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701" r:id="rId1"/>
    <p:sldMasterId id="2147483715" r:id="rId2"/>
    <p:sldMasterId id="2147483723" r:id="rId3"/>
    <p:sldMasterId id="2147483731" r:id="rId4"/>
  </p:sldMasterIdLst>
  <p:notesMasterIdLst>
    <p:notesMasterId r:id="rId26"/>
  </p:notesMasterIdLst>
  <p:sldIdLst>
    <p:sldId id="284" r:id="rId5"/>
    <p:sldId id="292" r:id="rId6"/>
    <p:sldId id="311" r:id="rId7"/>
    <p:sldId id="299" r:id="rId8"/>
    <p:sldId id="288" r:id="rId9"/>
    <p:sldId id="300" r:id="rId10"/>
    <p:sldId id="312" r:id="rId11"/>
    <p:sldId id="309" r:id="rId12"/>
    <p:sldId id="316" r:id="rId13"/>
    <p:sldId id="285" r:id="rId14"/>
    <p:sldId id="286" r:id="rId15"/>
    <p:sldId id="294" r:id="rId16"/>
    <p:sldId id="296" r:id="rId17"/>
    <p:sldId id="297" r:id="rId18"/>
    <p:sldId id="313" r:id="rId19"/>
    <p:sldId id="307" r:id="rId20"/>
    <p:sldId id="314" r:id="rId21"/>
    <p:sldId id="318" r:id="rId22"/>
    <p:sldId id="290" r:id="rId23"/>
    <p:sldId id="291" r:id="rId24"/>
    <p:sldId id="31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iliyana Pencheva" initials="SP" lastIdx="1" clrIdx="0">
    <p:extLst>
      <p:ext uri="{19B8F6BF-5375-455C-9EA6-DF929625EA0E}">
        <p15:presenceInfo xmlns:p15="http://schemas.microsoft.com/office/powerpoint/2012/main" xmlns="" userId="S::Stiliyana.Pencheva@vivacom.bg::4e005dd3-0f7e-4966-8ce9-763810c15cc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FF"/>
    <a:srgbClr val="000000"/>
    <a:srgbClr val="FFFFFF"/>
    <a:srgbClr val="B5B7FF"/>
    <a:srgbClr val="8489FF"/>
    <a:srgbClr val="0527E2"/>
    <a:srgbClr val="041FC0"/>
    <a:srgbClr val="00FCFF"/>
    <a:srgbClr val="00E9FF"/>
    <a:srgbClr val="A5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03" autoAdjust="0"/>
    <p:restoredTop sz="97305"/>
  </p:normalViewPr>
  <p:slideViewPr>
    <p:cSldViewPr snapToGrid="0" snapToObjects="1">
      <p:cViewPr>
        <p:scale>
          <a:sx n="110" d="100"/>
          <a:sy n="110" d="100"/>
        </p:scale>
        <p:origin x="-102" y="-5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6" d="100"/>
          <a:sy n="56" d="100"/>
        </p:scale>
        <p:origin x="3278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3A739C-827F-A245-BA5F-93175BFB3204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6AA338-5A54-AA43-82C0-127ACC569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324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 err="1"/>
              <a:t>Хриси</a:t>
            </a:r>
            <a:r>
              <a:rPr lang="bg-BG" dirty="0"/>
              <a:t> – </a:t>
            </a:r>
            <a:r>
              <a:rPr lang="en-US" dirty="0"/>
              <a:t>14.01.2022</a:t>
            </a:r>
            <a:endParaRPr lang="bg-BG" dirty="0"/>
          </a:p>
          <a:p>
            <a:r>
              <a:rPr lang="bg-BG" dirty="0"/>
              <a:t>Ани (граждански договори) – </a:t>
            </a:r>
            <a:r>
              <a:rPr lang="en-US"/>
              <a:t>07.02.2022</a:t>
            </a: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6AA338-5A54-AA43-82C0-127ACC5697B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439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 err="1"/>
              <a:t>Хриси</a:t>
            </a:r>
            <a:r>
              <a:rPr lang="bg-BG" dirty="0"/>
              <a:t> – </a:t>
            </a:r>
            <a:r>
              <a:rPr lang="en-US" dirty="0"/>
              <a:t>14.01.2022</a:t>
            </a:r>
            <a:endParaRPr lang="bg-BG" dirty="0"/>
          </a:p>
          <a:p>
            <a:r>
              <a:rPr lang="bg-BG" dirty="0"/>
              <a:t>Ани (граждански договори) – </a:t>
            </a:r>
            <a:r>
              <a:rPr lang="en-US"/>
              <a:t>07.02.2022</a:t>
            </a: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6AA338-5A54-AA43-82C0-127ACC5697B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51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8200" y="2586038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5065713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 / PLACE</a:t>
            </a:r>
          </a:p>
        </p:txBody>
      </p:sp>
    </p:spTree>
    <p:extLst>
      <p:ext uri="{BB962C8B-B14F-4D97-AF65-F5344CB8AC3E}">
        <p14:creationId xmlns:p14="http://schemas.microsoft.com/office/powerpoint/2010/main" val="2286918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370668-FA5C-4A61-906D-8ECEC5782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33FF"/>
                </a:solidFill>
              </a:defRPr>
            </a:lvl1pPr>
          </a:lstStyle>
          <a:p>
            <a:r>
              <a:rPr lang="en-US" sz="3200" b="1" dirty="0">
                <a:solidFill>
                  <a:srgbClr val="0033FF"/>
                </a:solidFill>
              </a:rPr>
              <a:t>Headline Text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DE6948-8DDF-4E7F-9F3E-EF276933FB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CFAB5EF-2970-454B-AC31-8C4274F599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A13B2CB-8C81-4F26-A9ED-218C30C0E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A4C23-59BE-442B-80A3-DADCA71B6FA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C83964E-C06B-4BEA-A18E-459EC0297AB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91" y="6118490"/>
            <a:ext cx="11286000" cy="291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78B87C3-2509-4CEA-9BB7-B6EE6A96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077" y1="49136" x2="24914" y2="52346"/>
                        <a14:foregroundMark x1="32377" y1="47901" x2="32147" y2="50617"/>
                        <a14:foregroundMark x1="36739" y1="50617" x2="37428" y2="53086"/>
                        <a14:foregroundMark x1="44661" y1="48642" x2="43513" y2="49383"/>
                        <a14:foregroundMark x1="51550" y1="48395" x2="51550" y2="53086"/>
                        <a14:foregroundMark x1="60620" y1="52593" x2="62687" y2="5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83" y="5808728"/>
            <a:ext cx="2938356" cy="14052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E8E979C-F422-43F1-9E63-C2412CFA2643}"/>
              </a:ext>
            </a:extLst>
          </p:cNvPr>
          <p:cNvSpPr/>
          <p:nvPr/>
        </p:nvSpPr>
        <p:spPr>
          <a:xfrm>
            <a:off x="11461254" y="6403966"/>
            <a:ext cx="18000" cy="45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77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6F28C2-7E73-4356-8DE8-A0C8928384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033FF"/>
                </a:solidFill>
              </a:defRPr>
            </a:lvl1pPr>
          </a:lstStyle>
          <a:p>
            <a:r>
              <a:rPr lang="en-US" sz="3200" b="1" dirty="0">
                <a:solidFill>
                  <a:srgbClr val="0033FF"/>
                </a:solidFill>
              </a:rPr>
              <a:t>Headline Text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4A227B6-D610-41A3-9766-ED873132F6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DE52ACC-B2CD-4885-ACCC-9E96E8F63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12C7041-2375-4FAC-8A14-5B61B15BC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2F57C34-733D-4818-A7C6-F3FEF61BC9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ABB1139-E783-4CAE-8630-680F075B8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A4C23-59BE-442B-80A3-DADCA71B6FA7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24F51F6-310E-4B22-81CB-F57AD9A092A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91" y="6118490"/>
            <a:ext cx="11286000" cy="291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C10572A-DA02-4A99-B6C4-AA5E70DE7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077" y1="49136" x2="24914" y2="52346"/>
                        <a14:foregroundMark x1="32377" y1="47901" x2="32147" y2="50617"/>
                        <a14:foregroundMark x1="36739" y1="50617" x2="37428" y2="53086"/>
                        <a14:foregroundMark x1="44661" y1="48642" x2="43513" y2="49383"/>
                        <a14:foregroundMark x1="51550" y1="48395" x2="51550" y2="53086"/>
                        <a14:foregroundMark x1="60620" y1="52593" x2="62687" y2="5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83" y="5808728"/>
            <a:ext cx="2938356" cy="140528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2D54301-B500-41C6-9102-B303CE2F4CF5}"/>
              </a:ext>
            </a:extLst>
          </p:cNvPr>
          <p:cNvSpPr/>
          <p:nvPr/>
        </p:nvSpPr>
        <p:spPr>
          <a:xfrm>
            <a:off x="11461254" y="6403966"/>
            <a:ext cx="18000" cy="45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21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84F8FA-5A78-48B0-A136-B9683D9452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33FF"/>
                </a:solidFill>
              </a:defRPr>
            </a:lvl1pPr>
          </a:lstStyle>
          <a:p>
            <a:r>
              <a:rPr lang="en-US" sz="3200" b="1" dirty="0">
                <a:solidFill>
                  <a:srgbClr val="0033FF"/>
                </a:solidFill>
              </a:rPr>
              <a:t>Headline Text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FA678D8-9281-4750-BC39-BECEDE105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A4C23-59BE-442B-80A3-DADCA71B6FA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140F51D-74F6-42EE-8863-B1FE5D76021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91" y="6118490"/>
            <a:ext cx="11286000" cy="291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E82AC78-1F63-4189-AAB2-3295253CB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077" y1="49136" x2="24914" y2="52346"/>
                        <a14:foregroundMark x1="32377" y1="47901" x2="32147" y2="50617"/>
                        <a14:foregroundMark x1="36739" y1="50617" x2="37428" y2="53086"/>
                        <a14:foregroundMark x1="44661" y1="48642" x2="43513" y2="49383"/>
                        <a14:foregroundMark x1="51550" y1="48395" x2="51550" y2="53086"/>
                        <a14:foregroundMark x1="60620" y1="52593" x2="62687" y2="5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83" y="5808728"/>
            <a:ext cx="2938356" cy="14052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5F9E576-3C6D-41CB-9D83-5BA4CCA54CBF}"/>
              </a:ext>
            </a:extLst>
          </p:cNvPr>
          <p:cNvSpPr/>
          <p:nvPr/>
        </p:nvSpPr>
        <p:spPr>
          <a:xfrm>
            <a:off x="11461254" y="6403966"/>
            <a:ext cx="18000" cy="45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63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6BF209B-9134-49A5-BEED-4FA4D2673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92C3-48E6-4F13-B36A-8151082033E9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2EE628-C3F7-44AA-B324-46C7975AC60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91" y="6118490"/>
            <a:ext cx="11286000" cy="291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772371D-0E15-4C99-BD0E-67C62B8DB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077" y1="49136" x2="24914" y2="52346"/>
                        <a14:foregroundMark x1="32377" y1="47901" x2="32147" y2="50617"/>
                        <a14:foregroundMark x1="36739" y1="50617" x2="37428" y2="53086"/>
                        <a14:foregroundMark x1="44661" y1="48642" x2="43513" y2="49383"/>
                        <a14:foregroundMark x1="51550" y1="48395" x2="51550" y2="53086"/>
                        <a14:foregroundMark x1="60620" y1="52593" x2="62687" y2="5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83" y="5808728"/>
            <a:ext cx="2938356" cy="140528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B5706D1-74E3-4712-98C2-16F1128DD453}"/>
              </a:ext>
            </a:extLst>
          </p:cNvPr>
          <p:cNvSpPr/>
          <p:nvPr/>
        </p:nvSpPr>
        <p:spPr>
          <a:xfrm>
            <a:off x="11461254" y="6403966"/>
            <a:ext cx="18000" cy="45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566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443F9D05-972D-C940-BD07-C7CC36C502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73955"/>
            <a:ext cx="9144000" cy="2387600"/>
          </a:xfrm>
          <a:prstGeom prst="rect">
            <a:avLst/>
          </a:prstGeom>
        </p:spPr>
        <p:txBody>
          <a:bodyPr anchor="ctr"/>
          <a:lstStyle>
            <a:lvl1pPr algn="ctr"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F4EB04B-EB9E-466B-92D2-41D7A75EA2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02638-4D74-4A4A-B613-CD8783D4B1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518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5B052DC-5FE6-E547-B97E-DCA43FFC78D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91" y="6118490"/>
            <a:ext cx="11286000" cy="291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4437017-4542-EE44-B074-2C6F06FF69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100000" contrast="-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4509" y="6424749"/>
            <a:ext cx="1060450" cy="1656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C310327-D66A-6647-9706-21A04B0D5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956" y="2492436"/>
            <a:ext cx="7675261" cy="1873129"/>
          </a:xfrm>
          <a:prstGeom prst="rect">
            <a:avLst/>
          </a:prstGeom>
        </p:spPr>
      </p:pic>
      <p:sp>
        <p:nvSpPr>
          <p:cNvPr id="5" name="Текстов контейнер 2">
            <a:extLst>
              <a:ext uri="{FF2B5EF4-FFF2-40B4-BE49-F238E27FC236}">
                <a16:creationId xmlns:a16="http://schemas.microsoft.com/office/drawing/2014/main" xmlns="" id="{AD1607E9-5220-458B-BAFD-02EBF2E63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110163"/>
            <a:ext cx="10921741" cy="1500187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Контейнер за дата 3">
            <a:extLst>
              <a:ext uri="{FF2B5EF4-FFF2-40B4-BE49-F238E27FC236}">
                <a16:creationId xmlns:a16="http://schemas.microsoft.com/office/drawing/2014/main" xmlns="" id="{4F2E8C88-DC48-4588-8524-DF6C58961D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53549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8473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697C92-4E58-4C49-9F0C-9BDA6F8D7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33FF"/>
                </a:solidFill>
              </a:defRPr>
            </a:lvl1pPr>
          </a:lstStyle>
          <a:p>
            <a:r>
              <a:rPr lang="en-US" sz="3200" b="1" dirty="0">
                <a:solidFill>
                  <a:srgbClr val="0033FF"/>
                </a:solidFill>
              </a:rPr>
              <a:t>Headline Text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AEBC9B1-1B6A-4242-8C5C-20F6DF40A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6278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6B13BF-4961-43E0-ACF8-28488ACDD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5618" y="6391152"/>
            <a:ext cx="2743200" cy="365125"/>
          </a:xfrm>
          <a:prstGeom prst="rect">
            <a:avLst/>
          </a:prstGeom>
        </p:spPr>
        <p:txBody>
          <a:bodyPr/>
          <a:lstStyle/>
          <a:p>
            <a:fld id="{674092C3-48E6-4F13-B36A-8151082033E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E6C7CEC-9D24-4840-AE3F-81CE4873F18B}"/>
              </a:ext>
            </a:extLst>
          </p:cNvPr>
          <p:cNvSpPr/>
          <p:nvPr/>
        </p:nvSpPr>
        <p:spPr>
          <a:xfrm>
            <a:off x="11461254" y="6403966"/>
            <a:ext cx="18000" cy="46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C1D312D-E36D-42FC-AF5C-DC1BB453620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91" y="6118490"/>
            <a:ext cx="11286000" cy="291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EA7443E-3746-4CC4-8863-6B607EE3A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077" y1="49136" x2="24914" y2="52346"/>
                        <a14:foregroundMark x1="32377" y1="47901" x2="32147" y2="50617"/>
                        <a14:foregroundMark x1="36739" y1="50617" x2="37428" y2="53086"/>
                        <a14:foregroundMark x1="44661" y1="48642" x2="43513" y2="49383"/>
                        <a14:foregroundMark x1="51550" y1="48395" x2="51550" y2="53086"/>
                        <a14:foregroundMark x1="60620" y1="52593" x2="62687" y2="548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3983" y="5808728"/>
            <a:ext cx="2938356" cy="140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05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370668-FA5C-4A61-906D-8ECEC5782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33FF"/>
                </a:solidFill>
              </a:defRPr>
            </a:lvl1pPr>
          </a:lstStyle>
          <a:p>
            <a:r>
              <a:rPr lang="en-US" sz="3200" b="1" dirty="0">
                <a:solidFill>
                  <a:srgbClr val="0033FF"/>
                </a:solidFill>
              </a:rPr>
              <a:t>Headline Text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DE6948-8DDF-4E7F-9F3E-EF276933FB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CFAB5EF-2970-454B-AC31-8C4274F599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A13B2CB-8C81-4F26-A9ED-218C30C0E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5618" y="6391152"/>
            <a:ext cx="2743200" cy="365125"/>
          </a:xfrm>
          <a:prstGeom prst="rect">
            <a:avLst/>
          </a:prstGeom>
        </p:spPr>
        <p:txBody>
          <a:bodyPr/>
          <a:lstStyle/>
          <a:p>
            <a:fld id="{674092C3-48E6-4F13-B36A-8151082033E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C83964E-C06B-4BEA-A18E-459EC0297AB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91" y="6118490"/>
            <a:ext cx="11286000" cy="291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78B87C3-2509-4CEA-9BB7-B6EE6A96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077" y1="49136" x2="24914" y2="52346"/>
                        <a14:foregroundMark x1="32377" y1="47901" x2="32147" y2="50617"/>
                        <a14:foregroundMark x1="36739" y1="50617" x2="37428" y2="53086"/>
                        <a14:foregroundMark x1="44661" y1="48642" x2="43513" y2="49383"/>
                        <a14:foregroundMark x1="51550" y1="48395" x2="51550" y2="53086"/>
                        <a14:foregroundMark x1="60620" y1="52593" x2="62687" y2="548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3983" y="5808728"/>
            <a:ext cx="2938356" cy="14052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E8E979C-F422-43F1-9E63-C2412CFA2643}"/>
              </a:ext>
            </a:extLst>
          </p:cNvPr>
          <p:cNvSpPr/>
          <p:nvPr/>
        </p:nvSpPr>
        <p:spPr>
          <a:xfrm>
            <a:off x="11461254" y="6403966"/>
            <a:ext cx="18000" cy="45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718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6F28C2-7E73-4356-8DE8-A0C8928384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033FF"/>
                </a:solidFill>
              </a:defRPr>
            </a:lvl1pPr>
          </a:lstStyle>
          <a:p>
            <a:r>
              <a:rPr lang="en-US" sz="3200" b="1" dirty="0">
                <a:solidFill>
                  <a:srgbClr val="0033FF"/>
                </a:solidFill>
              </a:rPr>
              <a:t>Headline Text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4A227B6-D610-41A3-9766-ED873132F6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DE52ACC-B2CD-4885-ACCC-9E96E8F63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12C7041-2375-4FAC-8A14-5B61B15BC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2F57C34-733D-4818-A7C6-F3FEF61BC9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ABB1139-E783-4CAE-8630-680F075B8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5618" y="6391152"/>
            <a:ext cx="2743200" cy="365125"/>
          </a:xfrm>
          <a:prstGeom prst="rect">
            <a:avLst/>
          </a:prstGeom>
        </p:spPr>
        <p:txBody>
          <a:bodyPr/>
          <a:lstStyle/>
          <a:p>
            <a:fld id="{674092C3-48E6-4F13-B36A-8151082033E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24F51F6-310E-4B22-81CB-F57AD9A092A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91" y="6118490"/>
            <a:ext cx="11286000" cy="291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C10572A-DA02-4A99-B6C4-AA5E70DE7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077" y1="49136" x2="24914" y2="52346"/>
                        <a14:foregroundMark x1="32377" y1="47901" x2="32147" y2="50617"/>
                        <a14:foregroundMark x1="36739" y1="50617" x2="37428" y2="53086"/>
                        <a14:foregroundMark x1="44661" y1="48642" x2="43513" y2="49383"/>
                        <a14:foregroundMark x1="51550" y1="48395" x2="51550" y2="53086"/>
                        <a14:foregroundMark x1="60620" y1="52593" x2="62687" y2="548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3983" y="5808728"/>
            <a:ext cx="2938356" cy="140528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2D54301-B500-41C6-9102-B303CE2F4CF5}"/>
              </a:ext>
            </a:extLst>
          </p:cNvPr>
          <p:cNvSpPr/>
          <p:nvPr/>
        </p:nvSpPr>
        <p:spPr>
          <a:xfrm>
            <a:off x="11461254" y="6403966"/>
            <a:ext cx="18000" cy="45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393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84F8FA-5A78-48B0-A136-B9683D9452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33FF"/>
                </a:solidFill>
              </a:defRPr>
            </a:lvl1pPr>
          </a:lstStyle>
          <a:p>
            <a:r>
              <a:rPr lang="en-US" sz="3200" b="1" dirty="0">
                <a:solidFill>
                  <a:srgbClr val="0033FF"/>
                </a:solidFill>
              </a:rPr>
              <a:t>Headline Text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FA678D8-9281-4750-BC39-BECEDE105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5618" y="6391152"/>
            <a:ext cx="2743200" cy="365125"/>
          </a:xfrm>
          <a:prstGeom prst="rect">
            <a:avLst/>
          </a:prstGeom>
        </p:spPr>
        <p:txBody>
          <a:bodyPr/>
          <a:lstStyle/>
          <a:p>
            <a:fld id="{674092C3-48E6-4F13-B36A-8151082033E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140F51D-74F6-42EE-8863-B1FE5D76021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91" y="6118490"/>
            <a:ext cx="11286000" cy="291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E82AC78-1F63-4189-AAB2-3295253CB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077" y1="49136" x2="24914" y2="52346"/>
                        <a14:foregroundMark x1="32377" y1="47901" x2="32147" y2="50617"/>
                        <a14:foregroundMark x1="36739" y1="50617" x2="37428" y2="53086"/>
                        <a14:foregroundMark x1="44661" y1="48642" x2="43513" y2="49383"/>
                        <a14:foregroundMark x1="51550" y1="48395" x2="51550" y2="53086"/>
                        <a14:foregroundMark x1="60620" y1="52593" x2="62687" y2="548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3983" y="5808728"/>
            <a:ext cx="2938356" cy="14052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5F9E576-3C6D-41CB-9D83-5BA4CCA54CBF}"/>
              </a:ext>
            </a:extLst>
          </p:cNvPr>
          <p:cNvSpPr/>
          <p:nvPr/>
        </p:nvSpPr>
        <p:spPr>
          <a:xfrm>
            <a:off x="11461254" y="6403966"/>
            <a:ext cx="18000" cy="45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94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697C92-4E58-4C49-9F0C-9BDA6F8D7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33FF"/>
                </a:solidFill>
              </a:defRPr>
            </a:lvl1pPr>
          </a:lstStyle>
          <a:p>
            <a:r>
              <a:rPr lang="en-US" sz="3200" b="1" dirty="0">
                <a:solidFill>
                  <a:srgbClr val="0033FF"/>
                </a:solidFill>
              </a:rPr>
              <a:t>Headline Text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AEBC9B1-1B6A-4242-8C5C-20F6DF40A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6278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6B13BF-4961-43E0-ACF8-28488ACDD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92C3-48E6-4F13-B36A-8151082033E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E6C7CEC-9D24-4840-AE3F-81CE4873F18B}"/>
              </a:ext>
            </a:extLst>
          </p:cNvPr>
          <p:cNvSpPr/>
          <p:nvPr userDrawn="1"/>
        </p:nvSpPr>
        <p:spPr>
          <a:xfrm>
            <a:off x="11461254" y="6403966"/>
            <a:ext cx="18000" cy="46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C1D312D-E36D-42FC-AF5C-DC1BB4536201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591" y="6118490"/>
            <a:ext cx="11286000" cy="291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EA7443E-3746-4CC4-8863-6B607EE3AC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077" y1="49136" x2="24914" y2="52346"/>
                        <a14:foregroundMark x1="32377" y1="47901" x2="32147" y2="50617"/>
                        <a14:foregroundMark x1="36739" y1="50617" x2="37428" y2="53086"/>
                        <a14:foregroundMark x1="44661" y1="48642" x2="43513" y2="49383"/>
                        <a14:foregroundMark x1="51550" y1="48395" x2="51550" y2="53086"/>
                        <a14:foregroundMark x1="60620" y1="52593" x2="62687" y2="548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3983" y="5808728"/>
            <a:ext cx="2938356" cy="140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027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6BF209B-9134-49A5-BEED-4FA4D2673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5618" y="6391152"/>
            <a:ext cx="2743200" cy="365125"/>
          </a:xfrm>
          <a:prstGeom prst="rect">
            <a:avLst/>
          </a:prstGeom>
        </p:spPr>
        <p:txBody>
          <a:bodyPr/>
          <a:lstStyle/>
          <a:p>
            <a:fld id="{674092C3-48E6-4F13-B36A-8151082033E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2EE628-C3F7-44AA-B324-46C7975AC60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91" y="6118490"/>
            <a:ext cx="11286000" cy="291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772371D-0E15-4C99-BD0E-67C62B8DB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077" y1="49136" x2="24914" y2="52346"/>
                        <a14:foregroundMark x1="32377" y1="47901" x2="32147" y2="50617"/>
                        <a14:foregroundMark x1="36739" y1="50617" x2="37428" y2="53086"/>
                        <a14:foregroundMark x1="44661" y1="48642" x2="43513" y2="49383"/>
                        <a14:foregroundMark x1="51550" y1="48395" x2="51550" y2="53086"/>
                        <a14:foregroundMark x1="60620" y1="52593" x2="62687" y2="548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3983" y="5808728"/>
            <a:ext cx="2938356" cy="140528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B5706D1-74E3-4712-98C2-16F1128DD453}"/>
              </a:ext>
            </a:extLst>
          </p:cNvPr>
          <p:cNvSpPr/>
          <p:nvPr/>
        </p:nvSpPr>
        <p:spPr>
          <a:xfrm>
            <a:off x="11461254" y="6403966"/>
            <a:ext cx="18000" cy="45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6486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443F9D05-972D-C940-BD07-C7CC36C502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73955"/>
            <a:ext cx="9144000" cy="2387600"/>
          </a:xfrm>
          <a:prstGeom prst="rect">
            <a:avLst/>
          </a:prstGeom>
        </p:spPr>
        <p:txBody>
          <a:bodyPr anchor="ctr"/>
          <a:lstStyle>
            <a:lvl1pPr algn="ctr"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F4EB04B-EB9E-466B-92D2-41D7A75EA2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75618" y="6391152"/>
            <a:ext cx="2743200" cy="365125"/>
          </a:xfrm>
          <a:prstGeom prst="rect">
            <a:avLst/>
          </a:prstGeom>
        </p:spPr>
        <p:txBody>
          <a:bodyPr/>
          <a:lstStyle/>
          <a:p>
            <a:fld id="{14D02638-4D74-4A4A-B613-CD8783D4B1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367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5B052DC-5FE6-E547-B97E-DCA43FFC78D8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591" y="6118490"/>
            <a:ext cx="11286000" cy="291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4437017-4542-EE44-B074-2C6F06FF69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100000" contrast="-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4509" y="6424749"/>
            <a:ext cx="1060450" cy="1656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C310327-D66A-6647-9706-21A04B0D5F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7956" y="2492436"/>
            <a:ext cx="7675261" cy="1873129"/>
          </a:xfrm>
          <a:prstGeom prst="rect">
            <a:avLst/>
          </a:prstGeom>
        </p:spPr>
      </p:pic>
      <p:sp>
        <p:nvSpPr>
          <p:cNvPr id="5" name="Текстов контейнер 2">
            <a:extLst>
              <a:ext uri="{FF2B5EF4-FFF2-40B4-BE49-F238E27FC236}">
                <a16:creationId xmlns:a16="http://schemas.microsoft.com/office/drawing/2014/main" xmlns="" id="{AD1607E9-5220-458B-BAFD-02EBF2E63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110163"/>
            <a:ext cx="10921741" cy="1500187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Контейнер за дата 3">
            <a:extLst>
              <a:ext uri="{FF2B5EF4-FFF2-40B4-BE49-F238E27FC236}">
                <a16:creationId xmlns:a16="http://schemas.microsoft.com/office/drawing/2014/main" xmlns="" id="{4F2E8C88-DC48-4588-8524-DF6C58961D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53549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8213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697C92-4E58-4C49-9F0C-9BDA6F8D7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33FF"/>
                </a:solidFill>
              </a:defRPr>
            </a:lvl1pPr>
          </a:lstStyle>
          <a:p>
            <a:r>
              <a:rPr lang="en-US" sz="3200" b="1" dirty="0">
                <a:solidFill>
                  <a:srgbClr val="0033FF"/>
                </a:solidFill>
              </a:rPr>
              <a:t>Headline Text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AEBC9B1-1B6A-4242-8C5C-20F6DF40A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6278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6B13BF-4961-43E0-ACF8-28488ACDD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5618" y="6391152"/>
            <a:ext cx="2743200" cy="365125"/>
          </a:xfrm>
          <a:prstGeom prst="rect">
            <a:avLst/>
          </a:prstGeom>
        </p:spPr>
        <p:txBody>
          <a:bodyPr/>
          <a:lstStyle/>
          <a:p>
            <a:fld id="{674092C3-48E6-4F13-B36A-8151082033E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E6C7CEC-9D24-4840-AE3F-81CE4873F18B}"/>
              </a:ext>
            </a:extLst>
          </p:cNvPr>
          <p:cNvSpPr/>
          <p:nvPr userDrawn="1"/>
        </p:nvSpPr>
        <p:spPr>
          <a:xfrm>
            <a:off x="11461254" y="6403966"/>
            <a:ext cx="18000" cy="46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C1D312D-E36D-42FC-AF5C-DC1BB4536201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591" y="6118490"/>
            <a:ext cx="11286000" cy="291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EA7443E-3746-4CC4-8863-6B607EE3AC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077" y1="49136" x2="24914" y2="52346"/>
                        <a14:foregroundMark x1="32377" y1="47901" x2="32147" y2="50617"/>
                        <a14:foregroundMark x1="36739" y1="50617" x2="37428" y2="53086"/>
                        <a14:foregroundMark x1="44661" y1="48642" x2="43513" y2="49383"/>
                        <a14:foregroundMark x1="51550" y1="48395" x2="51550" y2="53086"/>
                        <a14:foregroundMark x1="60620" y1="52593" x2="62687" y2="548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3983" y="5808728"/>
            <a:ext cx="2938356" cy="140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243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370668-FA5C-4A61-906D-8ECEC5782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33FF"/>
                </a:solidFill>
              </a:defRPr>
            </a:lvl1pPr>
          </a:lstStyle>
          <a:p>
            <a:r>
              <a:rPr lang="en-US" sz="3200" b="1" dirty="0">
                <a:solidFill>
                  <a:srgbClr val="0033FF"/>
                </a:solidFill>
              </a:rPr>
              <a:t>Headline Text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DE6948-8DDF-4E7F-9F3E-EF276933FB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CFAB5EF-2970-454B-AC31-8C4274F599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A13B2CB-8C81-4F26-A9ED-218C30C0E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5618" y="6391152"/>
            <a:ext cx="2743200" cy="365125"/>
          </a:xfrm>
          <a:prstGeom prst="rect">
            <a:avLst/>
          </a:prstGeom>
        </p:spPr>
        <p:txBody>
          <a:bodyPr/>
          <a:lstStyle/>
          <a:p>
            <a:fld id="{674092C3-48E6-4F13-B36A-8151082033E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C83964E-C06B-4BEA-A18E-459EC0297ABC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591" y="6118490"/>
            <a:ext cx="11286000" cy="291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78B87C3-2509-4CEA-9BB7-B6EE6A960B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077" y1="49136" x2="24914" y2="52346"/>
                        <a14:foregroundMark x1="32377" y1="47901" x2="32147" y2="50617"/>
                        <a14:foregroundMark x1="36739" y1="50617" x2="37428" y2="53086"/>
                        <a14:foregroundMark x1="44661" y1="48642" x2="43513" y2="49383"/>
                        <a14:foregroundMark x1="51550" y1="48395" x2="51550" y2="53086"/>
                        <a14:foregroundMark x1="60620" y1="52593" x2="62687" y2="548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3983" y="5808728"/>
            <a:ext cx="2938356" cy="14052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E8E979C-F422-43F1-9E63-C2412CFA2643}"/>
              </a:ext>
            </a:extLst>
          </p:cNvPr>
          <p:cNvSpPr/>
          <p:nvPr userDrawn="1"/>
        </p:nvSpPr>
        <p:spPr>
          <a:xfrm>
            <a:off x="11461254" y="6403966"/>
            <a:ext cx="18000" cy="45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6872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6F28C2-7E73-4356-8DE8-A0C8928384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033FF"/>
                </a:solidFill>
              </a:defRPr>
            </a:lvl1pPr>
          </a:lstStyle>
          <a:p>
            <a:r>
              <a:rPr lang="en-US" sz="3200" b="1" dirty="0">
                <a:solidFill>
                  <a:srgbClr val="0033FF"/>
                </a:solidFill>
              </a:rPr>
              <a:t>Headline Text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4A227B6-D610-41A3-9766-ED873132F6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DE52ACC-B2CD-4885-ACCC-9E96E8F63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12C7041-2375-4FAC-8A14-5B61B15BC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2F57C34-733D-4818-A7C6-F3FEF61BC9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ABB1139-E783-4CAE-8630-680F075B8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5618" y="6391152"/>
            <a:ext cx="2743200" cy="365125"/>
          </a:xfrm>
          <a:prstGeom prst="rect">
            <a:avLst/>
          </a:prstGeom>
        </p:spPr>
        <p:txBody>
          <a:bodyPr/>
          <a:lstStyle/>
          <a:p>
            <a:fld id="{674092C3-48E6-4F13-B36A-8151082033E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24F51F6-310E-4B22-81CB-F57AD9A092AD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591" y="6118490"/>
            <a:ext cx="11286000" cy="291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C10572A-DA02-4A99-B6C4-AA5E70DE79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077" y1="49136" x2="24914" y2="52346"/>
                        <a14:foregroundMark x1="32377" y1="47901" x2="32147" y2="50617"/>
                        <a14:foregroundMark x1="36739" y1="50617" x2="37428" y2="53086"/>
                        <a14:foregroundMark x1="44661" y1="48642" x2="43513" y2="49383"/>
                        <a14:foregroundMark x1="51550" y1="48395" x2="51550" y2="53086"/>
                        <a14:foregroundMark x1="60620" y1="52593" x2="62687" y2="548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3983" y="5808728"/>
            <a:ext cx="2938356" cy="140528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2D54301-B500-41C6-9102-B303CE2F4CF5}"/>
              </a:ext>
            </a:extLst>
          </p:cNvPr>
          <p:cNvSpPr/>
          <p:nvPr userDrawn="1"/>
        </p:nvSpPr>
        <p:spPr>
          <a:xfrm>
            <a:off x="11461254" y="6403966"/>
            <a:ext cx="18000" cy="45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928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84F8FA-5A78-48B0-A136-B9683D9452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33FF"/>
                </a:solidFill>
              </a:defRPr>
            </a:lvl1pPr>
          </a:lstStyle>
          <a:p>
            <a:r>
              <a:rPr lang="en-US" sz="3200" b="1" dirty="0">
                <a:solidFill>
                  <a:srgbClr val="0033FF"/>
                </a:solidFill>
              </a:rPr>
              <a:t>Headline Text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FA678D8-9281-4750-BC39-BECEDE105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5618" y="6391152"/>
            <a:ext cx="2743200" cy="365125"/>
          </a:xfrm>
          <a:prstGeom prst="rect">
            <a:avLst/>
          </a:prstGeom>
        </p:spPr>
        <p:txBody>
          <a:bodyPr/>
          <a:lstStyle/>
          <a:p>
            <a:fld id="{674092C3-48E6-4F13-B36A-8151082033E9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140F51D-74F6-42EE-8863-B1FE5D760217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591" y="6118490"/>
            <a:ext cx="11286000" cy="291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E82AC78-1F63-4189-AAB2-3295253CBC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077" y1="49136" x2="24914" y2="52346"/>
                        <a14:foregroundMark x1="32377" y1="47901" x2="32147" y2="50617"/>
                        <a14:foregroundMark x1="36739" y1="50617" x2="37428" y2="53086"/>
                        <a14:foregroundMark x1="44661" y1="48642" x2="43513" y2="49383"/>
                        <a14:foregroundMark x1="51550" y1="48395" x2="51550" y2="53086"/>
                        <a14:foregroundMark x1="60620" y1="52593" x2="62687" y2="548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3983" y="5808728"/>
            <a:ext cx="2938356" cy="14052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5F9E576-3C6D-41CB-9D83-5BA4CCA54CBF}"/>
              </a:ext>
            </a:extLst>
          </p:cNvPr>
          <p:cNvSpPr/>
          <p:nvPr userDrawn="1"/>
        </p:nvSpPr>
        <p:spPr>
          <a:xfrm>
            <a:off x="11461254" y="6403966"/>
            <a:ext cx="18000" cy="45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53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6BF209B-9134-49A5-BEED-4FA4D2673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5618" y="6391152"/>
            <a:ext cx="2743200" cy="365125"/>
          </a:xfrm>
          <a:prstGeom prst="rect">
            <a:avLst/>
          </a:prstGeom>
        </p:spPr>
        <p:txBody>
          <a:bodyPr/>
          <a:lstStyle/>
          <a:p>
            <a:fld id="{674092C3-48E6-4F13-B36A-8151082033E9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2EE628-C3F7-44AA-B324-46C7975AC609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591" y="6118490"/>
            <a:ext cx="11286000" cy="291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772371D-0E15-4C99-BD0E-67C62B8DB6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077" y1="49136" x2="24914" y2="52346"/>
                        <a14:foregroundMark x1="32377" y1="47901" x2="32147" y2="50617"/>
                        <a14:foregroundMark x1="36739" y1="50617" x2="37428" y2="53086"/>
                        <a14:foregroundMark x1="44661" y1="48642" x2="43513" y2="49383"/>
                        <a14:foregroundMark x1="51550" y1="48395" x2="51550" y2="53086"/>
                        <a14:foregroundMark x1="60620" y1="52593" x2="62687" y2="548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3983" y="5808728"/>
            <a:ext cx="2938356" cy="140528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B5706D1-74E3-4712-98C2-16F1128DD453}"/>
              </a:ext>
            </a:extLst>
          </p:cNvPr>
          <p:cNvSpPr/>
          <p:nvPr userDrawn="1"/>
        </p:nvSpPr>
        <p:spPr>
          <a:xfrm>
            <a:off x="11461254" y="6403966"/>
            <a:ext cx="18000" cy="45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146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443F9D05-972D-C940-BD07-C7CC36C502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73955"/>
            <a:ext cx="9144000" cy="2387600"/>
          </a:xfrm>
          <a:prstGeom prst="rect">
            <a:avLst/>
          </a:prstGeom>
        </p:spPr>
        <p:txBody>
          <a:bodyPr anchor="ctr"/>
          <a:lstStyle>
            <a:lvl1pPr algn="ctr"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F4EB04B-EB9E-466B-92D2-41D7A75EA2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75618" y="6391152"/>
            <a:ext cx="2743200" cy="365125"/>
          </a:xfrm>
          <a:prstGeom prst="rect">
            <a:avLst/>
          </a:prstGeom>
        </p:spPr>
        <p:txBody>
          <a:bodyPr/>
          <a:lstStyle/>
          <a:p>
            <a:fld id="{14D02638-4D74-4A4A-B613-CD8783D4B1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633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370668-FA5C-4A61-906D-8ECEC5782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33FF"/>
                </a:solidFill>
              </a:defRPr>
            </a:lvl1pPr>
          </a:lstStyle>
          <a:p>
            <a:r>
              <a:rPr lang="en-US" sz="3200" b="1" dirty="0">
                <a:solidFill>
                  <a:srgbClr val="0033FF"/>
                </a:solidFill>
              </a:rPr>
              <a:t>Headline Text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DE6948-8DDF-4E7F-9F3E-EF276933FB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CFAB5EF-2970-454B-AC31-8C4274F599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A13B2CB-8C81-4F26-A9ED-218C30C0E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92C3-48E6-4F13-B36A-8151082033E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C83964E-C06B-4BEA-A18E-459EC0297ABC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591" y="6118490"/>
            <a:ext cx="11286000" cy="291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78B87C3-2509-4CEA-9BB7-B6EE6A960B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077" y1="49136" x2="24914" y2="52346"/>
                        <a14:foregroundMark x1="32377" y1="47901" x2="32147" y2="50617"/>
                        <a14:foregroundMark x1="36739" y1="50617" x2="37428" y2="53086"/>
                        <a14:foregroundMark x1="44661" y1="48642" x2="43513" y2="49383"/>
                        <a14:foregroundMark x1="51550" y1="48395" x2="51550" y2="53086"/>
                        <a14:foregroundMark x1="60620" y1="52593" x2="62687" y2="548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3983" y="5808728"/>
            <a:ext cx="2938356" cy="14052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E8E979C-F422-43F1-9E63-C2412CFA2643}"/>
              </a:ext>
            </a:extLst>
          </p:cNvPr>
          <p:cNvSpPr/>
          <p:nvPr userDrawn="1"/>
        </p:nvSpPr>
        <p:spPr>
          <a:xfrm>
            <a:off x="11461254" y="6403966"/>
            <a:ext cx="18000" cy="45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6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6F28C2-7E73-4356-8DE8-A0C8928384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033FF"/>
                </a:solidFill>
              </a:defRPr>
            </a:lvl1pPr>
          </a:lstStyle>
          <a:p>
            <a:r>
              <a:rPr lang="en-US" sz="3200" b="1" dirty="0">
                <a:solidFill>
                  <a:srgbClr val="0033FF"/>
                </a:solidFill>
              </a:rPr>
              <a:t>Headline Text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4A227B6-D610-41A3-9766-ED873132F6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DE52ACC-B2CD-4885-ACCC-9E96E8F63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12C7041-2375-4FAC-8A14-5B61B15BC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2F57C34-733D-4818-A7C6-F3FEF61BC9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ABB1139-E783-4CAE-8630-680F075B8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92C3-48E6-4F13-B36A-8151082033E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24F51F6-310E-4B22-81CB-F57AD9A092AD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591" y="6118490"/>
            <a:ext cx="11286000" cy="291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C10572A-DA02-4A99-B6C4-AA5E70DE79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077" y1="49136" x2="24914" y2="52346"/>
                        <a14:foregroundMark x1="32377" y1="47901" x2="32147" y2="50617"/>
                        <a14:foregroundMark x1="36739" y1="50617" x2="37428" y2="53086"/>
                        <a14:foregroundMark x1="44661" y1="48642" x2="43513" y2="49383"/>
                        <a14:foregroundMark x1="51550" y1="48395" x2="51550" y2="53086"/>
                        <a14:foregroundMark x1="60620" y1="52593" x2="62687" y2="548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3983" y="5808728"/>
            <a:ext cx="2938356" cy="140528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2D54301-B500-41C6-9102-B303CE2F4CF5}"/>
              </a:ext>
            </a:extLst>
          </p:cNvPr>
          <p:cNvSpPr/>
          <p:nvPr userDrawn="1"/>
        </p:nvSpPr>
        <p:spPr>
          <a:xfrm>
            <a:off x="11461254" y="6403966"/>
            <a:ext cx="18000" cy="45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626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84F8FA-5A78-48B0-A136-B9683D9452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33FF"/>
                </a:solidFill>
              </a:defRPr>
            </a:lvl1pPr>
          </a:lstStyle>
          <a:p>
            <a:r>
              <a:rPr lang="en-US" sz="3200" b="1" dirty="0">
                <a:solidFill>
                  <a:srgbClr val="0033FF"/>
                </a:solidFill>
              </a:rPr>
              <a:t>Headline Text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FA678D8-9281-4750-BC39-BECEDE105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92C3-48E6-4F13-B36A-8151082033E9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140F51D-74F6-42EE-8863-B1FE5D760217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591" y="6118490"/>
            <a:ext cx="11286000" cy="291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E82AC78-1F63-4189-AAB2-3295253CBC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077" y1="49136" x2="24914" y2="52346"/>
                        <a14:foregroundMark x1="32377" y1="47901" x2="32147" y2="50617"/>
                        <a14:foregroundMark x1="36739" y1="50617" x2="37428" y2="53086"/>
                        <a14:foregroundMark x1="44661" y1="48642" x2="43513" y2="49383"/>
                        <a14:foregroundMark x1="51550" y1="48395" x2="51550" y2="53086"/>
                        <a14:foregroundMark x1="60620" y1="52593" x2="62687" y2="548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3983" y="5808728"/>
            <a:ext cx="2938356" cy="14052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5F9E576-3C6D-41CB-9D83-5BA4CCA54CBF}"/>
              </a:ext>
            </a:extLst>
          </p:cNvPr>
          <p:cNvSpPr/>
          <p:nvPr userDrawn="1"/>
        </p:nvSpPr>
        <p:spPr>
          <a:xfrm>
            <a:off x="11461254" y="6403966"/>
            <a:ext cx="18000" cy="45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823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6BF209B-9134-49A5-BEED-4FA4D2673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92C3-48E6-4F13-B36A-8151082033E9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2EE628-C3F7-44AA-B324-46C7975AC609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591" y="6118490"/>
            <a:ext cx="11286000" cy="291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772371D-0E15-4C99-BD0E-67C62B8DB6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077" y1="49136" x2="24914" y2="52346"/>
                        <a14:foregroundMark x1="32377" y1="47901" x2="32147" y2="50617"/>
                        <a14:foregroundMark x1="36739" y1="50617" x2="37428" y2="53086"/>
                        <a14:foregroundMark x1="44661" y1="48642" x2="43513" y2="49383"/>
                        <a14:foregroundMark x1="51550" y1="48395" x2="51550" y2="53086"/>
                        <a14:foregroundMark x1="60620" y1="52593" x2="62687" y2="548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3983" y="5808728"/>
            <a:ext cx="2938356" cy="140528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B5706D1-74E3-4712-98C2-16F1128DD453}"/>
              </a:ext>
            </a:extLst>
          </p:cNvPr>
          <p:cNvSpPr/>
          <p:nvPr userDrawn="1"/>
        </p:nvSpPr>
        <p:spPr>
          <a:xfrm>
            <a:off x="11461254" y="6403966"/>
            <a:ext cx="18000" cy="45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97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443F9D05-972D-C940-BD07-C7CC36C502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73955"/>
            <a:ext cx="9144000" cy="2387600"/>
          </a:xfrm>
          <a:prstGeom prst="rect">
            <a:avLst/>
          </a:prstGeom>
        </p:spPr>
        <p:txBody>
          <a:bodyPr anchor="ctr"/>
          <a:lstStyle>
            <a:lvl1pPr algn="ctr"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F4EB04B-EB9E-466B-92D2-41D7A75EA2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02638-4D74-4A4A-B613-CD8783D4B1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001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8200" y="2586038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5065713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 / PLACE</a:t>
            </a:r>
          </a:p>
        </p:txBody>
      </p:sp>
    </p:spTree>
    <p:extLst>
      <p:ext uri="{BB962C8B-B14F-4D97-AF65-F5344CB8AC3E}">
        <p14:creationId xmlns:p14="http://schemas.microsoft.com/office/powerpoint/2010/main" val="29929008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697C92-4E58-4C49-9F0C-9BDA6F8D7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33FF"/>
                </a:solidFill>
              </a:defRPr>
            </a:lvl1pPr>
          </a:lstStyle>
          <a:p>
            <a:r>
              <a:rPr lang="en-US" sz="3200" b="1" dirty="0">
                <a:solidFill>
                  <a:srgbClr val="0033FF"/>
                </a:solidFill>
              </a:rPr>
              <a:t>Headline Text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AEBC9B1-1B6A-4242-8C5C-20F6DF40A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6278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6B13BF-4961-43E0-ACF8-28488ACDD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A4C23-59BE-442B-80A3-DADCA71B6FA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E6C7CEC-9D24-4840-AE3F-81CE4873F18B}"/>
              </a:ext>
            </a:extLst>
          </p:cNvPr>
          <p:cNvSpPr/>
          <p:nvPr/>
        </p:nvSpPr>
        <p:spPr>
          <a:xfrm>
            <a:off x="11461254" y="6403966"/>
            <a:ext cx="18000" cy="46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C1D312D-E36D-42FC-AF5C-DC1BB453620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91" y="6118490"/>
            <a:ext cx="11286000" cy="291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EA7443E-3746-4CC4-8863-6B607EE3A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077" y1="49136" x2="24914" y2="52346"/>
                        <a14:foregroundMark x1="32377" y1="47901" x2="32147" y2="50617"/>
                        <a14:foregroundMark x1="36739" y1="50617" x2="37428" y2="53086"/>
                        <a14:foregroundMark x1="44661" y1="48642" x2="43513" y2="49383"/>
                        <a14:foregroundMark x1="51550" y1="48395" x2="51550" y2="53086"/>
                        <a14:foregroundMark x1="60620" y1="52593" x2="62687" y2="5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83" y="5808728"/>
            <a:ext cx="2938356" cy="140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267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4CFDD2A-DAD1-4AA9-92D9-5DC1C102D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4162E69-3A2D-4257-8238-9C67013BE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2306F9-174A-4151-9F91-940D2C9B18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5618" y="63911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4092C3-48E6-4F13-B36A-8151082033E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C590F39-F6F9-4CF5-BFC2-5B9A7BA1182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266464" y="6435140"/>
            <a:ext cx="1060450" cy="165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0A674F6-349E-42DF-8408-8CCE0784E50B}"/>
              </a:ext>
            </a:extLst>
          </p:cNvPr>
          <p:cNvSpPr/>
          <p:nvPr userDrawn="1"/>
        </p:nvSpPr>
        <p:spPr>
          <a:xfrm>
            <a:off x="-543600" y="196352"/>
            <a:ext cx="540000" cy="540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R:    0</a:t>
            </a:r>
          </a:p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G:    0</a:t>
            </a:r>
          </a:p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B:    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C93E71F-8E07-4240-B85F-FD81D84BDB79}"/>
              </a:ext>
            </a:extLst>
          </p:cNvPr>
          <p:cNvSpPr/>
          <p:nvPr userDrawn="1"/>
        </p:nvSpPr>
        <p:spPr>
          <a:xfrm>
            <a:off x="-543600" y="888752"/>
            <a:ext cx="540000" cy="540000"/>
          </a:xfrm>
          <a:prstGeom prst="rect">
            <a:avLst/>
          </a:prstGeom>
          <a:solidFill>
            <a:srgbClr val="00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R:    0</a:t>
            </a:r>
          </a:p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G:   51</a:t>
            </a:r>
          </a:p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B: 255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7AEF491-5559-4B46-B6A0-664584B55F64}"/>
              </a:ext>
            </a:extLst>
          </p:cNvPr>
          <p:cNvSpPr/>
          <p:nvPr userDrawn="1"/>
        </p:nvSpPr>
        <p:spPr>
          <a:xfrm>
            <a:off x="-543600" y="1581152"/>
            <a:ext cx="540000" cy="540000"/>
          </a:xfrm>
          <a:prstGeom prst="rect">
            <a:avLst/>
          </a:prstGeom>
          <a:solidFill>
            <a:srgbClr val="00F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R:    0</a:t>
            </a:r>
          </a:p>
          <a:p>
            <a:pPr algn="ctr"/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G: 252</a:t>
            </a:r>
          </a:p>
          <a:p>
            <a:pPr algn="ctr"/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255</a:t>
            </a:r>
          </a:p>
        </p:txBody>
      </p:sp>
    </p:spTree>
    <p:extLst>
      <p:ext uri="{BB962C8B-B14F-4D97-AF65-F5344CB8AC3E}">
        <p14:creationId xmlns:p14="http://schemas.microsoft.com/office/powerpoint/2010/main" val="138067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03" r:id="rId2"/>
    <p:sldLayoutId id="2147483705" r:id="rId3"/>
    <p:sldLayoutId id="2147483706" r:id="rId4"/>
    <p:sldLayoutId id="2147483707" r:id="rId5"/>
    <p:sldLayoutId id="2147483708" r:id="rId6"/>
    <p:sldLayoutId id="2147483714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33FF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33FF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33FF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33FF"/>
        </a:buClr>
        <a:buFont typeface="Arial" panose="020B0604020202020204" pitchFamily="34" charset="0"/>
        <a:buChar char="•"/>
        <a:defRPr sz="11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33FF"/>
        </a:buClr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4CFDD2A-DAD1-4AA9-92D9-5DC1C102D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4162E69-3A2D-4257-8238-9C67013BE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2306F9-174A-4151-9F91-940D2C9B18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5618" y="63911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4092C3-48E6-4F13-B36A-8151082033E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C590F39-F6F9-4CF5-BFC2-5B9A7BA118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464" y="6435140"/>
            <a:ext cx="1060450" cy="165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0A674F6-349E-42DF-8408-8CCE0784E50B}"/>
              </a:ext>
            </a:extLst>
          </p:cNvPr>
          <p:cNvSpPr/>
          <p:nvPr/>
        </p:nvSpPr>
        <p:spPr>
          <a:xfrm>
            <a:off x="-543600" y="196352"/>
            <a:ext cx="540000" cy="540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R:    0</a:t>
            </a:r>
          </a:p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G:    0</a:t>
            </a:r>
          </a:p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B:    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C93E71F-8E07-4240-B85F-FD81D84BDB79}"/>
              </a:ext>
            </a:extLst>
          </p:cNvPr>
          <p:cNvSpPr/>
          <p:nvPr/>
        </p:nvSpPr>
        <p:spPr>
          <a:xfrm>
            <a:off x="-543600" y="888752"/>
            <a:ext cx="540000" cy="540000"/>
          </a:xfrm>
          <a:prstGeom prst="rect">
            <a:avLst/>
          </a:prstGeom>
          <a:solidFill>
            <a:srgbClr val="00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R:    0</a:t>
            </a:r>
          </a:p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G:   51</a:t>
            </a:r>
          </a:p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B: 255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7AEF491-5559-4B46-B6A0-664584B55F64}"/>
              </a:ext>
            </a:extLst>
          </p:cNvPr>
          <p:cNvSpPr/>
          <p:nvPr/>
        </p:nvSpPr>
        <p:spPr>
          <a:xfrm>
            <a:off x="-543600" y="1581152"/>
            <a:ext cx="540000" cy="540000"/>
          </a:xfrm>
          <a:prstGeom prst="rect">
            <a:avLst/>
          </a:prstGeom>
          <a:solidFill>
            <a:srgbClr val="00F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R:    0</a:t>
            </a:r>
          </a:p>
          <a:p>
            <a:pPr algn="ctr"/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G: 252</a:t>
            </a:r>
          </a:p>
          <a:p>
            <a:pPr algn="ctr"/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255</a:t>
            </a:r>
          </a:p>
        </p:txBody>
      </p:sp>
    </p:spTree>
    <p:extLst>
      <p:ext uri="{BB962C8B-B14F-4D97-AF65-F5344CB8AC3E}">
        <p14:creationId xmlns:p14="http://schemas.microsoft.com/office/powerpoint/2010/main" val="3971640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33FF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33FF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33FF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33FF"/>
        </a:buClr>
        <a:buFont typeface="Arial" panose="020B0604020202020204" pitchFamily="34" charset="0"/>
        <a:buChar char="•"/>
        <a:defRPr sz="11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33FF"/>
        </a:buClr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4CFDD2A-DAD1-4AA9-92D9-5DC1C102D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4162E69-3A2D-4257-8238-9C67013BE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2306F9-174A-4151-9F91-940D2C9B18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5618" y="63911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4092C3-48E6-4F13-B36A-8151082033E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C590F39-F6F9-4CF5-BFC2-5B9A7BA118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66464" y="6435140"/>
            <a:ext cx="1060450" cy="165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0A674F6-349E-42DF-8408-8CCE0784E50B}"/>
              </a:ext>
            </a:extLst>
          </p:cNvPr>
          <p:cNvSpPr/>
          <p:nvPr/>
        </p:nvSpPr>
        <p:spPr>
          <a:xfrm>
            <a:off x="-543600" y="196352"/>
            <a:ext cx="540000" cy="540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R:    0</a:t>
            </a:r>
          </a:p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G:    0</a:t>
            </a:r>
          </a:p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B:    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C93E71F-8E07-4240-B85F-FD81D84BDB79}"/>
              </a:ext>
            </a:extLst>
          </p:cNvPr>
          <p:cNvSpPr/>
          <p:nvPr/>
        </p:nvSpPr>
        <p:spPr>
          <a:xfrm>
            <a:off x="-543600" y="888752"/>
            <a:ext cx="540000" cy="540000"/>
          </a:xfrm>
          <a:prstGeom prst="rect">
            <a:avLst/>
          </a:prstGeom>
          <a:solidFill>
            <a:srgbClr val="00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R:    0</a:t>
            </a:r>
          </a:p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G:   51</a:t>
            </a:r>
          </a:p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B: 255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7AEF491-5559-4B46-B6A0-664584B55F64}"/>
              </a:ext>
            </a:extLst>
          </p:cNvPr>
          <p:cNvSpPr/>
          <p:nvPr/>
        </p:nvSpPr>
        <p:spPr>
          <a:xfrm>
            <a:off x="-543600" y="1581152"/>
            <a:ext cx="540000" cy="540000"/>
          </a:xfrm>
          <a:prstGeom prst="rect">
            <a:avLst/>
          </a:prstGeom>
          <a:solidFill>
            <a:srgbClr val="00F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R:    0</a:t>
            </a:r>
          </a:p>
          <a:p>
            <a:pPr algn="ctr"/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G: 252</a:t>
            </a:r>
          </a:p>
          <a:p>
            <a:pPr algn="ctr"/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255</a:t>
            </a:r>
          </a:p>
        </p:txBody>
      </p:sp>
    </p:spTree>
    <p:extLst>
      <p:ext uri="{BB962C8B-B14F-4D97-AF65-F5344CB8AC3E}">
        <p14:creationId xmlns:p14="http://schemas.microsoft.com/office/powerpoint/2010/main" val="3241896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33FF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33FF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33FF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33FF"/>
        </a:buClr>
        <a:buFont typeface="Arial" panose="020B0604020202020204" pitchFamily="34" charset="0"/>
        <a:buChar char="•"/>
        <a:defRPr sz="11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33FF"/>
        </a:buClr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4CFDD2A-DAD1-4AA9-92D9-5DC1C102D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4162E69-3A2D-4257-8238-9C67013BE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2306F9-174A-4151-9F91-940D2C9B18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5618" y="63911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4092C3-48E6-4F13-B36A-8151082033E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C590F39-F6F9-4CF5-BFC2-5B9A7BA1182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266464" y="6435140"/>
            <a:ext cx="1060450" cy="165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0A674F6-349E-42DF-8408-8CCE0784E50B}"/>
              </a:ext>
            </a:extLst>
          </p:cNvPr>
          <p:cNvSpPr/>
          <p:nvPr userDrawn="1"/>
        </p:nvSpPr>
        <p:spPr>
          <a:xfrm>
            <a:off x="-543600" y="196352"/>
            <a:ext cx="540000" cy="540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R:    0</a:t>
            </a:r>
          </a:p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G:    0</a:t>
            </a:r>
          </a:p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B:    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C93E71F-8E07-4240-B85F-FD81D84BDB79}"/>
              </a:ext>
            </a:extLst>
          </p:cNvPr>
          <p:cNvSpPr/>
          <p:nvPr userDrawn="1"/>
        </p:nvSpPr>
        <p:spPr>
          <a:xfrm>
            <a:off x="-543600" y="888752"/>
            <a:ext cx="540000" cy="540000"/>
          </a:xfrm>
          <a:prstGeom prst="rect">
            <a:avLst/>
          </a:prstGeom>
          <a:solidFill>
            <a:srgbClr val="00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R:    0</a:t>
            </a:r>
          </a:p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G:   51</a:t>
            </a:r>
          </a:p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B: 255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7AEF491-5559-4B46-B6A0-664584B55F64}"/>
              </a:ext>
            </a:extLst>
          </p:cNvPr>
          <p:cNvSpPr/>
          <p:nvPr userDrawn="1"/>
        </p:nvSpPr>
        <p:spPr>
          <a:xfrm>
            <a:off x="-543600" y="1581152"/>
            <a:ext cx="540000" cy="540000"/>
          </a:xfrm>
          <a:prstGeom prst="rect">
            <a:avLst/>
          </a:prstGeom>
          <a:solidFill>
            <a:srgbClr val="00F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R:    0</a:t>
            </a:r>
          </a:p>
          <a:p>
            <a:pPr algn="ctr"/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G: 252</a:t>
            </a:r>
          </a:p>
          <a:p>
            <a:pPr algn="ctr"/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255</a:t>
            </a:r>
          </a:p>
        </p:txBody>
      </p:sp>
    </p:spTree>
    <p:extLst>
      <p:ext uri="{BB962C8B-B14F-4D97-AF65-F5344CB8AC3E}">
        <p14:creationId xmlns:p14="http://schemas.microsoft.com/office/powerpoint/2010/main" val="196222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33FF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33FF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33FF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33FF"/>
        </a:buClr>
        <a:buFont typeface="Arial" panose="020B0604020202020204" pitchFamily="34" charset="0"/>
        <a:buChar char="•"/>
        <a:defRPr sz="11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33FF"/>
        </a:buClr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116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10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 контейнер 1">
            <a:extLst>
              <a:ext uri="{FF2B5EF4-FFF2-40B4-BE49-F238E27FC236}">
                <a16:creationId xmlns:a16="http://schemas.microsoft.com/office/drawing/2014/main" xmlns="" id="{ED5C9B01-68E3-463E-AEF1-FC4DA210A1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Direct 2</a:t>
            </a:r>
            <a:endParaRPr lang="bg-BG" dirty="0"/>
          </a:p>
        </p:txBody>
      </p:sp>
      <p:sp>
        <p:nvSpPr>
          <p:cNvPr id="3" name="Контейнер за дата 2">
            <a:extLst>
              <a:ext uri="{FF2B5EF4-FFF2-40B4-BE49-F238E27FC236}">
                <a16:creationId xmlns:a16="http://schemas.microsoft.com/office/drawing/2014/main" xmlns="" id="{CC764BFE-9351-4528-85E2-DFDC497EE25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FFFF">
                    <a:tint val="75000"/>
                  </a:srgbClr>
                </a:solidFill>
              </a:rPr>
              <a:t>March 2022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31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EBF3B8-B3F1-445D-95C4-1B9D3A041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7179"/>
            <a:ext cx="10515600" cy="1325563"/>
          </a:xfrm>
        </p:spPr>
        <p:txBody>
          <a:bodyPr/>
          <a:lstStyle/>
          <a:p>
            <a:r>
              <a:rPr lang="en-US" dirty="0" smtClean="0"/>
              <a:t>Mentoring </a:t>
            </a:r>
            <a:r>
              <a:rPr lang="en-US" dirty="0"/>
              <a:t>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5012E0-C606-4B56-949D-8629657D10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/>
              <a:t>Goal: </a:t>
            </a:r>
            <a:r>
              <a:rPr lang="en-US" dirty="0"/>
              <a:t>Reducing the time for adaptation, supporting the effective work performance and creating an environment that supports the engagement of the new employees; 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/>
              <a:t>Scope: </a:t>
            </a:r>
            <a:r>
              <a:rPr lang="en-US" dirty="0"/>
              <a:t>New employees in </a:t>
            </a:r>
            <a:r>
              <a:rPr lang="en-US" dirty="0" smtClean="0"/>
              <a:t>all functions</a:t>
            </a:r>
            <a:endParaRPr lang="en-US" dirty="0"/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/>
              <a:t>Duration: </a:t>
            </a:r>
            <a:r>
              <a:rPr lang="en-US" dirty="0"/>
              <a:t>6 months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/>
              <a:t>Our </a:t>
            </a:r>
            <a:r>
              <a:rPr lang="en-US" b="1" dirty="0" smtClean="0"/>
              <a:t>mentors </a:t>
            </a:r>
            <a:r>
              <a:rPr lang="en-US" sz="2600" b="1" dirty="0"/>
              <a:t>(about 600):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Have more than 1 year of experience in the </a:t>
            </a:r>
            <a:r>
              <a:rPr lang="en-US" dirty="0" smtClean="0"/>
              <a:t>company</a:t>
            </a:r>
            <a:endParaRPr lang="bg-BG" dirty="0"/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Appointed </a:t>
            </a:r>
            <a:r>
              <a:rPr lang="en-US" dirty="0"/>
              <a:t>by line managers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Participate in Mentoring training to acquire skills for sharing experience and expertise and supporting the work of their colleagues 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Have the necessary professional competence regarding the position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ED2D249-83EB-4AF9-A58F-C34700673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92C3-48E6-4F13-B36A-8151082033E9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005" y="2392630"/>
            <a:ext cx="2829136" cy="249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6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07A868-B416-454D-93B5-56D5C3CCC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9775"/>
          </a:xfrm>
        </p:spPr>
        <p:txBody>
          <a:bodyPr/>
          <a:lstStyle/>
          <a:p>
            <a:r>
              <a:rPr lang="en-US" dirty="0"/>
              <a:t>Mentoring </a:t>
            </a:r>
            <a:r>
              <a:rPr lang="en-US" dirty="0" smtClean="0"/>
              <a:t>process (2)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46C1690-CD09-4ECD-BFA1-EDDAE3350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92C3-48E6-4F13-B36A-8151082033E9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xmlns="" id="{40D5C368-A870-4BEC-968A-543318B8D2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7806187"/>
              </p:ext>
            </p:extLst>
          </p:nvPr>
        </p:nvGraphicFramePr>
        <p:xfrm>
          <a:off x="347870" y="1314450"/>
          <a:ext cx="11496260" cy="503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1564">
                  <a:extLst>
                    <a:ext uri="{9D8B030D-6E8A-4147-A177-3AD203B41FA5}">
                      <a16:colId xmlns:a16="http://schemas.microsoft.com/office/drawing/2014/main" xmlns="" val="1674152612"/>
                    </a:ext>
                  </a:extLst>
                </a:gridCol>
                <a:gridCol w="9574696">
                  <a:extLst>
                    <a:ext uri="{9D8B030D-6E8A-4147-A177-3AD203B41FA5}">
                      <a16:colId xmlns:a16="http://schemas.microsoft.com/office/drawing/2014/main" xmlns="" val="30853333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Steps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 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30848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Appointing a mentor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l" defTabSz="914400" rtl="0" eaLnBrk="1" latinLnBrk="0" hangingPunct="1">
                        <a:buAutoNum type="arabicPeriod"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After accepting the job offer from a new employee, Business Partner HR 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Department 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requires the line manager to appoint a mentor</a:t>
                      </a:r>
                    </a:p>
                    <a:p>
                      <a:pPr marL="342900" indent="-342900" algn="l" defTabSz="914400" rtl="0" eaLnBrk="1" latinLnBrk="0" hangingPunct="1">
                        <a:buAutoNum type="arabicPeriod"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 line manager appoints the mentor and 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informs the HR. 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Training department is responsible to assure Mentoring training for all mentors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78366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Preliminary   preparation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l" defTabSz="914400" rtl="0" eaLnBrk="1" latinLnBrk="0" hangingPunct="1">
                        <a:buAutoNum type="arabicPeriod"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 line manager arrange a</a:t>
                      </a:r>
                      <a:r>
                        <a:rPr lang="bg-BG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meeting between the mentor and employee</a:t>
                      </a:r>
                      <a:r>
                        <a:rPr lang="bg-BG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indent="-342900" algn="l" defTabSz="914400" rtl="0" eaLnBrk="1" latinLnBrk="0" hangingPunct="1">
                        <a:buAutoNum type="arabicPeriod"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 mentor presents his own role</a:t>
                      </a:r>
                      <a:r>
                        <a:rPr lang="bg-BG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and explains the mentoring process and presents the next steps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65903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Start of the process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The mentor: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Identifies development areas and completes a development plan</a:t>
                      </a:r>
                      <a:r>
                        <a:rPr lang="bg-BG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Introduces the development plan to the new employee and presents a schedule for meetings with contact points in the departments / units with which the new employee will have direct interaction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882041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None/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 During the process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None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The mentor:</a:t>
                      </a:r>
                    </a:p>
                    <a:p>
                      <a:pPr marL="342900" indent="-342900" algn="l" defTabSz="914400" rtl="0" eaLnBrk="1" latinLnBrk="0" hangingPunct="1">
                        <a:buAutoNum type="arabicPeriod"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Is responsible to give clear guidance</a:t>
                      </a:r>
                      <a:r>
                        <a:rPr lang="bg-BG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and support to the new employee for specific situations</a:t>
                      </a:r>
                    </a:p>
                    <a:p>
                      <a:pPr marL="342900" indent="-342900" algn="l" defTabSz="914400" rtl="0" eaLnBrk="1" latinLnBrk="0" hangingPunct="1">
                        <a:buAutoNum type="arabicPeriod"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Gives regular feedback to the employee and gradually complicates the tasks</a:t>
                      </a:r>
                    </a:p>
                    <a:p>
                      <a:pPr marL="342900" indent="-342900" algn="l" defTabSz="914400" rtl="0" eaLnBrk="1" latinLnBrk="0" hangingPunct="1">
                        <a:buAutoNum type="arabicPeriod"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Prepares a monthly assessment for the progress of the new employee and gives feedback to the line manager </a:t>
                      </a:r>
                    </a:p>
                    <a:p>
                      <a:pPr marL="342900" indent="-342900" algn="l" defTabSz="914400" rtl="0" eaLnBrk="1" latinLnBrk="0" hangingPunct="1">
                        <a:buAutoNum type="arabicPeriod"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 front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line functions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at the end of the mentoring process the employee goes through specific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tests in the e-learning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platform.Training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department is responsible for preparing the tests in the system, preparing a report on the results and sending it </a:t>
                      </a: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 line</a:t>
                      </a:r>
                      <a:r>
                        <a:rPr lang="en-US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manager</a:t>
                      </a:r>
                      <a:endParaRPr lang="en-US" sz="12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indent="-342900" algn="l" defTabSz="914400" rtl="0" eaLnBrk="1" latinLnBrk="0" hangingPunct="1">
                        <a:buAutoNum type="arabicPeriod"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Representative 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of the Training Department conducts conversation with the mentor and the mentee on the 3rd and 5th month regarding mentoring 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process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5289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End of the process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mentor gives feedback to the mentee</a:t>
                      </a:r>
                      <a:r>
                        <a:rPr lang="en-US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about the overall performance during the mentoring process 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mentor gives feedback to the direct manager and the Training Department for the overall performance of the mentee during the mentoring process - identifies strengths and areas for improvement </a:t>
                      </a:r>
                      <a:endParaRPr lang="bg-BG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Line manager gives a feedback to HR regarding the end of the trial period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lang="en-US" sz="12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indent="0" algn="l" defTabSz="914400" rtl="0" eaLnBrk="1" latinLnBrk="0" hangingPunct="1">
                        <a:buNone/>
                      </a:pPr>
                      <a:endParaRPr lang="en-US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959911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767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>
            <a:extLst>
              <a:ext uri="{FF2B5EF4-FFF2-40B4-BE49-F238E27FC236}">
                <a16:creationId xmlns:a16="http://schemas.microsoft.com/office/drawing/2014/main" xmlns="" id="{0DB9196F-7151-406D-A293-22A83973A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440"/>
            <a:ext cx="10515600" cy="1325563"/>
          </a:xfrm>
        </p:spPr>
        <p:txBody>
          <a:bodyPr/>
          <a:lstStyle/>
          <a:p>
            <a:r>
              <a:rPr lang="en-US" dirty="0" smtClean="0"/>
              <a:t>Vivacom </a:t>
            </a:r>
            <a:r>
              <a:rPr lang="en-US" dirty="0"/>
              <a:t>Tech School </a:t>
            </a:r>
            <a:r>
              <a:rPr lang="en-US" dirty="0" smtClean="0"/>
              <a:t>Program</a:t>
            </a:r>
            <a:endParaRPr lang="bg-BG" dirty="0"/>
          </a:p>
        </p:txBody>
      </p:sp>
      <p:sp>
        <p:nvSpPr>
          <p:cNvPr id="5" name="Контейнер за съдържание 4">
            <a:extLst>
              <a:ext uri="{FF2B5EF4-FFF2-40B4-BE49-F238E27FC236}">
                <a16:creationId xmlns:a16="http://schemas.microsoft.com/office/drawing/2014/main" xmlns="" id="{E411F072-1273-45C9-AC88-DD42BF71F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0412"/>
            <a:ext cx="10954732" cy="5396375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endParaRPr lang="en-US" sz="1800" dirty="0" smtClean="0"/>
          </a:p>
          <a:p>
            <a:pPr>
              <a:lnSpc>
                <a:spcPct val="110000"/>
              </a:lnSpc>
            </a:pPr>
            <a:r>
              <a:rPr lang="en-US" sz="1800" dirty="0" smtClean="0"/>
              <a:t>Vivacom </a:t>
            </a:r>
            <a:r>
              <a:rPr lang="en-US" sz="1800" dirty="0"/>
              <a:t>Tech School is a cause for shared knowledge from colleagues to colleagues</a:t>
            </a:r>
          </a:p>
          <a:p>
            <a:pPr algn="just">
              <a:lnSpc>
                <a:spcPct val="110000"/>
              </a:lnSpc>
            </a:pPr>
            <a:r>
              <a:rPr lang="en-US" sz="1800" dirty="0"/>
              <a:t>Vivacom Tech School meets the current needs of specific knowledge of the telecom’s activities – from the technologies used in the company, through products and services, to specific solutions and processes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The success of the Program is due to the efficient and flexible organization – managers and employees from different divisions in the whole country get the opportunity to initiate participation in trainings on selected topics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The most important driver of the Program is the dynamic team of internal trainers, who participate on a voluntary basis, motivated by the idea to contribute to the sharing of specific experience and expert knowledge</a:t>
            </a:r>
          </a:p>
          <a:p>
            <a:pPr algn="just">
              <a:lnSpc>
                <a:spcPct val="110000"/>
              </a:lnSpc>
            </a:pPr>
            <a:r>
              <a:rPr lang="en-US" sz="1800" dirty="0"/>
              <a:t>The approach in trainings – combination of presentation and demonstrations, various games, exercises, and practical tasks, constant online access to presentations, tests, training materials and videos.</a:t>
            </a:r>
          </a:p>
          <a:p>
            <a:pPr algn="just"/>
            <a:endParaRPr lang="bg-BG" sz="1800" dirty="0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xmlns="" id="{1EAE3D80-4EFB-4DE2-BEBA-FF5A6AA24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92C3-48E6-4F13-B36A-8151082033E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82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DC4EB8-6D6D-418F-93AC-5D17FD50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62" y="220432"/>
            <a:ext cx="11180618" cy="1325563"/>
          </a:xfrm>
        </p:spPr>
        <p:txBody>
          <a:bodyPr/>
          <a:lstStyle/>
          <a:p>
            <a:r>
              <a:rPr lang="en-US" dirty="0"/>
              <a:t>Benefits, results, and efficiency of Vivacom Tech School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25E839-2065-48D6-B061-B6A65CC62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329" y="1509401"/>
            <a:ext cx="10747342" cy="457334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1800" b="1" dirty="0"/>
              <a:t>Results in numbers</a:t>
            </a:r>
            <a:r>
              <a:rPr lang="bg-BG" sz="1800" b="1" dirty="0"/>
              <a:t>: </a:t>
            </a:r>
            <a:endParaRPr lang="en-US" sz="1800" b="1" dirty="0"/>
          </a:p>
          <a:p>
            <a:pPr algn="just"/>
            <a:r>
              <a:rPr lang="en-US" sz="1800" dirty="0"/>
              <a:t>50 internal trainers with expertise in various fields - proven experts and experienced technology professionals </a:t>
            </a:r>
          </a:p>
          <a:p>
            <a:pPr algn="just"/>
            <a:r>
              <a:rPr lang="en-US" sz="1800" dirty="0" smtClean="0"/>
              <a:t>More </a:t>
            </a:r>
            <a:r>
              <a:rPr lang="en-US" sz="1800" dirty="0"/>
              <a:t>than 1800 training participations per year </a:t>
            </a:r>
          </a:p>
          <a:p>
            <a:pPr algn="just"/>
            <a:r>
              <a:rPr lang="en-US" sz="1800" dirty="0"/>
              <a:t>More than 100 trainings per year </a:t>
            </a:r>
          </a:p>
          <a:p>
            <a:pPr algn="just"/>
            <a:r>
              <a:rPr lang="en-US" sz="1800" dirty="0"/>
              <a:t>More than 95% positive feedback</a:t>
            </a:r>
          </a:p>
          <a:p>
            <a:pPr marL="0" indent="0" algn="just">
              <a:buNone/>
            </a:pPr>
            <a:endParaRPr lang="bg-BG" sz="1800" dirty="0"/>
          </a:p>
          <a:p>
            <a:pPr marL="0" indent="0" algn="just">
              <a:buNone/>
            </a:pPr>
            <a:r>
              <a:rPr lang="en-US" sz="1800" b="1" dirty="0"/>
              <a:t>Benefits</a:t>
            </a:r>
            <a:r>
              <a:rPr lang="bg-BG" sz="1800" b="1" dirty="0"/>
              <a:t>: </a:t>
            </a:r>
            <a:endParaRPr lang="en-US" sz="1800" b="1" dirty="0"/>
          </a:p>
          <a:p>
            <a:pPr algn="just"/>
            <a:r>
              <a:rPr lang="en-US" sz="1800" dirty="0"/>
              <a:t>higher collaboration between colleagues from different departments and cities </a:t>
            </a:r>
          </a:p>
          <a:p>
            <a:pPr algn="just"/>
            <a:r>
              <a:rPr lang="en-US" sz="1800" dirty="0"/>
              <a:t>Increasing of motivation and satisfaction</a:t>
            </a:r>
          </a:p>
          <a:p>
            <a:pPr algn="just"/>
            <a:r>
              <a:rPr lang="en-US" sz="1800" dirty="0"/>
              <a:t>higher sense of belonging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DC98EE0-609A-48CD-97A6-7F556A65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92C3-48E6-4F13-B36A-8151082033E9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998295C-C89D-4ADC-A397-0F3FA1039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0464" y="2271206"/>
            <a:ext cx="2649625" cy="1737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119" y="4235764"/>
            <a:ext cx="2673750" cy="143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1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and Safety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9406"/>
            <a:ext cx="10515600" cy="470624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Employee consultation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dirty="0"/>
              <a:t>Working Conditions Committee</a:t>
            </a:r>
            <a:endParaRPr lang="bg-BG" sz="1900" dirty="0"/>
          </a:p>
          <a:p>
            <a:pPr lvl="2"/>
            <a:r>
              <a:rPr lang="en-US" sz="1700" dirty="0" smtClean="0"/>
              <a:t>5 </a:t>
            </a:r>
            <a:r>
              <a:rPr lang="en-US" sz="1700" dirty="0"/>
              <a:t>C</a:t>
            </a:r>
            <a:r>
              <a:rPr lang="en-US" sz="1700" dirty="0" smtClean="0"/>
              <a:t>ommittees </a:t>
            </a:r>
            <a:r>
              <a:rPr lang="en-US" sz="1700" dirty="0"/>
              <a:t>have been established in </a:t>
            </a:r>
            <a:r>
              <a:rPr lang="en-US" sz="1700" dirty="0" smtClean="0"/>
              <a:t>Vivacom</a:t>
            </a:r>
          </a:p>
          <a:p>
            <a:pPr lvl="2"/>
            <a:r>
              <a:rPr lang="en-US" sz="1700" dirty="0"/>
              <a:t>R</a:t>
            </a:r>
            <a:r>
              <a:rPr lang="en-US" sz="1700" dirty="0" smtClean="0"/>
              <a:t>epresentatives </a:t>
            </a:r>
            <a:r>
              <a:rPr lang="en-US" sz="1700" dirty="0"/>
              <a:t>of both the Employer and the </a:t>
            </a:r>
            <a:r>
              <a:rPr lang="en-US" sz="1700" dirty="0" smtClean="0"/>
              <a:t>employees</a:t>
            </a:r>
            <a:r>
              <a:rPr lang="bg-BG" sz="1700" dirty="0" smtClean="0"/>
              <a:t> </a:t>
            </a:r>
            <a:endParaRPr lang="en-US" sz="1700" dirty="0" smtClean="0"/>
          </a:p>
          <a:p>
            <a:pPr lvl="2"/>
            <a:r>
              <a:rPr lang="en-US" sz="1700" dirty="0"/>
              <a:t>I</a:t>
            </a:r>
            <a:r>
              <a:rPr lang="en-US" sz="1700" dirty="0" smtClean="0"/>
              <a:t>ntegration of </a:t>
            </a:r>
            <a:r>
              <a:rPr lang="en-US" sz="1700" dirty="0"/>
              <a:t>employees into the overall </a:t>
            </a:r>
            <a:r>
              <a:rPr lang="en-US" sz="1700" dirty="0" smtClean="0"/>
              <a:t>Safety </a:t>
            </a:r>
            <a:r>
              <a:rPr lang="en-US" sz="1700" dirty="0"/>
              <a:t>and </a:t>
            </a:r>
            <a:r>
              <a:rPr lang="en-US" sz="1700" dirty="0" smtClean="0"/>
              <a:t>Health policy</a:t>
            </a:r>
            <a:endParaRPr lang="bg-BG" sz="1700" dirty="0"/>
          </a:p>
          <a:p>
            <a:pPr lvl="1"/>
            <a:endParaRPr lang="en-US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dirty="0"/>
              <a:t>Health and Safety employee surveys</a:t>
            </a:r>
            <a:r>
              <a:rPr lang="ru-RU" sz="1900" dirty="0"/>
              <a:t> </a:t>
            </a:r>
            <a:endParaRPr lang="en-US" sz="1900" dirty="0"/>
          </a:p>
          <a:p>
            <a:pPr lvl="2"/>
            <a:r>
              <a:rPr lang="en-US" sz="1700" dirty="0"/>
              <a:t>Risk assessment</a:t>
            </a:r>
          </a:p>
          <a:p>
            <a:pPr lvl="2"/>
            <a:r>
              <a:rPr lang="en-US" sz="1700" dirty="0"/>
              <a:t>Working conditions</a:t>
            </a:r>
          </a:p>
          <a:p>
            <a:pPr lvl="2"/>
            <a:r>
              <a:rPr lang="en-US" sz="1700" dirty="0"/>
              <a:t>Personal Protective Equipment and Working Clothes</a:t>
            </a:r>
          </a:p>
          <a:p>
            <a:pPr lvl="2"/>
            <a:r>
              <a:rPr lang="en-US" sz="1700" dirty="0"/>
              <a:t>Medical </a:t>
            </a:r>
            <a:r>
              <a:rPr lang="en-US" sz="1700" dirty="0" smtClean="0"/>
              <a:t>(prophylactic) examinations </a:t>
            </a:r>
            <a:endParaRPr lang="en-US" sz="1700" dirty="0"/>
          </a:p>
          <a:p>
            <a:pPr lvl="2"/>
            <a:r>
              <a:rPr lang="en-US" sz="1700" dirty="0" smtClean="0"/>
              <a:t>COVID 19 </a:t>
            </a:r>
            <a:endParaRPr lang="en-US" sz="1700" dirty="0"/>
          </a:p>
          <a:p>
            <a:pPr marL="180975" lvl="1" indent="0">
              <a:buNone/>
            </a:pPr>
            <a:endParaRPr lang="en-US" sz="1400" dirty="0"/>
          </a:p>
          <a:p>
            <a:pPr>
              <a:lnSpc>
                <a:spcPct val="100000"/>
              </a:lnSpc>
            </a:pPr>
            <a:r>
              <a:rPr lang="en-US" dirty="0"/>
              <a:t>Delegation and authorization</a:t>
            </a:r>
            <a:endParaRPr lang="bg-BG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dirty="0"/>
              <a:t>Health and Safety trainings – 153 trainers</a:t>
            </a:r>
            <a:endParaRPr lang="bg-BG" sz="19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dirty="0"/>
              <a:t>Instructions – 410 trainers</a:t>
            </a:r>
            <a:endParaRPr lang="bg-BG" sz="19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dirty="0"/>
              <a:t>First aid – 2</a:t>
            </a:r>
            <a:r>
              <a:rPr lang="bg-BG" sz="1900" dirty="0"/>
              <a:t>20</a:t>
            </a:r>
            <a:r>
              <a:rPr lang="en-US" sz="1900" dirty="0"/>
              <a:t> </a:t>
            </a:r>
            <a:r>
              <a:rPr lang="en-US" sz="1900" dirty="0" smtClean="0"/>
              <a:t>employees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92C3-48E6-4F13-B36A-8151082033E9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F150BE4-FBDA-441B-A4CB-B511B0DD9D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77" t="24125" r="30343" b="7107"/>
          <a:stretch/>
        </p:blipFill>
        <p:spPr>
          <a:xfrm>
            <a:off x="8053864" y="2635217"/>
            <a:ext cx="3026512" cy="300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7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146" y="2065412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SzPct val="100000"/>
              <a:defRPr/>
            </a:pP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>
                <a:solidFill>
                  <a:schemeClr val="tx2"/>
                </a:solidFill>
              </a:rPr>
              <a:t>Trade unions partnership</a:t>
            </a:r>
            <a:endParaRPr lang="bg-BG" sz="280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8E576-4ED4-4CDA-BD57-018CA6F6C930}" type="slidenum">
              <a:rPr lang="bg-BG" smtClean="0"/>
              <a:pPr/>
              <a:t>14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43475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Partnership </a:t>
            </a:r>
            <a:r>
              <a:rPr lang="en-US" dirty="0" smtClean="0"/>
              <a:t>Commission (SPC)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300" dirty="0"/>
              <a:t>The Social Partnership Commission </a:t>
            </a:r>
            <a:r>
              <a:rPr lang="en-US" sz="2300" dirty="0" smtClean="0"/>
              <a:t>has </a:t>
            </a:r>
            <a:r>
              <a:rPr lang="en-US" sz="2300" dirty="0"/>
              <a:t>been established as a body for the implementation of social partnership in </a:t>
            </a:r>
            <a:r>
              <a:rPr lang="en-US" sz="2300" dirty="0" smtClean="0"/>
              <a:t>the Company</a:t>
            </a:r>
          </a:p>
          <a:p>
            <a:r>
              <a:rPr lang="en-US" sz="2300" dirty="0" smtClean="0"/>
              <a:t>The structure, the composition, </a:t>
            </a:r>
            <a:r>
              <a:rPr lang="en-US" sz="2300" dirty="0"/>
              <a:t>the subject of </a:t>
            </a:r>
            <a:r>
              <a:rPr lang="en-US" sz="2300" dirty="0" smtClean="0"/>
              <a:t>activities </a:t>
            </a:r>
            <a:r>
              <a:rPr lang="en-US" sz="2300" dirty="0"/>
              <a:t>and the organization of work </a:t>
            </a:r>
            <a:r>
              <a:rPr lang="en-US" sz="2300" dirty="0" smtClean="0"/>
              <a:t>of the SPC are </a:t>
            </a:r>
            <a:r>
              <a:rPr lang="en-US" sz="2300" dirty="0"/>
              <a:t>established by Rules adopted </a:t>
            </a:r>
            <a:r>
              <a:rPr lang="en-US" sz="2300" dirty="0" smtClean="0"/>
              <a:t>between </a:t>
            </a:r>
            <a:r>
              <a:rPr lang="en-US" sz="2300" dirty="0"/>
              <a:t>the parties</a:t>
            </a:r>
            <a:r>
              <a:rPr lang="en-US" sz="2300" dirty="0" smtClean="0"/>
              <a:t>.</a:t>
            </a:r>
          </a:p>
          <a:p>
            <a:r>
              <a:rPr lang="en-US" sz="2300" dirty="0" smtClean="0"/>
              <a:t>The SPC consists of Employer’s representatives and the </a:t>
            </a:r>
            <a:r>
              <a:rPr lang="en-US" sz="2300" dirty="0" err="1"/>
              <a:t>C</a:t>
            </a:r>
            <a:r>
              <a:rPr lang="en-US" sz="2300" dirty="0" err="1" smtClean="0"/>
              <a:t>hairmans</a:t>
            </a:r>
            <a:r>
              <a:rPr lang="en-US" sz="2300" dirty="0" smtClean="0"/>
              <a:t> and representatives of the 5 Trade Unions established in the company</a:t>
            </a:r>
          </a:p>
          <a:p>
            <a:r>
              <a:rPr lang="en-US" sz="2300" dirty="0" smtClean="0"/>
              <a:t>The SPC discusses and </a:t>
            </a:r>
            <a:r>
              <a:rPr lang="en-US" sz="2300" dirty="0"/>
              <a:t>resolves issues related to</a:t>
            </a:r>
            <a:r>
              <a:rPr lang="en-US" sz="2300" dirty="0" smtClean="0"/>
              <a:t>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dirty="0" smtClean="0"/>
              <a:t>Collective bargaining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dirty="0" smtClean="0"/>
              <a:t>Labor relations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dirty="0" smtClean="0"/>
              <a:t>Relationships </a:t>
            </a:r>
            <a:r>
              <a:rPr lang="en-US" sz="1900" dirty="0"/>
              <a:t>between the </a:t>
            </a:r>
            <a:r>
              <a:rPr lang="en-US" sz="1900" dirty="0" smtClean="0"/>
              <a:t>Employer </a:t>
            </a:r>
            <a:r>
              <a:rPr lang="en-US" sz="1900" dirty="0"/>
              <a:t>and the </a:t>
            </a:r>
            <a:r>
              <a:rPr lang="en-US" sz="1900" dirty="0" smtClean="0"/>
              <a:t>Trade Unions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dirty="0" smtClean="0"/>
              <a:t>The </a:t>
            </a:r>
            <a:r>
              <a:rPr lang="en-US" sz="1900" dirty="0"/>
              <a:t>content and any amendment of the internal </a:t>
            </a:r>
            <a:r>
              <a:rPr lang="en-US" sz="1900" dirty="0" smtClean="0"/>
              <a:t>Employer’s acts (Internal Labor Rules, Internal Salary Rules etc.)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dirty="0" smtClean="0"/>
              <a:t>Healthy </a:t>
            </a:r>
            <a:r>
              <a:rPr lang="en-US" sz="1900" dirty="0"/>
              <a:t>and </a:t>
            </a:r>
            <a:r>
              <a:rPr lang="en-US" sz="1900" dirty="0" smtClean="0"/>
              <a:t>Safe </a:t>
            </a:r>
            <a:r>
              <a:rPr lang="en-US" sz="1900" dirty="0"/>
              <a:t>working conditions</a:t>
            </a:r>
            <a:r>
              <a:rPr lang="en-US" sz="1900" dirty="0" smtClean="0"/>
              <a:t>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dirty="0" smtClean="0"/>
              <a:t>Wages </a:t>
            </a:r>
            <a:r>
              <a:rPr lang="en-US" sz="1900" dirty="0"/>
              <a:t>and bonus </a:t>
            </a:r>
            <a:r>
              <a:rPr lang="en-US" sz="1900" dirty="0" smtClean="0"/>
              <a:t>schemes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dirty="0" smtClean="0"/>
              <a:t>Trainings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dirty="0" smtClean="0"/>
              <a:t>Social </a:t>
            </a:r>
            <a:r>
              <a:rPr lang="en-US" sz="1900" dirty="0"/>
              <a:t>security, including supplementary social benefits and insurance</a:t>
            </a:r>
            <a:r>
              <a:rPr lang="en-US" sz="1900" dirty="0" smtClean="0"/>
              <a:t>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dirty="0" smtClean="0"/>
              <a:t>Projects </a:t>
            </a:r>
            <a:r>
              <a:rPr lang="en-US" sz="1900" dirty="0"/>
              <a:t>for changes in the </a:t>
            </a:r>
            <a:r>
              <a:rPr lang="en-US" sz="1900" dirty="0" smtClean="0"/>
              <a:t>organizational structure, </a:t>
            </a:r>
            <a:r>
              <a:rPr lang="en-US" sz="1900" dirty="0"/>
              <a:t>in case they significantly affect </a:t>
            </a:r>
            <a:r>
              <a:rPr lang="en-US" sz="1900" dirty="0" smtClean="0"/>
              <a:t>employment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dirty="0"/>
              <a:t>I</a:t>
            </a:r>
            <a:r>
              <a:rPr lang="en-US" sz="1900" dirty="0" smtClean="0"/>
              <a:t>mplementation </a:t>
            </a:r>
            <a:r>
              <a:rPr lang="en-US" sz="1900" dirty="0"/>
              <a:t>of the Collective Labor Agreements, the labor legislation and the internal normative </a:t>
            </a:r>
            <a:r>
              <a:rPr lang="en-US" sz="1900" dirty="0" smtClean="0"/>
              <a:t>acts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dirty="0" smtClean="0"/>
              <a:t>Urgent </a:t>
            </a:r>
            <a:r>
              <a:rPr lang="en-US" sz="1900" dirty="0"/>
              <a:t>issues, the solution of which would prevent conflicts and social </a:t>
            </a:r>
            <a:r>
              <a:rPr lang="en-US" sz="1900" dirty="0" smtClean="0"/>
              <a:t>tensions</a:t>
            </a:r>
            <a:endParaRPr lang="en-US" sz="1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92C3-48E6-4F13-B36A-8151082033E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6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146" y="2065412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SzPct val="100000"/>
              <a:defRPr/>
            </a:pP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>
                <a:solidFill>
                  <a:schemeClr val="tx2"/>
                </a:solidFill>
              </a:rPr>
              <a:t>Employees’ perception</a:t>
            </a:r>
            <a:endParaRPr lang="bg-BG" sz="280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8E576-4ED4-4CDA-BD57-018CA6F6C930}" type="slidenum">
              <a:rPr lang="bg-BG" smtClean="0"/>
              <a:pPr/>
              <a:t>16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86017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88017"/>
            <a:ext cx="10515600" cy="883756"/>
          </a:xfrm>
        </p:spPr>
        <p:txBody>
          <a:bodyPr/>
          <a:lstStyle/>
          <a:p>
            <a:r>
              <a:rPr lang="en-US" dirty="0"/>
              <a:t>In their own words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92C3-48E6-4F13-B36A-8151082033E9}" type="slidenum">
              <a:rPr lang="en-US" smtClean="0"/>
              <a:t>17</a:t>
            </a:fld>
            <a:endParaRPr lang="en-US"/>
          </a:p>
        </p:txBody>
      </p:sp>
      <p:sp>
        <p:nvSpPr>
          <p:cNvPr id="14" name="Parallelogram 13">
            <a:extLst>
              <a:ext uri="{FF2B5EF4-FFF2-40B4-BE49-F238E27FC236}">
                <a16:creationId xmlns="" xmlns:a16="http://schemas.microsoft.com/office/drawing/2014/main" id="{5574A4F0-5957-6B44-97FE-7001F89865CF}"/>
              </a:ext>
            </a:extLst>
          </p:cNvPr>
          <p:cNvSpPr/>
          <p:nvPr/>
        </p:nvSpPr>
        <p:spPr>
          <a:xfrm>
            <a:off x="670763" y="778809"/>
            <a:ext cx="3153892" cy="2718284"/>
          </a:xfrm>
          <a:prstGeom prst="parallelogram">
            <a:avLst>
              <a:gd name="adj" fmla="val 0"/>
            </a:avLst>
          </a:prstGeom>
          <a:noFill/>
          <a:ln w="57150">
            <a:gradFill>
              <a:gsLst>
                <a:gs pos="0">
                  <a:srgbClr val="2EEBF0"/>
                </a:gs>
                <a:gs pos="34000">
                  <a:srgbClr val="A70EEF"/>
                </a:gs>
                <a:gs pos="70000">
                  <a:srgbClr val="E70E8A"/>
                </a:gs>
                <a:gs pos="100000">
                  <a:srgbClr val="EFC21D"/>
                </a:gs>
              </a:gsLst>
              <a:lin ang="2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stability that company gives to the employees and satisfied customers by the services we provide to them (in my opinion the best services). </a:t>
            </a:r>
          </a:p>
        </p:txBody>
      </p:sp>
      <p:sp>
        <p:nvSpPr>
          <p:cNvPr id="15" name="Parallelogram 14">
            <a:extLst>
              <a:ext uri="{FF2B5EF4-FFF2-40B4-BE49-F238E27FC236}">
                <a16:creationId xmlns="" xmlns:a16="http://schemas.microsoft.com/office/drawing/2014/main" id="{769E0539-2656-49D3-B7E6-1D1F369D6257}"/>
              </a:ext>
            </a:extLst>
          </p:cNvPr>
          <p:cNvSpPr/>
          <p:nvPr/>
        </p:nvSpPr>
        <p:spPr>
          <a:xfrm>
            <a:off x="2400109" y="3722303"/>
            <a:ext cx="3153892" cy="2399096"/>
          </a:xfrm>
          <a:prstGeom prst="parallelogram">
            <a:avLst>
              <a:gd name="adj" fmla="val 0"/>
            </a:avLst>
          </a:prstGeom>
          <a:noFill/>
          <a:ln w="57150">
            <a:gradFill>
              <a:gsLst>
                <a:gs pos="0">
                  <a:srgbClr val="2EEBF0"/>
                </a:gs>
                <a:gs pos="34000">
                  <a:srgbClr val="A70EEF"/>
                </a:gs>
                <a:gs pos="70000">
                  <a:srgbClr val="E70E8A"/>
                </a:gs>
                <a:gs pos="100000">
                  <a:srgbClr val="EFC21D"/>
                </a:gs>
              </a:gsLst>
              <a:lin ang="2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stability that company gives </a:t>
            </a:r>
          </a:p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trainings </a:t>
            </a:r>
          </a:p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development opportunities </a:t>
            </a:r>
          </a:p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Benefits package</a:t>
            </a:r>
          </a:p>
        </p:txBody>
      </p:sp>
      <p:sp>
        <p:nvSpPr>
          <p:cNvPr id="16" name="Parallelogram 15">
            <a:extLst>
              <a:ext uri="{FF2B5EF4-FFF2-40B4-BE49-F238E27FC236}">
                <a16:creationId xmlns="" xmlns:a16="http://schemas.microsoft.com/office/drawing/2014/main" id="{5ECF68E5-DE25-0649-999C-864D932DCA42}"/>
              </a:ext>
            </a:extLst>
          </p:cNvPr>
          <p:cNvSpPr/>
          <p:nvPr/>
        </p:nvSpPr>
        <p:spPr>
          <a:xfrm>
            <a:off x="4323081" y="778809"/>
            <a:ext cx="3153892" cy="2718284"/>
          </a:xfrm>
          <a:prstGeom prst="parallelogram">
            <a:avLst>
              <a:gd name="adj" fmla="val 0"/>
            </a:avLst>
          </a:prstGeom>
          <a:noFill/>
          <a:ln w="57150">
            <a:gradFill>
              <a:gsLst>
                <a:gs pos="0">
                  <a:srgbClr val="2EEBF0"/>
                </a:gs>
                <a:gs pos="34000">
                  <a:srgbClr val="A70EEF"/>
                </a:gs>
                <a:gs pos="70000">
                  <a:srgbClr val="E70E8A"/>
                </a:gs>
                <a:gs pos="100000">
                  <a:srgbClr val="EFC21D"/>
                </a:gs>
              </a:gsLst>
              <a:lin ang="2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product portfolio. Dynamics. Opportunities. Professionals working in the company. </a:t>
            </a:r>
          </a:p>
        </p:txBody>
      </p:sp>
      <p:sp>
        <p:nvSpPr>
          <p:cNvPr id="17" name="Parallelogram 16">
            <a:extLst>
              <a:ext uri="{FF2B5EF4-FFF2-40B4-BE49-F238E27FC236}">
                <a16:creationId xmlns="" xmlns:a16="http://schemas.microsoft.com/office/drawing/2014/main" id="{084A347C-94B4-8F46-81B8-23ABE98B7D2B}"/>
              </a:ext>
            </a:extLst>
          </p:cNvPr>
          <p:cNvSpPr/>
          <p:nvPr/>
        </p:nvSpPr>
        <p:spPr>
          <a:xfrm>
            <a:off x="7982109" y="771791"/>
            <a:ext cx="3153892" cy="2725302"/>
          </a:xfrm>
          <a:prstGeom prst="parallelogram">
            <a:avLst>
              <a:gd name="adj" fmla="val 0"/>
            </a:avLst>
          </a:prstGeom>
          <a:noFill/>
          <a:ln w="57150">
            <a:gradFill>
              <a:gsLst>
                <a:gs pos="0">
                  <a:srgbClr val="2EEBF0"/>
                </a:gs>
                <a:gs pos="34000">
                  <a:srgbClr val="A70EEF"/>
                </a:gs>
                <a:gs pos="70000">
                  <a:srgbClr val="E70E8A"/>
                </a:gs>
                <a:gs pos="100000">
                  <a:srgbClr val="EFC21D"/>
                </a:gs>
              </a:gsLst>
              <a:lin ang="2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opportunity to work on a variety of tasks, face and resolve different cases, as well as exchange experiences and communicate with colleagues from different departments. All this develops me personally and professionally. </a:t>
            </a:r>
          </a:p>
        </p:txBody>
      </p:sp>
      <p:sp>
        <p:nvSpPr>
          <p:cNvPr id="18" name="Parallelogram 17">
            <a:extLst>
              <a:ext uri="{FF2B5EF4-FFF2-40B4-BE49-F238E27FC236}">
                <a16:creationId xmlns="" xmlns:a16="http://schemas.microsoft.com/office/drawing/2014/main" id="{63D8B743-2620-4922-9E76-262AB7C7DE99}"/>
              </a:ext>
            </a:extLst>
          </p:cNvPr>
          <p:cNvSpPr/>
          <p:nvPr/>
        </p:nvSpPr>
        <p:spPr>
          <a:xfrm>
            <a:off x="6323231" y="3722303"/>
            <a:ext cx="3153892" cy="2392405"/>
          </a:xfrm>
          <a:prstGeom prst="parallelogram">
            <a:avLst>
              <a:gd name="adj" fmla="val 0"/>
            </a:avLst>
          </a:prstGeom>
          <a:noFill/>
          <a:ln w="57150">
            <a:gradFill>
              <a:gsLst>
                <a:gs pos="0">
                  <a:srgbClr val="2EEBF0"/>
                </a:gs>
                <a:gs pos="34000">
                  <a:srgbClr val="A70EEF"/>
                </a:gs>
                <a:gs pos="70000">
                  <a:srgbClr val="E70E8A"/>
                </a:gs>
                <a:gs pos="100000">
                  <a:srgbClr val="EFC21D"/>
                </a:gs>
              </a:gsLst>
              <a:lin ang="2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collaboration with colleagues, Learning of new things, The freedom to test different ways of doing things, The line manager support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D4958E5E-2EE1-2D49-8D67-EE4A1C350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" y="482231"/>
            <a:ext cx="549046" cy="4902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84612FC-20E3-48B4-912E-ECC32B3A2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418" y="3553104"/>
            <a:ext cx="549046" cy="4902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C08A8F9F-A8CA-9140-B5EB-BECA47B7A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694" y="3232083"/>
            <a:ext cx="549046" cy="4902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386498CA-ADA7-E74B-AD96-72175B7D6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558" y="462461"/>
            <a:ext cx="549046" cy="4902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209094E4-D7F1-49FA-8AAB-9EA3BD27C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4818" y="3543752"/>
            <a:ext cx="549046" cy="4902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62A6255A-86EB-7041-B30F-228BD6592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0495" y="3230054"/>
            <a:ext cx="549046" cy="4902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42560875-FEB4-EE4F-B15E-16FE64749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4786" y="480183"/>
            <a:ext cx="549046" cy="4902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2BB83671-E13F-5041-A4B1-D0E087640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1478" y="3230054"/>
            <a:ext cx="549046" cy="4902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52429FA2-018D-4568-9F20-FC9F0BED3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258" y="5843915"/>
            <a:ext cx="549046" cy="4902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A4A1B326-77C5-4258-A0B4-690F3D3CC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2600" y="5900932"/>
            <a:ext cx="549046" cy="49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3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64A1ACA-EFEF-499E-BFE7-08DBB1908A65}"/>
              </a:ext>
            </a:extLst>
          </p:cNvPr>
          <p:cNvSpPr txBox="1"/>
          <p:nvPr/>
        </p:nvSpPr>
        <p:spPr>
          <a:xfrm>
            <a:off x="8331916" y="3413598"/>
            <a:ext cx="3594195" cy="2129081"/>
          </a:xfrm>
          <a:prstGeom prst="rect">
            <a:avLst/>
          </a:prstGeom>
          <a:noFill/>
          <a:ln w="73025">
            <a:solidFill>
              <a:srgbClr val="0033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27C15C-453A-4933-B6D8-D26ABF45D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570" y="159833"/>
            <a:ext cx="10515600" cy="62840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/>
              <a:t>2021 Vivacom </a:t>
            </a:r>
            <a:r>
              <a:rPr lang="en-US" sz="2800" dirty="0" err="1"/>
              <a:t>eNPS</a:t>
            </a:r>
            <a:endParaRPr lang="bg-BG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66F0A55-8A0C-473B-A010-63B2A3CF4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092C3-48E6-4F13-B36A-8151082033E9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B11A6BC0-8125-46F6-AA70-4A901E8A9909}"/>
              </a:ext>
            </a:extLst>
          </p:cNvPr>
          <p:cNvSpPr/>
          <p:nvPr/>
        </p:nvSpPr>
        <p:spPr>
          <a:xfrm flipV="1">
            <a:off x="287996" y="800353"/>
            <a:ext cx="1167456" cy="557417"/>
          </a:xfrm>
          <a:custGeom>
            <a:avLst/>
            <a:gdLst>
              <a:gd name="connsiteX0" fmla="*/ 0 w 1625600"/>
              <a:gd name="connsiteY0" fmla="*/ 0 h 812800"/>
              <a:gd name="connsiteX1" fmla="*/ 1625600 w 1625600"/>
              <a:gd name="connsiteY1" fmla="*/ 0 h 812800"/>
              <a:gd name="connsiteX2" fmla="*/ 812800 w 1625600"/>
              <a:gd name="connsiteY2" fmla="*/ 812800 h 812800"/>
              <a:gd name="connsiteX3" fmla="*/ 0 w 1625600"/>
              <a:gd name="connsiteY3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5600" h="812800">
                <a:moveTo>
                  <a:pt x="0" y="0"/>
                </a:moveTo>
                <a:lnTo>
                  <a:pt x="1625600" y="0"/>
                </a:lnTo>
                <a:cubicBezTo>
                  <a:pt x="1625600" y="448897"/>
                  <a:pt x="1261697" y="812800"/>
                  <a:pt x="812800" y="812800"/>
                </a:cubicBezTo>
                <a:cubicBezTo>
                  <a:pt x="363903" y="812800"/>
                  <a:pt x="0" y="448897"/>
                  <a:pt x="0" y="0"/>
                </a:cubicBezTo>
                <a:close/>
              </a:path>
            </a:pathLst>
          </a:custGeom>
          <a:solidFill>
            <a:srgbClr val="00F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AF6C4F17-F43F-4C73-98E5-88FDCBCBBAFE}"/>
              </a:ext>
            </a:extLst>
          </p:cNvPr>
          <p:cNvSpPr txBox="1"/>
          <p:nvPr/>
        </p:nvSpPr>
        <p:spPr>
          <a:xfrm>
            <a:off x="336927" y="1072513"/>
            <a:ext cx="690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2021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6536C177-E3C7-4C71-ABE6-FDA34FCAB151}"/>
              </a:ext>
            </a:extLst>
          </p:cNvPr>
          <p:cNvSpPr/>
          <p:nvPr/>
        </p:nvSpPr>
        <p:spPr>
          <a:xfrm>
            <a:off x="908108" y="1079061"/>
            <a:ext cx="6798977" cy="1569990"/>
          </a:xfrm>
          <a:prstGeom prst="rect">
            <a:avLst/>
          </a:prstGeom>
          <a:solidFill>
            <a:schemeClr val="bg1"/>
          </a:solidFill>
          <a:ln w="730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8E280CBE-54E1-4A48-B577-C6EAEDA4CCD4}"/>
              </a:ext>
            </a:extLst>
          </p:cNvPr>
          <p:cNvSpPr/>
          <p:nvPr/>
        </p:nvSpPr>
        <p:spPr>
          <a:xfrm>
            <a:off x="908109" y="1087815"/>
            <a:ext cx="2311024" cy="282069"/>
          </a:xfrm>
          <a:prstGeom prst="rect">
            <a:avLst/>
          </a:prstGeom>
          <a:solidFill>
            <a:srgbClr val="00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eNPS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Results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510EC6CD-8389-4070-8688-F4C960D91893}"/>
              </a:ext>
            </a:extLst>
          </p:cNvPr>
          <p:cNvSpPr/>
          <p:nvPr/>
        </p:nvSpPr>
        <p:spPr>
          <a:xfrm>
            <a:off x="287996" y="1357771"/>
            <a:ext cx="1167456" cy="493868"/>
          </a:xfrm>
          <a:custGeom>
            <a:avLst/>
            <a:gdLst>
              <a:gd name="connsiteX0" fmla="*/ 0 w 1625600"/>
              <a:gd name="connsiteY0" fmla="*/ 0 h 812800"/>
              <a:gd name="connsiteX1" fmla="*/ 1625600 w 1625600"/>
              <a:gd name="connsiteY1" fmla="*/ 0 h 812800"/>
              <a:gd name="connsiteX2" fmla="*/ 812800 w 1625600"/>
              <a:gd name="connsiteY2" fmla="*/ 812800 h 812800"/>
              <a:gd name="connsiteX3" fmla="*/ 0 w 1625600"/>
              <a:gd name="connsiteY3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5600" h="812800">
                <a:moveTo>
                  <a:pt x="0" y="0"/>
                </a:moveTo>
                <a:lnTo>
                  <a:pt x="1625600" y="0"/>
                </a:lnTo>
                <a:cubicBezTo>
                  <a:pt x="1625600" y="448897"/>
                  <a:pt x="1261697" y="812800"/>
                  <a:pt x="812800" y="812800"/>
                </a:cubicBezTo>
                <a:cubicBezTo>
                  <a:pt x="363903" y="812800"/>
                  <a:pt x="0" y="448897"/>
                  <a:pt x="0" y="0"/>
                </a:cubicBezTo>
                <a:close/>
              </a:path>
            </a:pathLst>
          </a:custGeom>
          <a:solidFill>
            <a:srgbClr val="00F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 b="1">
              <a:solidFill>
                <a:schemeClr val="bg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Graphic 35" descr="Aspiration with solid fill">
            <a:extLst>
              <a:ext uri="{FF2B5EF4-FFF2-40B4-BE49-F238E27FC236}">
                <a16:creationId xmlns:a16="http://schemas.microsoft.com/office/drawing/2014/main" xmlns="" id="{54D42819-FA4A-44D1-B1AF-403662AFF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610373" y="1350054"/>
            <a:ext cx="465229" cy="46522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3BD5526-DCFB-49D2-846C-2A286AA767B6}"/>
              </a:ext>
            </a:extLst>
          </p:cNvPr>
          <p:cNvSpPr txBox="1"/>
          <p:nvPr/>
        </p:nvSpPr>
        <p:spPr>
          <a:xfrm>
            <a:off x="1177940" y="1366039"/>
            <a:ext cx="6755234" cy="9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9250" lvl="1" indent="-171450" defTabSz="914400" fontAlgn="base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33FF"/>
              </a:buClr>
              <a:buSzPct val="90000"/>
              <a:buFont typeface="Arial" panose="020B0604020202020204" pitchFamily="34" charset="0"/>
              <a:buChar char="•"/>
              <a:tabLst>
                <a:tab pos="1168400" algn="l"/>
              </a:tabLst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Response Rate                                             67.5%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9250" lvl="1" indent="-171450" defTabSz="914400" fontAlgn="base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33FF"/>
              </a:buClr>
              <a:buSzPct val="90000"/>
              <a:buFont typeface="Arial" panose="020B0604020202020204" pitchFamily="34" charset="0"/>
              <a:buChar char="•"/>
              <a:tabLst>
                <a:tab pos="1168400" algn="l"/>
              </a:tabLst>
              <a:defRPr/>
            </a:pPr>
            <a:endParaRPr lang="en-US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9250" lvl="1" indent="-171450" defTabSz="914400" fontAlgn="base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33FF"/>
              </a:buClr>
              <a:buSzPct val="90000"/>
              <a:buFont typeface="Arial" panose="020B0604020202020204" pitchFamily="34" charset="0"/>
              <a:buChar char="•"/>
              <a:tabLst>
                <a:tab pos="1168400" algn="l"/>
              </a:tabLst>
              <a:defRPr/>
            </a:pP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highest rated sector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is Basic relationships between employees and their superiors</a:t>
            </a:r>
          </a:p>
          <a:p>
            <a:pPr marL="177800" lvl="1" defTabSz="914400" fontAlgn="base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33FF"/>
              </a:buClr>
              <a:buSzPct val="90000"/>
              <a:tabLst>
                <a:tab pos="1168400" algn="l"/>
              </a:tabLst>
              <a:defRPr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75E51E3-9B51-4AB8-9F1B-0A7DDF98F4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33" y="2849143"/>
            <a:ext cx="7731594" cy="3333943"/>
          </a:xfrm>
          <a:prstGeom prst="rect">
            <a:avLst/>
          </a:prstGeom>
        </p:spPr>
      </p:pic>
      <p:sp>
        <p:nvSpPr>
          <p:cNvPr id="27" name="Left Brace 26">
            <a:extLst>
              <a:ext uri="{FF2B5EF4-FFF2-40B4-BE49-F238E27FC236}">
                <a16:creationId xmlns:a16="http://schemas.microsoft.com/office/drawing/2014/main" xmlns="" id="{3086D82B-835A-48BA-B32F-A104340F1016}"/>
              </a:ext>
            </a:extLst>
          </p:cNvPr>
          <p:cNvSpPr/>
          <p:nvPr/>
        </p:nvSpPr>
        <p:spPr>
          <a:xfrm>
            <a:off x="475442" y="3319847"/>
            <a:ext cx="207390" cy="998569"/>
          </a:xfrm>
          <a:prstGeom prst="leftBrac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xmlns="" id="{390B90E9-9E10-44E4-A165-152265019E0B}"/>
              </a:ext>
            </a:extLst>
          </p:cNvPr>
          <p:cNvSpPr/>
          <p:nvPr/>
        </p:nvSpPr>
        <p:spPr>
          <a:xfrm>
            <a:off x="465937" y="4356135"/>
            <a:ext cx="207390" cy="886795"/>
          </a:xfrm>
          <a:prstGeom prst="leftBrac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8D4E4F9-F18A-40BD-B023-DAD14A4547CD}"/>
              </a:ext>
            </a:extLst>
          </p:cNvPr>
          <p:cNvSpPr txBox="1"/>
          <p:nvPr/>
        </p:nvSpPr>
        <p:spPr>
          <a:xfrm>
            <a:off x="144035" y="2855750"/>
            <a:ext cx="2581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Enablement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7ADFF3EC-BB52-47E0-B129-3EFBC347BC59}"/>
              </a:ext>
            </a:extLst>
          </p:cNvPr>
          <p:cNvSpPr txBox="1"/>
          <p:nvPr/>
        </p:nvSpPr>
        <p:spPr>
          <a:xfrm>
            <a:off x="124687" y="4333078"/>
            <a:ext cx="2775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Engagement</a:t>
            </a:r>
          </a:p>
        </p:txBody>
      </p:sp>
      <p:pic>
        <p:nvPicPr>
          <p:cNvPr id="7" name="Picture 6" descr="A person holding a sign&#10;&#10;Description automatically generated with medium confidence">
            <a:extLst>
              <a:ext uri="{FF2B5EF4-FFF2-40B4-BE49-F238E27FC236}">
                <a16:creationId xmlns:a16="http://schemas.microsoft.com/office/drawing/2014/main" xmlns="" id="{C5F33779-5FB1-4A1C-9768-0517C705F1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9373" y="594695"/>
            <a:ext cx="3695700" cy="22479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826EE34C-0540-4163-839F-F63D76FF43B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423933" y="3594414"/>
          <a:ext cx="3377381" cy="1790700"/>
        </p:xfrm>
        <a:graphic>
          <a:graphicData uri="http://schemas.openxmlformats.org/drawingml/2006/table">
            <a:tbl>
              <a:tblPr/>
              <a:tblGrid>
                <a:gridCol w="2953553">
                  <a:extLst>
                    <a:ext uri="{9D8B030D-6E8A-4147-A177-3AD203B41FA5}">
                      <a16:colId xmlns:a16="http://schemas.microsoft.com/office/drawing/2014/main" xmlns="" val="1483829619"/>
                    </a:ext>
                  </a:extLst>
                </a:gridCol>
                <a:gridCol w="423828">
                  <a:extLst>
                    <a:ext uri="{9D8B030D-6E8A-4147-A177-3AD203B41FA5}">
                      <a16:colId xmlns:a16="http://schemas.microsoft.com/office/drawing/2014/main" xmlns="" val="1997751876"/>
                    </a:ext>
                  </a:extLst>
                </a:gridCol>
              </a:tblGrid>
              <a:tr h="321280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Organizational Climate – Average ratings by the segment 2021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90949108"/>
                  </a:ext>
                </a:extLst>
              </a:tr>
              <a:tr h="1440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7.58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30463013"/>
                  </a:ext>
                </a:extLst>
              </a:tr>
              <a:tr h="1440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1.Basic relationships between employees and the management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7.05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54529167"/>
                  </a:ext>
                </a:extLst>
              </a:tr>
              <a:tr h="1440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 Basic relationships between employees and their superiors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8.13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2060794"/>
                  </a:ext>
                </a:extLst>
              </a:tr>
              <a:tr h="1440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 Interpersonal relationships and atmosphere in the team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7.80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7479925"/>
                  </a:ext>
                </a:extLst>
              </a:tr>
              <a:tr h="1440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 Quality of work and business environment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7.29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15523382"/>
                  </a:ext>
                </a:extLst>
              </a:tr>
              <a:tr h="1440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 The company as employer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7.89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44106667"/>
                  </a:ext>
                </a:extLst>
              </a:tr>
            </a:tbl>
          </a:graphicData>
        </a:graphic>
      </p:graphicFrame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AD5AC5DA-7611-408A-9767-16DB9C1CC86F}"/>
              </a:ext>
            </a:extLst>
          </p:cNvPr>
          <p:cNvCxnSpPr>
            <a:cxnSpLocks/>
          </p:cNvCxnSpPr>
          <p:nvPr/>
        </p:nvCxnSpPr>
        <p:spPr bwMode="auto">
          <a:xfrm>
            <a:off x="8318732" y="4139997"/>
            <a:ext cx="3587782" cy="46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E5AAF532-A7CD-4DF2-8009-005A7F7E9680}"/>
              </a:ext>
            </a:extLst>
          </p:cNvPr>
          <p:cNvCxnSpPr>
            <a:cxnSpLocks/>
          </p:cNvCxnSpPr>
          <p:nvPr/>
        </p:nvCxnSpPr>
        <p:spPr bwMode="auto">
          <a:xfrm>
            <a:off x="8318732" y="4480315"/>
            <a:ext cx="3587782" cy="46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FB22967D-B713-40B2-AEDE-0CA8BE4D94A6}"/>
              </a:ext>
            </a:extLst>
          </p:cNvPr>
          <p:cNvCxnSpPr>
            <a:cxnSpLocks/>
          </p:cNvCxnSpPr>
          <p:nvPr/>
        </p:nvCxnSpPr>
        <p:spPr bwMode="auto">
          <a:xfrm>
            <a:off x="8318732" y="4769138"/>
            <a:ext cx="3587782" cy="46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97E9651D-FB35-4C71-B908-5EFA8B36AD91}"/>
              </a:ext>
            </a:extLst>
          </p:cNvPr>
          <p:cNvCxnSpPr>
            <a:cxnSpLocks/>
          </p:cNvCxnSpPr>
          <p:nvPr/>
        </p:nvCxnSpPr>
        <p:spPr bwMode="auto">
          <a:xfrm>
            <a:off x="8338329" y="5087026"/>
            <a:ext cx="3587782" cy="46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22877C45-8341-4E96-8E64-8402E7533CE0}"/>
              </a:ext>
            </a:extLst>
          </p:cNvPr>
          <p:cNvCxnSpPr>
            <a:cxnSpLocks/>
          </p:cNvCxnSpPr>
          <p:nvPr/>
        </p:nvCxnSpPr>
        <p:spPr bwMode="auto">
          <a:xfrm>
            <a:off x="8331916" y="5242930"/>
            <a:ext cx="3587782" cy="46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56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elegation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authorization and autonomy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Quick decision making and management agility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igitalization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of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processes acceleration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mployee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flexibility, responsibility and creativity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Enhancement of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work/life balance and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effectiveness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Employee experience improvement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92C3-48E6-4F13-B36A-8151082033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94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27C15C-453A-4933-B6D8-D26ABF45D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570" y="159833"/>
            <a:ext cx="10515600" cy="62840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/>
              <a:t>360° Feedback for Managers</a:t>
            </a:r>
            <a:endParaRPr lang="bg-BG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66F0A55-8A0C-473B-A010-63B2A3CF4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092C3-48E6-4F13-B36A-8151082033E9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B11A6BC0-8125-46F6-AA70-4A901E8A9909}"/>
              </a:ext>
            </a:extLst>
          </p:cNvPr>
          <p:cNvSpPr/>
          <p:nvPr/>
        </p:nvSpPr>
        <p:spPr>
          <a:xfrm flipV="1">
            <a:off x="287996" y="800353"/>
            <a:ext cx="1167456" cy="557417"/>
          </a:xfrm>
          <a:custGeom>
            <a:avLst/>
            <a:gdLst>
              <a:gd name="connsiteX0" fmla="*/ 0 w 1625600"/>
              <a:gd name="connsiteY0" fmla="*/ 0 h 812800"/>
              <a:gd name="connsiteX1" fmla="*/ 1625600 w 1625600"/>
              <a:gd name="connsiteY1" fmla="*/ 0 h 812800"/>
              <a:gd name="connsiteX2" fmla="*/ 812800 w 1625600"/>
              <a:gd name="connsiteY2" fmla="*/ 812800 h 812800"/>
              <a:gd name="connsiteX3" fmla="*/ 0 w 1625600"/>
              <a:gd name="connsiteY3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5600" h="812800">
                <a:moveTo>
                  <a:pt x="0" y="0"/>
                </a:moveTo>
                <a:lnTo>
                  <a:pt x="1625600" y="0"/>
                </a:lnTo>
                <a:cubicBezTo>
                  <a:pt x="1625600" y="448897"/>
                  <a:pt x="1261697" y="812800"/>
                  <a:pt x="812800" y="812800"/>
                </a:cubicBezTo>
                <a:cubicBezTo>
                  <a:pt x="363903" y="812800"/>
                  <a:pt x="0" y="448897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AF6C4F17-F43F-4C73-98E5-88FDCBCBBAFE}"/>
              </a:ext>
            </a:extLst>
          </p:cNvPr>
          <p:cNvSpPr txBox="1"/>
          <p:nvPr/>
        </p:nvSpPr>
        <p:spPr>
          <a:xfrm>
            <a:off x="336927" y="1072513"/>
            <a:ext cx="690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2021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6536C177-E3C7-4C71-ABE6-FDA34FCAB151}"/>
              </a:ext>
            </a:extLst>
          </p:cNvPr>
          <p:cNvSpPr/>
          <p:nvPr/>
        </p:nvSpPr>
        <p:spPr>
          <a:xfrm>
            <a:off x="908109" y="1079061"/>
            <a:ext cx="4785682" cy="1719862"/>
          </a:xfrm>
          <a:prstGeom prst="rect">
            <a:avLst/>
          </a:prstGeom>
          <a:solidFill>
            <a:schemeClr val="bg1"/>
          </a:solidFill>
          <a:ln w="730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8E280CBE-54E1-4A48-B577-C6EAEDA4CCD4}"/>
              </a:ext>
            </a:extLst>
          </p:cNvPr>
          <p:cNvSpPr/>
          <p:nvPr/>
        </p:nvSpPr>
        <p:spPr>
          <a:xfrm>
            <a:off x="908109" y="1087815"/>
            <a:ext cx="2311024" cy="282069"/>
          </a:xfrm>
          <a:prstGeom prst="rect">
            <a:avLst/>
          </a:prstGeom>
          <a:solidFill>
            <a:srgbClr val="00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360° Feedback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510EC6CD-8389-4070-8688-F4C960D91893}"/>
              </a:ext>
            </a:extLst>
          </p:cNvPr>
          <p:cNvSpPr/>
          <p:nvPr/>
        </p:nvSpPr>
        <p:spPr>
          <a:xfrm>
            <a:off x="287996" y="1357771"/>
            <a:ext cx="1167456" cy="493868"/>
          </a:xfrm>
          <a:custGeom>
            <a:avLst/>
            <a:gdLst>
              <a:gd name="connsiteX0" fmla="*/ 0 w 1625600"/>
              <a:gd name="connsiteY0" fmla="*/ 0 h 812800"/>
              <a:gd name="connsiteX1" fmla="*/ 1625600 w 1625600"/>
              <a:gd name="connsiteY1" fmla="*/ 0 h 812800"/>
              <a:gd name="connsiteX2" fmla="*/ 812800 w 1625600"/>
              <a:gd name="connsiteY2" fmla="*/ 812800 h 812800"/>
              <a:gd name="connsiteX3" fmla="*/ 0 w 1625600"/>
              <a:gd name="connsiteY3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5600" h="812800">
                <a:moveTo>
                  <a:pt x="0" y="0"/>
                </a:moveTo>
                <a:lnTo>
                  <a:pt x="1625600" y="0"/>
                </a:lnTo>
                <a:cubicBezTo>
                  <a:pt x="1625600" y="448897"/>
                  <a:pt x="1261697" y="812800"/>
                  <a:pt x="812800" y="812800"/>
                </a:cubicBezTo>
                <a:cubicBezTo>
                  <a:pt x="363903" y="812800"/>
                  <a:pt x="0" y="448897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 b="1">
              <a:solidFill>
                <a:schemeClr val="bg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Graphic 35" descr="Checklist outline">
            <a:extLst>
              <a:ext uri="{FF2B5EF4-FFF2-40B4-BE49-F238E27FC236}">
                <a16:creationId xmlns:a16="http://schemas.microsoft.com/office/drawing/2014/main" xmlns="" id="{54D42819-FA4A-44D1-B1AF-403662AFF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579137" y="1350054"/>
            <a:ext cx="527701" cy="46522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3BD5526-DCFB-49D2-846C-2A286AA767B6}"/>
              </a:ext>
            </a:extLst>
          </p:cNvPr>
          <p:cNvSpPr txBox="1"/>
          <p:nvPr/>
        </p:nvSpPr>
        <p:spPr>
          <a:xfrm>
            <a:off x="1177939" y="1454459"/>
            <a:ext cx="46666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9250" lvl="1" indent="-171450" defTabSz="914400" fontAlgn="base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33FF"/>
              </a:buClr>
              <a:buSzPct val="90000"/>
              <a:buFont typeface="Arial" panose="020B0604020202020204" pitchFamily="34" charset="0"/>
              <a:buChar char="•"/>
              <a:tabLst>
                <a:tab pos="1168400" algn="l"/>
              </a:tabLst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Scope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– 4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managers and supervisors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9250" lvl="1" indent="-171450" defTabSz="914400" fontAlgn="base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33FF"/>
              </a:buClr>
              <a:buSzPct val="90000"/>
              <a:buFont typeface="Arial" panose="020B0604020202020204" pitchFamily="34" charset="0"/>
              <a:buChar char="•"/>
              <a:tabLst>
                <a:tab pos="1168400" algn="l"/>
              </a:tabLst>
              <a:defRPr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questionnaires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which cover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6 competences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9250" lvl="1" indent="-171450" defTabSz="914400" fontAlgn="base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33FF"/>
              </a:buClr>
              <a:buSzPct val="90000"/>
              <a:buFont typeface="Arial" panose="020B0604020202020204" pitchFamily="34" charset="0"/>
              <a:buChar char="•"/>
              <a:tabLst>
                <a:tab pos="1168400" algn="l"/>
              </a:tabLst>
              <a:defRPr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738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submitted questionnaires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which is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83</a:t>
            </a:r>
            <a:r>
              <a:rPr lang="bg-BG" sz="1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84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of all questionnaires sent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of which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617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to colleagues and internal clients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1567687-0C27-4A4F-A52F-E3ACB361E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724" y="3312303"/>
            <a:ext cx="8382727" cy="55478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3E0A97A5-9178-4C6A-A53E-6D56D174E5C7}"/>
              </a:ext>
            </a:extLst>
          </p:cNvPr>
          <p:cNvSpPr txBox="1"/>
          <p:nvPr/>
        </p:nvSpPr>
        <p:spPr>
          <a:xfrm>
            <a:off x="842987" y="2907075"/>
            <a:ext cx="63678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ts val="300"/>
              </a:spcBef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Company results for 2021: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233438-D753-4618-A324-15582A5AFD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987" y="4147358"/>
            <a:ext cx="7620660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7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230890-A548-4CE7-8372-17048D6E98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12A2EC7-CC70-463E-AAE2-36F0F8DF7C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02638-4D74-4A4A-B613-CD8783D4B1D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607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Feedback and consultation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Employee Engagement Survey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err="1"/>
              <a:t>eNPS</a:t>
            </a:r>
            <a:endParaRPr lang="en-US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Pulse Survey’s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Ad hoc Questionnaires</a:t>
            </a:r>
          </a:p>
          <a:p>
            <a:endParaRPr lang="en-US" dirty="0"/>
          </a:p>
          <a:p>
            <a:r>
              <a:rPr lang="en-US" dirty="0"/>
              <a:t>Participation of employees in HRM processes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Attraction of employees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Mentoring </a:t>
            </a:r>
            <a:endParaRPr lang="en-US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Trainings</a:t>
            </a:r>
            <a:r>
              <a:rPr lang="bg-BG" dirty="0" smtClean="0"/>
              <a:t> </a:t>
            </a:r>
            <a:r>
              <a:rPr lang="en-US" dirty="0">
                <a:solidFill>
                  <a:srgbClr val="000000"/>
                </a:solidFill>
              </a:rPr>
              <a:t>and Knowledge sharing</a:t>
            </a:r>
            <a:endParaRPr lang="bg-BG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Health and Safety Activities</a:t>
            </a:r>
            <a:endParaRPr lang="bg-BG" dirty="0"/>
          </a:p>
          <a:p>
            <a:endParaRPr lang="en-US" dirty="0"/>
          </a:p>
          <a:p>
            <a:r>
              <a:rPr lang="en-US" dirty="0"/>
              <a:t>Trade unions partnership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92C3-48E6-4F13-B36A-8151082033E9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8741" y="1487336"/>
            <a:ext cx="2538451" cy="16068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551" y="1984806"/>
            <a:ext cx="2823879" cy="17176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689" y="3890952"/>
            <a:ext cx="3808524" cy="214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4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146" y="2065412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Measures for improvement based on employee’s feedback</a:t>
            </a:r>
            <a:endParaRPr lang="bg-BG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8E576-4ED4-4CDA-BD57-018CA6F6C930}" type="slidenum">
              <a:rPr lang="bg-BG" smtClean="0"/>
              <a:pPr/>
              <a:t>3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5944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Implemented measures by area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Communication and recognition</a:t>
            </a:r>
            <a:endParaRPr lang="en-US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ru-RU" dirty="0"/>
              <a:t>Q&amp;A </a:t>
            </a:r>
            <a:r>
              <a:rPr lang="en-US" dirty="0"/>
              <a:t>meeting with the CEO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Public </a:t>
            </a:r>
            <a:r>
              <a:rPr lang="en-US" dirty="0"/>
              <a:t>presentations of functions in the </a:t>
            </a:r>
            <a:r>
              <a:rPr lang="en-US" dirty="0" smtClean="0"/>
              <a:t>company</a:t>
            </a:r>
          </a:p>
          <a:p>
            <a:pPr marL="457200" lvl="1" indent="0">
              <a:buNone/>
            </a:pPr>
            <a:r>
              <a:rPr lang="en-US" dirty="0" smtClean="0"/>
              <a:t>    led </a:t>
            </a:r>
            <a:r>
              <a:rPr lang="en-US" dirty="0"/>
              <a:t>by </a:t>
            </a:r>
            <a:r>
              <a:rPr lang="en-US" dirty="0" smtClean="0"/>
              <a:t>C level management </a:t>
            </a:r>
            <a:r>
              <a:rPr lang="en-US" dirty="0"/>
              <a:t>team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Technological </a:t>
            </a:r>
            <a:r>
              <a:rPr lang="en-US" dirty="0"/>
              <a:t>achievements and </a:t>
            </a:r>
            <a:r>
              <a:rPr lang="en-US" dirty="0" smtClean="0"/>
              <a:t>innovations presentations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Rewarding </a:t>
            </a:r>
            <a:r>
              <a:rPr lang="en-US" dirty="0"/>
              <a:t>for achievements in work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Cross-functional workshops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Team buildings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CSR events</a:t>
            </a:r>
            <a:endParaRPr lang="ru-RU" dirty="0"/>
          </a:p>
          <a:p>
            <a:pPr>
              <a:lnSpc>
                <a:spcPct val="100000"/>
              </a:lnSpc>
            </a:pPr>
            <a:endParaRPr lang="en-US" dirty="0" smtClean="0"/>
          </a:p>
          <a:p>
            <a:pPr>
              <a:lnSpc>
                <a:spcPct val="100000"/>
              </a:lnSpc>
            </a:pPr>
            <a:r>
              <a:rPr lang="en-US" dirty="0" smtClean="0"/>
              <a:t>Talent </a:t>
            </a:r>
            <a:r>
              <a:rPr lang="en-US" dirty="0"/>
              <a:t>Development 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dirty="0"/>
              <a:t>Implementation of carrier paths in all divisions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dirty="0"/>
              <a:t>Implementation of Retention and Development Programs in all divisions  </a:t>
            </a:r>
          </a:p>
          <a:p>
            <a:pPr lvl="2"/>
            <a:r>
              <a:rPr lang="en-US" sz="1600" dirty="0" smtClean="0"/>
              <a:t>Key people</a:t>
            </a:r>
          </a:p>
          <a:p>
            <a:pPr lvl="2"/>
            <a:r>
              <a:rPr lang="en-US" sz="1600" dirty="0" smtClean="0"/>
              <a:t>Experts programs – 5 different programs based on specifics of the functions</a:t>
            </a:r>
          </a:p>
          <a:p>
            <a:pPr lvl="2"/>
            <a:r>
              <a:rPr lang="en-US" sz="1600" dirty="0" smtClean="0"/>
              <a:t>New and improved current training programs</a:t>
            </a:r>
            <a:endParaRPr lang="en-US" sz="1600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92C3-48E6-4F13-B36A-8151082033E9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="" xmlns:a16="http://schemas.microsoft.com/office/drawing/2014/main" id="{400FB555-674E-466F-B96C-00F06522E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6677" y="4888462"/>
            <a:ext cx="2689741" cy="11447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80" y="1687445"/>
            <a:ext cx="3483614" cy="261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1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Implemented measures by areas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200" dirty="0" smtClean="0"/>
              <a:t>Performance </a:t>
            </a:r>
            <a:r>
              <a:rPr lang="en-US" sz="2200" dirty="0"/>
              <a:t>appraisal and Goalsetting </a:t>
            </a:r>
            <a:r>
              <a:rPr lang="en-US" sz="2200" dirty="0" smtClean="0"/>
              <a:t>processes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Forced distribution</a:t>
            </a:r>
            <a:r>
              <a:rPr lang="ru-RU" dirty="0"/>
              <a:t> </a:t>
            </a:r>
            <a:r>
              <a:rPr lang="en-US" dirty="0"/>
              <a:t>removal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Introduction of new corporate objectives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Introduction of individual competencies</a:t>
            </a:r>
          </a:p>
          <a:p>
            <a:endParaRPr lang="en-US" sz="2200" dirty="0" smtClean="0"/>
          </a:p>
          <a:p>
            <a:r>
              <a:rPr lang="en-US" sz="2200" dirty="0" smtClean="0"/>
              <a:t>Salary </a:t>
            </a:r>
            <a:r>
              <a:rPr lang="en-US" sz="2200" dirty="0"/>
              <a:t>and benefits package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Social benefits improvement (health insurance, food vouchers)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Vivacom services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Others (sport cards, psychological help, parking places)</a:t>
            </a:r>
          </a:p>
          <a:p>
            <a:endParaRPr lang="en-US" sz="2200" dirty="0" smtClean="0"/>
          </a:p>
          <a:p>
            <a:r>
              <a:rPr lang="en-US" sz="2200" dirty="0" smtClean="0"/>
              <a:t>Work-life </a:t>
            </a:r>
            <a:r>
              <a:rPr lang="en-US" sz="2200" dirty="0"/>
              <a:t>balance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Flexible working hours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Flexible working place - Home </a:t>
            </a:r>
            <a:r>
              <a:rPr lang="en-US" dirty="0"/>
              <a:t>office </a:t>
            </a:r>
            <a:r>
              <a:rPr lang="en-US" dirty="0" smtClean="0"/>
              <a:t>and Work from distance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Short Friday</a:t>
            </a:r>
            <a:endParaRPr lang="ru-R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92C3-48E6-4F13-B36A-8151082033E9}" type="slidenum">
              <a:rPr lang="en-US" smtClean="0"/>
              <a:t>5</a:t>
            </a:fld>
            <a:endParaRPr lang="en-US"/>
          </a:p>
        </p:txBody>
      </p:sp>
      <p:pic>
        <p:nvPicPr>
          <p:cNvPr id="6" name="Content Placeholder 2" descr="A group of people holding hands&#10;&#10;Description automatically generated with low confidence">
            <a:extLst>
              <a:ext uri="{FF2B5EF4-FFF2-40B4-BE49-F238E27FC236}">
                <a16:creationId xmlns="" xmlns:a16="http://schemas.microsoft.com/office/drawing/2014/main" id="{DA57F1E1-2E32-4E7A-86A6-FC0D24809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1706" y="1899401"/>
            <a:ext cx="3532094" cy="190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2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146" y="2065411"/>
            <a:ext cx="8229600" cy="1879059"/>
          </a:xfrm>
        </p:spPr>
        <p:txBody>
          <a:bodyPr>
            <a:noAutofit/>
          </a:bodyPr>
          <a:lstStyle/>
          <a:p>
            <a:pPr lvl="0">
              <a:lnSpc>
                <a:spcPct val="80000"/>
              </a:lnSpc>
              <a:buClr>
                <a:srgbClr val="0033FF"/>
              </a:buClr>
              <a:buSzPct val="100000"/>
              <a:defRPr/>
            </a:pP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>
                <a:ea typeface="+mn-ea"/>
              </a:rPr>
              <a:t>Participation in HR Management</a:t>
            </a:r>
            <a:r>
              <a:rPr lang="bg-BG" sz="2800" dirty="0">
                <a:ea typeface="+mn-ea"/>
              </a:rPr>
              <a:t/>
            </a:r>
            <a:br>
              <a:rPr lang="bg-BG" sz="2800" dirty="0">
                <a:ea typeface="+mn-ea"/>
              </a:rPr>
            </a:br>
            <a:r>
              <a:rPr lang="en-US" sz="2800" dirty="0">
                <a:ea typeface="+mn-ea"/>
              </a:rPr>
              <a:t/>
            </a:r>
            <a:br>
              <a:rPr lang="en-US" sz="2800" dirty="0">
                <a:ea typeface="+mn-ea"/>
              </a:rPr>
            </a:br>
            <a:r>
              <a:rPr lang="en-US" sz="1200" b="0" dirty="0">
                <a:solidFill>
                  <a:srgbClr val="000000"/>
                </a:solidFill>
                <a:ea typeface="+mn-ea"/>
              </a:rPr>
              <a:t>	</a:t>
            </a:r>
            <a:r>
              <a:rPr lang="en-US" sz="1600" b="0" dirty="0">
                <a:solidFill>
                  <a:srgbClr val="000000"/>
                </a:solidFill>
                <a:ea typeface="+mn-ea"/>
              </a:rPr>
              <a:t>Attraction of employees</a:t>
            </a:r>
            <a:br>
              <a:rPr lang="en-US" sz="1600" b="0" dirty="0">
                <a:solidFill>
                  <a:srgbClr val="000000"/>
                </a:solidFill>
                <a:ea typeface="+mn-ea"/>
              </a:rPr>
            </a:br>
            <a:r>
              <a:rPr lang="en-US" sz="1600" b="0" dirty="0">
                <a:solidFill>
                  <a:srgbClr val="000000"/>
                </a:solidFill>
                <a:ea typeface="+mn-ea"/>
              </a:rPr>
              <a:t>	Mentoring	</a:t>
            </a:r>
            <a:br>
              <a:rPr lang="en-US" sz="1600" b="0" dirty="0">
                <a:solidFill>
                  <a:srgbClr val="000000"/>
                </a:solidFill>
                <a:ea typeface="+mn-ea"/>
              </a:rPr>
            </a:br>
            <a:r>
              <a:rPr lang="en-US" sz="1600" b="0" dirty="0">
                <a:solidFill>
                  <a:srgbClr val="000000"/>
                </a:solidFill>
                <a:ea typeface="+mn-ea"/>
              </a:rPr>
              <a:t>	Trainings and Knowledge sharing</a:t>
            </a:r>
            <a:br>
              <a:rPr lang="en-US" sz="1600" b="0" dirty="0">
                <a:solidFill>
                  <a:srgbClr val="000000"/>
                </a:solidFill>
                <a:ea typeface="+mn-ea"/>
              </a:rPr>
            </a:br>
            <a:r>
              <a:rPr lang="en-US" sz="1600" b="0" dirty="0">
                <a:solidFill>
                  <a:srgbClr val="000000"/>
                </a:solidFill>
                <a:ea typeface="+mn-ea"/>
              </a:rPr>
              <a:t>	Health and Safety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8E576-4ED4-4CDA-BD57-018CA6F6C930}" type="slidenum">
              <a:rPr lang="bg-BG" smtClean="0"/>
              <a:pPr/>
              <a:t>6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67907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Attraction of employees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Internship programs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dirty="0"/>
              <a:t>Annual and summer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900" dirty="0"/>
              <a:t>Each intern has a personal mentor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900" dirty="0"/>
              <a:t>Specific trainings for acquiring knowledge and skills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900" dirty="0"/>
              <a:t>Participation in innovative projects of the company</a:t>
            </a:r>
          </a:p>
          <a:p>
            <a:pPr marL="228600" lvl="1">
              <a:spcBef>
                <a:spcPts val="1000"/>
              </a:spcBef>
            </a:pPr>
            <a:endParaRPr lang="en-US" sz="2400" dirty="0"/>
          </a:p>
          <a:p>
            <a:pPr marL="228600" lvl="1">
              <a:spcBef>
                <a:spcPts val="1000"/>
              </a:spcBef>
            </a:pPr>
            <a:r>
              <a:rPr lang="en-US" sz="2400" dirty="0"/>
              <a:t>Technical Academy </a:t>
            </a:r>
          </a:p>
          <a:p>
            <a:pPr lvl="1" fontAlgn="base">
              <a:buSzPct val="100000"/>
              <a:buFont typeface="Wingdings" panose="05000000000000000000" pitchFamily="2" charset="2"/>
              <a:buChar char="ü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/>
            </a:pPr>
            <a:r>
              <a:rPr lang="en-US" sz="1900" dirty="0"/>
              <a:t>Joint project with Technical University - Sofia</a:t>
            </a:r>
          </a:p>
          <a:p>
            <a:pPr lvl="1" fontAlgn="base">
              <a:buSzPct val="100000"/>
              <a:buFont typeface="Wingdings" panose="05000000000000000000" pitchFamily="2" charset="2"/>
              <a:buChar char="ü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/>
            </a:pPr>
            <a:r>
              <a:rPr lang="en-US" sz="1900" dirty="0"/>
              <a:t>VIVACOM experts take part in lectures and exercises</a:t>
            </a:r>
            <a:endParaRPr lang="bg-BG" sz="1900" dirty="0"/>
          </a:p>
          <a:p>
            <a:pPr lvl="1" fontAlgn="base">
              <a:buSzPct val="100000"/>
              <a:buFont typeface="Wingdings" panose="05000000000000000000" pitchFamily="2" charset="2"/>
              <a:buChar char="ü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/>
            </a:pPr>
            <a:r>
              <a:rPr lang="bg-BG" sz="1900" dirty="0"/>
              <a:t>55</a:t>
            </a:r>
            <a:r>
              <a:rPr lang="en-US" sz="1900" dirty="0"/>
              <a:t>% hired after the program in the company per year</a:t>
            </a:r>
          </a:p>
          <a:p>
            <a:endParaRPr lang="en-US" dirty="0" smtClean="0"/>
          </a:p>
          <a:p>
            <a:r>
              <a:rPr lang="en-US" dirty="0" smtClean="0"/>
              <a:t>Referral </a:t>
            </a:r>
            <a:r>
              <a:rPr lang="en-US" dirty="0"/>
              <a:t>Programs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dirty="0"/>
              <a:t>4 different programs specified per functions</a:t>
            </a:r>
          </a:p>
          <a:p>
            <a:endParaRPr lang="en-US" dirty="0" smtClean="0"/>
          </a:p>
          <a:p>
            <a:endParaRPr lang="en-US" dirty="0" smtClean="0"/>
          </a:p>
          <a:p>
            <a:pPr marL="228600" lvl="1">
              <a:spcBef>
                <a:spcPts val="1000"/>
              </a:spcBef>
            </a:pPr>
            <a:endParaRPr lang="en-US" sz="2400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92C3-48E6-4F13-B36A-8151082033E9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="" xmlns:a16="http://schemas.microsoft.com/office/drawing/2014/main" id="{F8C97C3E-A4E6-408A-A01F-005C3031A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7173" y="3341849"/>
            <a:ext cx="1527203" cy="2159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="" xmlns:a16="http://schemas.microsoft.com/office/drawing/2014/main" id="{B11C4ADB-D375-489A-A08A-82FD32788D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07" t="23190" r="21369" b="14444"/>
          <a:stretch/>
        </p:blipFill>
        <p:spPr>
          <a:xfrm>
            <a:off x="5697762" y="1796278"/>
            <a:ext cx="1719082" cy="687464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613490B6-A7D0-499B-96A5-43E34C280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2112" y="4780520"/>
            <a:ext cx="2247600" cy="1367096"/>
          </a:xfrm>
          <a:prstGeom prst="rect">
            <a:avLst/>
          </a:prstGeom>
        </p:spPr>
      </p:pic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="" xmlns:a16="http://schemas.microsoft.com/office/drawing/2014/main" id="{A5DCA35C-8BE3-48BA-9C41-3FF4E5BDC3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7" t="14342" r="557" b="14208"/>
          <a:stretch/>
        </p:blipFill>
        <p:spPr>
          <a:xfrm>
            <a:off x="7668632" y="1479476"/>
            <a:ext cx="3685167" cy="175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2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092C3-48E6-4F13-B36A-8151082033E9}" type="slidenum">
              <a:rPr lang="en-US" smtClean="0"/>
              <a:t>8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7F45071C-30BA-40E5-A7F2-9924CF5EEAE9}"/>
              </a:ext>
            </a:extLst>
          </p:cNvPr>
          <p:cNvGrpSpPr/>
          <p:nvPr/>
        </p:nvGrpSpPr>
        <p:grpSpPr>
          <a:xfrm>
            <a:off x="2219245" y="838233"/>
            <a:ext cx="7531735" cy="5162550"/>
            <a:chOff x="806131" y="1046049"/>
            <a:chExt cx="7531735" cy="5162550"/>
          </a:xfrm>
        </p:grpSpPr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9449D9D0-7672-41FE-B434-1AAA587C5AE4}"/>
                </a:ext>
              </a:extLst>
            </p:cNvPr>
            <p:cNvGrpSpPr/>
            <p:nvPr/>
          </p:nvGrpSpPr>
          <p:grpSpPr>
            <a:xfrm>
              <a:off x="806131" y="1046049"/>
              <a:ext cx="7531735" cy="5162550"/>
              <a:chOff x="806132" y="1018340"/>
              <a:chExt cx="7531735" cy="5162550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="" xmlns:a16="http://schemas.microsoft.com/office/drawing/2014/main" id="{D8980532-2345-431E-B737-05D6162F204C}"/>
                  </a:ext>
                </a:extLst>
              </p:cNvPr>
              <p:cNvGrpSpPr/>
              <p:nvPr/>
            </p:nvGrpSpPr>
            <p:grpSpPr>
              <a:xfrm>
                <a:off x="806132" y="1018340"/>
                <a:ext cx="7531735" cy="5162550"/>
                <a:chOff x="806132" y="1018340"/>
                <a:chExt cx="7531735" cy="5162550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="" xmlns:a16="http://schemas.microsoft.com/office/drawing/2014/main" id="{9BBA44B3-E6C8-4FFF-BC21-B9274B4FF2F3}"/>
                    </a:ext>
                  </a:extLst>
                </p:cNvPr>
                <p:cNvGrpSpPr/>
                <p:nvPr/>
              </p:nvGrpSpPr>
              <p:grpSpPr>
                <a:xfrm>
                  <a:off x="806132" y="1018340"/>
                  <a:ext cx="7531735" cy="5162550"/>
                  <a:chOff x="0" y="0"/>
                  <a:chExt cx="7860525" cy="5330435"/>
                </a:xfrm>
              </p:grpSpPr>
              <p:sp>
                <p:nvSpPr>
                  <p:cNvPr id="22" name="TextBox 19">
                    <a:extLst>
                      <a:ext uri="{FF2B5EF4-FFF2-40B4-BE49-F238E27FC236}">
                        <a16:creationId xmlns="" xmlns:a16="http://schemas.microsoft.com/office/drawing/2014/main" id="{B6385651-43DC-4019-B27E-F41F0F9E51DB}"/>
                      </a:ext>
                    </a:extLst>
                  </p:cNvPr>
                  <p:cNvSpPr txBox="1"/>
                  <p:nvPr/>
                </p:nvSpPr>
                <p:spPr>
                  <a:xfrm>
                    <a:off x="4909496" y="1211611"/>
                    <a:ext cx="1306254" cy="700946"/>
                  </a:xfrm>
                  <a:prstGeom prst="rect">
                    <a:avLst/>
                  </a:prstGeom>
                  <a:solidFill>
                    <a:schemeClr val="tx2"/>
                  </a:solidFill>
                  <a:ln w="28575" cap="flat" cmpd="sng" algn="ctr">
                    <a:solidFill>
                      <a:schemeClr val="tx2"/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bg-BG"/>
                    </a:defPPr>
                    <a:lvl1pPr marR="0" lvl="0" indent="0" algn="ctr" eaLnBrk="0" fontAlgn="base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000" b="1" i="0" u="none" strike="noStrike" cap="none" spc="0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Times New Roman" panose="02020603050405020304" pitchFamily="18" charset="0"/>
                      </a:defRPr>
                    </a:lvl1pPr>
                  </a:lstStyle>
                  <a:p>
                    <a:r>
                      <a:rPr lang="en-US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IV. Technical Trainings</a:t>
                    </a:r>
                    <a:endParaRPr lang="bg-BG" sz="11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3" name="TextBox 20">
                    <a:extLst>
                      <a:ext uri="{FF2B5EF4-FFF2-40B4-BE49-F238E27FC236}">
                        <a16:creationId xmlns="" xmlns:a16="http://schemas.microsoft.com/office/drawing/2014/main" id="{DF83A100-8F19-4ABE-8119-AC7D4A81B8DA}"/>
                      </a:ext>
                    </a:extLst>
                  </p:cNvPr>
                  <p:cNvSpPr txBox="1"/>
                  <p:nvPr/>
                </p:nvSpPr>
                <p:spPr>
                  <a:xfrm>
                    <a:off x="6282184" y="1221003"/>
                    <a:ext cx="1577836" cy="689196"/>
                  </a:xfrm>
                  <a:prstGeom prst="rect">
                    <a:avLst/>
                  </a:prstGeom>
                  <a:solidFill>
                    <a:schemeClr val="tx2"/>
                  </a:solidFill>
                  <a:ln w="28575" cap="flat" cmpd="sng" algn="ctr">
                    <a:solidFill>
                      <a:schemeClr val="tx2"/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bg-BG"/>
                    </a:defPPr>
                    <a:lvl1pPr marR="0" lvl="0" indent="0" algn="ctr" eaLnBrk="0" fontAlgn="base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000" b="1" i="0" u="none" strike="noStrike" cap="none" spc="0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Times New Roman" panose="02020603050405020304" pitchFamily="18" charset="0"/>
                      </a:defRPr>
                    </a:lvl1pPr>
                  </a:lstStyle>
                  <a:p>
                    <a:r>
                      <a:rPr lang="en-US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V. Management Development Programs</a:t>
                    </a:r>
                    <a:endParaRPr lang="bg-BG" sz="11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" name="Isosceles Triangle 23">
                    <a:extLst>
                      <a:ext uri="{FF2B5EF4-FFF2-40B4-BE49-F238E27FC236}">
                        <a16:creationId xmlns="" xmlns:a16="http://schemas.microsoft.com/office/drawing/2014/main" id="{EC163FBE-FB81-46BA-964F-51E72BC0F381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7860525" cy="1173017"/>
                  </a:xfrm>
                  <a:prstGeom prst="triangle">
                    <a:avLst>
                      <a:gd name="adj" fmla="val 50130"/>
                    </a:avLst>
                  </a:prstGeom>
                  <a:solidFill>
                    <a:srgbClr val="FFFFFF"/>
                  </a:solidFill>
                  <a:ln w="38100" cap="flat" cmpd="sng" algn="ctr">
                    <a:solidFill>
                      <a:schemeClr val="bg2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t"/>
                  <a:lstStyle/>
                  <a:p>
                    <a:pPr defTabSz="914400">
                      <a:defRPr/>
                    </a:pPr>
                    <a:endParaRPr lang="en-US" dirty="0">
                      <a:solidFill>
                        <a:srgbClr val="A2A2A2"/>
                      </a:solidFill>
                      <a:latin typeface="Verdana"/>
                    </a:endParaRPr>
                  </a:p>
                </p:txBody>
              </p:sp>
              <p:sp>
                <p:nvSpPr>
                  <p:cNvPr id="25" name="TextBox 17">
                    <a:extLst>
                      <a:ext uri="{FF2B5EF4-FFF2-40B4-BE49-F238E27FC236}">
                        <a16:creationId xmlns="" xmlns:a16="http://schemas.microsoft.com/office/drawing/2014/main" id="{4552EAA5-F701-4442-ABDA-BB49FA5E3ADB}"/>
                      </a:ext>
                    </a:extLst>
                  </p:cNvPr>
                  <p:cNvSpPr txBox="1"/>
                  <p:nvPr/>
                </p:nvSpPr>
                <p:spPr>
                  <a:xfrm>
                    <a:off x="1193937" y="1219138"/>
                    <a:ext cx="2176539" cy="696644"/>
                  </a:xfrm>
                  <a:prstGeom prst="rect">
                    <a:avLst/>
                  </a:prstGeom>
                  <a:solidFill>
                    <a:schemeClr val="tx2"/>
                  </a:solidFill>
                  <a:ln w="28575" cap="flat" cmpd="sng" algn="ctr">
                    <a:solidFill>
                      <a:schemeClr val="tx2"/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bg-BG"/>
                    </a:defPPr>
                    <a:lvl1pPr marR="0" lvl="0" indent="0" algn="ctr" eaLnBrk="0" fontAlgn="base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000" b="1" i="0" u="none" strike="noStrike" cap="none" spc="0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Times New Roman" panose="02020603050405020304" pitchFamily="18" charset="0"/>
                      </a:defRPr>
                    </a:lvl1pPr>
                  </a:lstStyle>
                  <a:p>
                    <a:r>
                      <a:rPr lang="bg-BG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II.</a:t>
                    </a:r>
                    <a:r>
                      <a:rPr lang="en-US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Development &amp; Retention Programs (with trainings)</a:t>
                    </a:r>
                  </a:p>
                </p:txBody>
              </p:sp>
              <p:sp>
                <p:nvSpPr>
                  <p:cNvPr id="26" name="TextBox 16">
                    <a:extLst>
                      <a:ext uri="{FF2B5EF4-FFF2-40B4-BE49-F238E27FC236}">
                        <a16:creationId xmlns="" xmlns:a16="http://schemas.microsoft.com/office/drawing/2014/main" id="{B6B200F9-569A-4E63-AE40-980E418AECC7}"/>
                      </a:ext>
                    </a:extLst>
                  </p:cNvPr>
                  <p:cNvSpPr txBox="1"/>
                  <p:nvPr/>
                </p:nvSpPr>
                <p:spPr>
                  <a:xfrm>
                    <a:off x="42981" y="1219706"/>
                    <a:ext cx="1088141" cy="707842"/>
                  </a:xfrm>
                  <a:prstGeom prst="rect">
                    <a:avLst/>
                  </a:prstGeom>
                  <a:solidFill>
                    <a:schemeClr val="tx2"/>
                  </a:solidFill>
                  <a:ln w="28575" cap="flat" cmpd="sng" algn="ctr">
                    <a:solidFill>
                      <a:schemeClr val="tx2"/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bg-BG"/>
                    </a:defPPr>
                    <a:lvl1pPr marR="0" lvl="0" indent="0" algn="ctr" fontAlgn="auto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kumimoji="0" sz="1200" b="1" i="1" u="none" strike="noStrike" cap="none" spc="0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ea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</a:lstStyle>
                  <a:p>
                    <a:pPr eaLnBrk="0" fontAlgn="base" hangingPunct="0">
                      <a:defRPr/>
                    </a:pPr>
                    <a:r>
                      <a:rPr lang="bg-BG" sz="1100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I.</a:t>
                    </a:r>
                    <a:r>
                      <a:rPr lang="en-US" sz="1100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Induction Program</a:t>
                    </a:r>
                    <a:endParaRPr lang="bg-BG" sz="1100" i="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" name="Text Box 2">
                    <a:extLst>
                      <a:ext uri="{FF2B5EF4-FFF2-40B4-BE49-F238E27FC236}">
                        <a16:creationId xmlns="" xmlns:a16="http://schemas.microsoft.com/office/drawing/2014/main" id="{0D7A841D-B9B0-496C-B1FE-A6935A21AFB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4509" y="2004262"/>
                    <a:ext cx="988900" cy="405253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 cmpd="sng" algn="ctr">
                    <a:solidFill>
                      <a:srgbClr val="A2A2A2"/>
                    </a:solidFill>
                    <a:prstDash val="solid"/>
                    <a:miter lim="800000"/>
                    <a:headEnd/>
                    <a:tailEnd/>
                  </a:ln>
                  <a:effectLst/>
                </p:spPr>
                <p:txBody>
                  <a:bodyPr rot="0" vert="horz" wrap="square" lIns="91440" tIns="45720" rIns="91440" bIns="45720" anchor="ctr" anchorCtr="0">
                    <a:noAutofit/>
                  </a:bodyPr>
                  <a:lstStyle/>
                  <a:p>
                    <a:pPr algn="ctr" defTabSz="914400">
                      <a:lnSpc>
                        <a:spcPct val="106000"/>
                      </a:lnSpc>
                      <a:spcAft>
                        <a:spcPts val="800"/>
                      </a:spcAft>
                      <a:defRPr/>
                    </a:pPr>
                    <a:r>
                      <a: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a:t>Residential Sales</a:t>
                    </a:r>
                    <a:endParaRPr lang="bg-BG" sz="1400" dirty="0">
                      <a:solidFill>
                        <a:srgbClr val="A2A2A2"/>
                      </a:solidFill>
                      <a:latin typeface="Arial" panose="020B0604020202020204" pitchFamily="34" charset="0"/>
                      <a:ea typeface="Verdana" panose="020B060403050404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" name="Text Box 2">
                    <a:extLst>
                      <a:ext uri="{FF2B5EF4-FFF2-40B4-BE49-F238E27FC236}">
                        <a16:creationId xmlns="" xmlns:a16="http://schemas.microsoft.com/office/drawing/2014/main" id="{0006722E-0A4D-483D-B766-2C4FA974970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4498" y="2517697"/>
                    <a:ext cx="988829" cy="540913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 cmpd="sng" algn="ctr">
                    <a:solidFill>
                      <a:srgbClr val="A2A2A2"/>
                    </a:solidFill>
                    <a:prstDash val="solid"/>
                    <a:miter lim="800000"/>
                    <a:headEnd/>
                    <a:tailEnd/>
                  </a:ln>
                  <a:effectLst/>
                </p:spPr>
                <p:txBody>
                  <a:bodyPr rot="0" vert="horz" wrap="square" lIns="91440" tIns="45720" rIns="91440" bIns="45720" anchor="ctr" anchorCtr="0">
                    <a:noAutofit/>
                  </a:bodyPr>
                  <a:lstStyle/>
                  <a:p>
                    <a:pPr algn="ctr" defTabSz="914400">
                      <a:lnSpc>
                        <a:spcPct val="106000"/>
                      </a:lnSpc>
                      <a:spcAft>
                        <a:spcPts val="800"/>
                      </a:spcAft>
                      <a:defRPr/>
                    </a:pPr>
                    <a:r>
                      <a: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Corporate Sales</a:t>
                    </a:r>
                    <a:endParaRPr lang="bg-BG" sz="1400" dirty="0">
                      <a:solidFill>
                        <a:srgbClr val="A2A2A2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" name="Text Box 2">
                    <a:extLst>
                      <a:ext uri="{FF2B5EF4-FFF2-40B4-BE49-F238E27FC236}">
                        <a16:creationId xmlns="" xmlns:a16="http://schemas.microsoft.com/office/drawing/2014/main" id="{013FFDC6-AA2B-44D1-BC04-DA8F22F7B1D6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0692" y="3186173"/>
                    <a:ext cx="992717" cy="541196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 cmpd="sng" algn="ctr">
                    <a:solidFill>
                      <a:srgbClr val="A2A2A2"/>
                    </a:solidFill>
                    <a:prstDash val="solid"/>
                    <a:miter lim="800000"/>
                    <a:headEnd/>
                    <a:tailEnd/>
                  </a:ln>
                  <a:effectLst/>
                </p:spPr>
                <p:txBody>
                  <a:bodyPr rot="0" vert="horz" wrap="square" lIns="91440" tIns="45720" rIns="91440" bIns="45720" anchor="ctr" anchorCtr="0">
                    <a:noAutofit/>
                  </a:bodyPr>
                  <a:lstStyle/>
                  <a:p>
                    <a:pPr algn="ctr" defTabSz="914400">
                      <a:lnSpc>
                        <a:spcPct val="106000"/>
                      </a:lnSpc>
                      <a:spcAft>
                        <a:spcPts val="800"/>
                      </a:spcAft>
                      <a:defRPr/>
                    </a:pPr>
                    <a:r>
                      <a: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Customer service</a:t>
                    </a:r>
                    <a:endParaRPr lang="bg-BG" sz="1400" dirty="0">
                      <a:solidFill>
                        <a:srgbClr val="A2A2A2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" name="Text Box 2">
                    <a:extLst>
                      <a:ext uri="{FF2B5EF4-FFF2-40B4-BE49-F238E27FC236}">
                        <a16:creationId xmlns="" xmlns:a16="http://schemas.microsoft.com/office/drawing/2014/main" id="{4F068426-2204-4C5D-91BD-5D5F58727C60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4134" y="3823922"/>
                    <a:ext cx="989275" cy="607194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 cmpd="sng" algn="ctr">
                    <a:solidFill>
                      <a:srgbClr val="A2A2A2"/>
                    </a:solidFill>
                    <a:prstDash val="solid"/>
                    <a:miter lim="800000"/>
                    <a:headEnd/>
                    <a:tailEnd/>
                  </a:ln>
                  <a:effectLst/>
                </p:spPr>
                <p:txBody>
                  <a:bodyPr rot="0" vert="horz" wrap="square" lIns="91440" tIns="45720" rIns="91440" bIns="45720" anchor="ctr" anchorCtr="0">
                    <a:noAutofit/>
                  </a:bodyPr>
                  <a:lstStyle/>
                  <a:p>
                    <a:pPr algn="ctr" defTabSz="914400">
                      <a:lnSpc>
                        <a:spcPct val="106000"/>
                      </a:lnSpc>
                      <a:spcAft>
                        <a:spcPts val="800"/>
                      </a:spcAft>
                      <a:defRPr/>
                    </a:pPr>
                    <a:r>
                      <a: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Support functions</a:t>
                    </a:r>
                    <a:endParaRPr lang="en-US" sz="1400" dirty="0">
                      <a:solidFill>
                        <a:srgbClr val="A2A2A2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" name="Text Box 2">
                    <a:extLst>
                      <a:ext uri="{FF2B5EF4-FFF2-40B4-BE49-F238E27FC236}">
                        <a16:creationId xmlns="" xmlns:a16="http://schemas.microsoft.com/office/drawing/2014/main" id="{49213B91-9287-4600-B584-080C42CDDBC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82652" y="2004523"/>
                    <a:ext cx="973948" cy="40499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 cmpd="sng" algn="ctr">
                    <a:solidFill>
                      <a:srgbClr val="A2A2A2"/>
                    </a:solidFill>
                    <a:prstDash val="solid"/>
                    <a:miter lim="800000"/>
                    <a:headEnd/>
                    <a:tailEnd/>
                  </a:ln>
                  <a:effectLst/>
                </p:spPr>
                <p:txBody>
                  <a:bodyPr rot="0" vert="horz" wrap="square" lIns="91440" tIns="45720" rIns="91440" bIns="45720" anchor="ctr" anchorCtr="0">
                    <a:noAutofit/>
                  </a:bodyPr>
                  <a:lstStyle/>
                  <a:p>
                    <a:pPr algn="ctr" defTabSz="914400">
                      <a:lnSpc>
                        <a:spcPct val="106000"/>
                      </a:lnSpc>
                      <a:spcAft>
                        <a:spcPts val="800"/>
                      </a:spcAft>
                      <a:defRPr/>
                    </a:pPr>
                    <a:r>
                      <a: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The </a:t>
                    </a:r>
                    <a:r>
                      <a: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a:t>Sales</a:t>
                    </a:r>
                    <a:r>
                      <a: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 Experts</a:t>
                    </a:r>
                    <a:endParaRPr lang="en-US" sz="1400" dirty="0">
                      <a:solidFill>
                        <a:srgbClr val="A2A2A2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" name="Text Box 2">
                    <a:extLst>
                      <a:ext uri="{FF2B5EF4-FFF2-40B4-BE49-F238E27FC236}">
                        <a16:creationId xmlns="" xmlns:a16="http://schemas.microsoft.com/office/drawing/2014/main" id="{FC8D51E0-B05C-4F37-8F35-36BF507F5C46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62925" y="3825188"/>
                    <a:ext cx="994091" cy="605927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 cmpd="sng" algn="ctr">
                    <a:solidFill>
                      <a:srgbClr val="A2A2A2"/>
                    </a:solidFill>
                    <a:prstDash val="solid"/>
                    <a:miter lim="800000"/>
                    <a:headEnd/>
                    <a:tailEnd/>
                  </a:ln>
                  <a:effectLst/>
                </p:spPr>
                <p:txBody>
                  <a:bodyPr rot="0" vert="horz" wrap="square" lIns="91440" tIns="45720" rIns="91440" bIns="45720" anchor="ctr" anchorCtr="0">
                    <a:noAutofit/>
                  </a:bodyPr>
                  <a:lstStyle/>
                  <a:p>
                    <a:pPr algn="ctr" defTabSz="914400">
                      <a:lnSpc>
                        <a:spcPct val="106000"/>
                      </a:lnSpc>
                      <a:spcAft>
                        <a:spcPts val="800"/>
                      </a:spcAft>
                      <a:defRPr/>
                    </a:pPr>
                    <a:r>
                      <a: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Customer Service Experts</a:t>
                    </a:r>
                    <a:endParaRPr lang="en-US" sz="1400" dirty="0">
                      <a:solidFill>
                        <a:srgbClr val="A2A2A2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3" name="Text Box 2">
                    <a:extLst>
                      <a:ext uri="{FF2B5EF4-FFF2-40B4-BE49-F238E27FC236}">
                        <a16:creationId xmlns="" xmlns:a16="http://schemas.microsoft.com/office/drawing/2014/main" id="{CB33F753-9560-4E09-B3EA-4B40B7FE88B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62776" y="3186174"/>
                    <a:ext cx="994102" cy="55103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 cmpd="sng" algn="ctr">
                    <a:solidFill>
                      <a:srgbClr val="A2A2A2"/>
                    </a:solidFill>
                    <a:prstDash val="solid"/>
                    <a:miter lim="800000"/>
                    <a:headEnd/>
                    <a:tailEnd/>
                  </a:ln>
                  <a:effectLst/>
                </p:spPr>
                <p:txBody>
                  <a:bodyPr rot="0" vert="horz" wrap="square" lIns="91440" tIns="45720" rIns="91440" bIns="45720" anchor="ctr" anchorCtr="0">
                    <a:noAutofit/>
                  </a:bodyPr>
                  <a:lstStyle/>
                  <a:p>
                    <a:pPr algn="ctr" defTabSz="914400">
                      <a:lnSpc>
                        <a:spcPct val="106000"/>
                      </a:lnSpc>
                      <a:spcAft>
                        <a:spcPts val="800"/>
                      </a:spcAft>
                      <a:defRPr/>
                    </a:pPr>
                    <a:r>
                      <a: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Corporate Sales Experts</a:t>
                    </a:r>
                    <a:r>
                      <a:rPr lang="en-US" sz="1000" dirty="0">
                        <a:solidFill>
                          <a:srgbClr val="A2A2A2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 </a:t>
                    </a:r>
                    <a:endParaRPr lang="en-US" sz="1400" dirty="0">
                      <a:solidFill>
                        <a:srgbClr val="A2A2A2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4" name="Text Box 2">
                    <a:extLst>
                      <a:ext uri="{FF2B5EF4-FFF2-40B4-BE49-F238E27FC236}">
                        <a16:creationId xmlns="" xmlns:a16="http://schemas.microsoft.com/office/drawing/2014/main" id="{A90BB5AA-C827-4D6E-A4A9-9E147041D75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99318" y="2005316"/>
                    <a:ext cx="1425292" cy="389109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 cmpd="sng" algn="ctr">
                    <a:solidFill>
                      <a:srgbClr val="A2A2A2"/>
                    </a:solidFill>
                    <a:prstDash val="solid"/>
                    <a:miter lim="800000"/>
                    <a:headEnd/>
                    <a:tailEnd/>
                  </a:ln>
                  <a:effectLst/>
                </p:spPr>
                <p:txBody>
                  <a:bodyPr rot="0" vert="horz" wrap="square" lIns="91440" tIns="45720" rIns="91440" bIns="45720" anchor="ctr" anchorCtr="0">
                    <a:noAutofit/>
                  </a:bodyPr>
                  <a:lstStyle/>
                  <a:p>
                    <a:pPr algn="ctr" defTabSz="914400">
                      <a:lnSpc>
                        <a:spcPct val="106000"/>
                      </a:lnSpc>
                      <a:spcAft>
                        <a:spcPts val="800"/>
                      </a:spcAft>
                      <a:defRPr/>
                    </a:pPr>
                    <a:r>
                      <a: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VIVATECH</a:t>
                    </a:r>
                    <a:endParaRPr lang="en-US" sz="1400" dirty="0">
                      <a:solidFill>
                        <a:srgbClr val="A2A2A2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5" name="Text Box 2">
                    <a:extLst>
                      <a:ext uri="{FF2B5EF4-FFF2-40B4-BE49-F238E27FC236}">
                        <a16:creationId xmlns="" xmlns:a16="http://schemas.microsoft.com/office/drawing/2014/main" id="{93FD9F7D-4603-4676-BD92-EFE13B5FAED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08819" y="2507861"/>
                    <a:ext cx="1426198" cy="550748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 cmpd="sng" algn="ctr">
                    <a:solidFill>
                      <a:srgbClr val="A2A2A2"/>
                    </a:solidFill>
                    <a:prstDash val="solid"/>
                    <a:miter lim="800000"/>
                    <a:headEnd/>
                    <a:tailEnd/>
                  </a:ln>
                  <a:effectLst/>
                </p:spPr>
                <p:txBody>
                  <a:bodyPr rot="0" vert="horz" wrap="square" lIns="91440" tIns="45720" rIns="91440" bIns="45720" anchor="ctr" anchorCtr="0">
                    <a:noAutofit/>
                  </a:bodyPr>
                  <a:lstStyle/>
                  <a:p>
                    <a:pPr algn="ctr" defTabSz="914400">
                      <a:lnSpc>
                        <a:spcPct val="106000"/>
                      </a:lnSpc>
                      <a:spcAft>
                        <a:spcPts val="800"/>
                      </a:spcAft>
                      <a:defRPr/>
                    </a:pPr>
                    <a:r>
                      <a: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VIVACOM SUMMER SCHOOL</a:t>
                    </a:r>
                    <a:endParaRPr lang="en-US" sz="1400" dirty="0">
                      <a:solidFill>
                        <a:srgbClr val="A2A2A2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6" name="Text Box 2">
                    <a:extLst>
                      <a:ext uri="{FF2B5EF4-FFF2-40B4-BE49-F238E27FC236}">
                        <a16:creationId xmlns="" xmlns:a16="http://schemas.microsoft.com/office/drawing/2014/main" id="{5B20DF0E-AA28-4C17-9E79-076E4FC5BE84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09038" y="3155492"/>
                    <a:ext cx="1426064" cy="55221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 cmpd="sng" algn="ctr">
                    <a:solidFill>
                      <a:srgbClr val="A2A2A2"/>
                    </a:solidFill>
                    <a:prstDash val="solid"/>
                    <a:miter lim="800000"/>
                    <a:headEnd/>
                    <a:tailEnd/>
                  </a:ln>
                  <a:effectLst/>
                </p:spPr>
                <p:txBody>
                  <a:bodyPr rot="0" vert="horz" wrap="square" lIns="91440" tIns="45720" rIns="91440" bIns="45720" anchor="ctr" anchorCtr="0">
                    <a:noAutofit/>
                  </a:bodyPr>
                  <a:lstStyle/>
                  <a:p>
                    <a:pPr algn="ctr" defTabSz="914400">
                      <a:lnSpc>
                        <a:spcPct val="106000"/>
                      </a:lnSpc>
                      <a:spcAft>
                        <a:spcPts val="800"/>
                      </a:spcAft>
                      <a:defRPr/>
                    </a:pPr>
                    <a:r>
                      <a: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Mentoring program</a:t>
                    </a:r>
                    <a:endParaRPr lang="bg-BG" sz="1400" dirty="0">
                      <a:solidFill>
                        <a:srgbClr val="A2A2A2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7" name="Text Box 2">
                    <a:extLst>
                      <a:ext uri="{FF2B5EF4-FFF2-40B4-BE49-F238E27FC236}">
                        <a16:creationId xmlns="" xmlns:a16="http://schemas.microsoft.com/office/drawing/2014/main" id="{3DA6ADAC-ED75-48D2-9E8E-68DAAE59D385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00186" y="2010869"/>
                    <a:ext cx="1306154" cy="408778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 cmpd="sng" algn="ctr">
                    <a:solidFill>
                      <a:srgbClr val="A2A2A2"/>
                    </a:solidFill>
                    <a:prstDash val="solid"/>
                    <a:miter lim="800000"/>
                    <a:headEnd/>
                    <a:tailEnd/>
                  </a:ln>
                  <a:effectLst/>
                </p:spPr>
                <p:txBody>
                  <a:bodyPr rot="0" vert="horz" wrap="square" lIns="91440" tIns="45720" rIns="91440" bIns="45720" anchor="ctr" anchorCtr="0">
                    <a:noAutofit/>
                  </a:bodyPr>
                  <a:lstStyle/>
                  <a:p>
                    <a:pPr algn="ctr" defTabSz="914400">
                      <a:lnSpc>
                        <a:spcPct val="106000"/>
                      </a:lnSpc>
                      <a:spcAft>
                        <a:spcPts val="800"/>
                      </a:spcAft>
                      <a:defRPr/>
                    </a:pPr>
                    <a:r>
                      <a: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Systems and Technologies trainings</a:t>
                    </a:r>
                    <a:endParaRPr lang="en-US" sz="1400" dirty="0">
                      <a:solidFill>
                        <a:srgbClr val="A2A2A2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8" name="Text Box 2">
                    <a:extLst>
                      <a:ext uri="{FF2B5EF4-FFF2-40B4-BE49-F238E27FC236}">
                        <a16:creationId xmlns="" xmlns:a16="http://schemas.microsoft.com/office/drawing/2014/main" id="{D705EA39-3698-4743-A4CB-8B132F9FC7D4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09496" y="2517697"/>
                    <a:ext cx="1317109" cy="54091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 cmpd="sng" algn="ctr">
                    <a:solidFill>
                      <a:srgbClr val="A2A2A2"/>
                    </a:solidFill>
                    <a:prstDash val="solid"/>
                    <a:miter lim="800000"/>
                    <a:headEnd/>
                    <a:tailEnd/>
                  </a:ln>
                  <a:effectLst/>
                </p:spPr>
                <p:txBody>
                  <a:bodyPr rot="0" vert="horz" wrap="square" lIns="91440" tIns="45720" rIns="91440" bIns="45720" anchor="ctr" anchorCtr="0">
                    <a:noAutofit/>
                  </a:bodyPr>
                  <a:lstStyle/>
                  <a:p>
                    <a:pPr algn="ctr" defTabSz="914400" eaLnBrk="0" fontAlgn="base" hangingPunct="0">
                      <a:defRPr/>
                    </a:pPr>
                    <a:r>
                      <a: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Certification trainings</a:t>
                    </a:r>
                    <a:endParaRPr lang="bg-BG" sz="1400" dirty="0">
                      <a:solidFill>
                        <a:srgbClr val="A2A2A2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9" name="Text Box 2">
                    <a:extLst>
                      <a:ext uri="{FF2B5EF4-FFF2-40B4-BE49-F238E27FC236}">
                        <a16:creationId xmlns="" xmlns:a16="http://schemas.microsoft.com/office/drawing/2014/main" id="{EAED2EF9-2E1C-4767-8137-E8000B830574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81780" y="2020405"/>
                    <a:ext cx="1576682" cy="418614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 cmpd="sng" algn="ctr">
                    <a:solidFill>
                      <a:srgbClr val="A2A2A2"/>
                    </a:solidFill>
                    <a:prstDash val="solid"/>
                    <a:miter lim="800000"/>
                    <a:headEnd/>
                    <a:tailEnd/>
                  </a:ln>
                  <a:effectLst/>
                </p:spPr>
                <p:txBody>
                  <a:bodyPr rot="0" vert="horz" wrap="square" lIns="91440" tIns="45720" rIns="91440" bIns="45720" anchor="ctr" anchorCtr="0">
                    <a:noAutofit/>
                  </a:bodyPr>
                  <a:lstStyle/>
                  <a:p>
                    <a:pPr algn="ctr" defTabSz="914400" eaLnBrk="0" fontAlgn="base" hangingPunct="0">
                      <a:defRPr/>
                    </a:pPr>
                    <a:r>
                      <a: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Induction for Managers</a:t>
                    </a:r>
                    <a:endParaRPr lang="bg-BG" sz="1400" dirty="0">
                      <a:solidFill>
                        <a:srgbClr val="A2A2A2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0" name="Text Box 2">
                    <a:extLst>
                      <a:ext uri="{FF2B5EF4-FFF2-40B4-BE49-F238E27FC236}">
                        <a16:creationId xmlns="" xmlns:a16="http://schemas.microsoft.com/office/drawing/2014/main" id="{499791CA-932A-4308-BEB2-95A1E4909015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20064" y="3150613"/>
                    <a:ext cx="1306751" cy="557089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 cmpd="sng" algn="ctr">
                    <a:solidFill>
                      <a:srgbClr val="A2A2A2"/>
                    </a:solidFill>
                    <a:prstDash val="solid"/>
                    <a:miter lim="800000"/>
                    <a:headEnd/>
                    <a:tailEnd/>
                  </a:ln>
                  <a:effectLst/>
                </p:spPr>
                <p:txBody>
                  <a:bodyPr rot="0" vert="horz" wrap="square" lIns="91440" tIns="45720" rIns="91440" bIns="45720" anchor="ctr" anchorCtr="0">
                    <a:noAutofit/>
                  </a:bodyPr>
                  <a:lstStyle/>
                  <a:p>
                    <a:pPr algn="ctr" defTabSz="914400" eaLnBrk="0" fontAlgn="base" hangingPunct="0">
                      <a:defRPr/>
                    </a:pPr>
                    <a:r>
                      <a:rPr lang="en-US" sz="100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Law </a:t>
                    </a:r>
                    <a:r>
                      <a: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required trainings</a:t>
                    </a:r>
                    <a:endParaRPr lang="bg-BG" sz="1400" dirty="0">
                      <a:solidFill>
                        <a:srgbClr val="A2A2A2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1" name="Text Box 2">
                    <a:extLst>
                      <a:ext uri="{FF2B5EF4-FFF2-40B4-BE49-F238E27FC236}">
                        <a16:creationId xmlns="" xmlns:a16="http://schemas.microsoft.com/office/drawing/2014/main" id="{5B83581D-4D19-426B-9A2E-77F36116B10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81377" y="3138299"/>
                    <a:ext cx="1569828" cy="569403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 cmpd="sng" algn="ctr">
                    <a:solidFill>
                      <a:srgbClr val="A2A2A2"/>
                    </a:solidFill>
                    <a:prstDash val="solid"/>
                    <a:miter lim="800000"/>
                    <a:headEnd/>
                    <a:tailEnd/>
                  </a:ln>
                  <a:effectLst/>
                </p:spPr>
                <p:txBody>
                  <a:bodyPr rot="0" vert="horz" wrap="square" lIns="91440" tIns="45720" rIns="91440" bIns="45720" anchor="ctr" anchorCtr="0">
                    <a:noAutofit/>
                  </a:bodyPr>
                  <a:lstStyle/>
                  <a:p>
                    <a:pPr algn="ctr" defTabSz="914400" eaLnBrk="0" fontAlgn="base" hangingPunct="0">
                      <a:defRPr/>
                    </a:pPr>
                    <a:r>
                      <a:rPr lang="bg-BG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MDP</a:t>
                    </a:r>
                    <a:r>
                      <a: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  </a:t>
                    </a:r>
                  </a:p>
                  <a:p>
                    <a:pPr algn="ctr" defTabSz="914400" eaLnBrk="0" fontAlgn="base" hangingPunct="0">
                      <a:defRPr/>
                    </a:pPr>
                    <a:r>
                      <a: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(L2, L3, L4)</a:t>
                    </a:r>
                    <a:endParaRPr lang="en-US" sz="1400" dirty="0">
                      <a:solidFill>
                        <a:srgbClr val="A2A2A2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" name="Text Box 2">
                    <a:extLst>
                      <a:ext uri="{FF2B5EF4-FFF2-40B4-BE49-F238E27FC236}">
                        <a16:creationId xmlns="" xmlns:a16="http://schemas.microsoft.com/office/drawing/2014/main" id="{0F62F28A-497F-4059-A950-3525233E4E65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91720" y="3829547"/>
                    <a:ext cx="1559113" cy="602099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 cmpd="sng" algn="ctr">
                    <a:solidFill>
                      <a:srgbClr val="A2A2A2"/>
                    </a:solidFill>
                    <a:prstDash val="solid"/>
                    <a:miter lim="800000"/>
                    <a:headEnd/>
                    <a:tailEnd/>
                  </a:ln>
                  <a:effectLst/>
                </p:spPr>
                <p:txBody>
                  <a:bodyPr rot="0" vert="horz" wrap="square" lIns="91440" tIns="45720" rIns="91440" bIns="45720" anchor="ctr" anchorCtr="0">
                    <a:noAutofit/>
                  </a:bodyPr>
                  <a:lstStyle/>
                  <a:p>
                    <a:pPr algn="ctr" defTabSz="914400" eaLnBrk="0" fontAlgn="base" hangingPunct="0">
                      <a:defRPr/>
                    </a:pPr>
                    <a:r>
                      <a: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Trainings on demand </a:t>
                    </a:r>
                  </a:p>
                  <a:p>
                    <a:pPr algn="ctr" defTabSz="914400" eaLnBrk="0" fontAlgn="base" hangingPunct="0">
                      <a:defRPr/>
                    </a:pPr>
                    <a:r>
                      <a: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 (L1)</a:t>
                    </a:r>
                    <a:endParaRPr lang="bg-BG" sz="1400" dirty="0">
                      <a:solidFill>
                        <a:srgbClr val="A2A2A2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" name="Text Box 2">
                    <a:extLst>
                      <a:ext uri="{FF2B5EF4-FFF2-40B4-BE49-F238E27FC236}">
                        <a16:creationId xmlns="" xmlns:a16="http://schemas.microsoft.com/office/drawing/2014/main" id="{76C9D711-1E9A-4213-B45F-BFE1995AED2C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72564" y="2517698"/>
                    <a:ext cx="983875" cy="54091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 cmpd="sng" algn="ctr">
                    <a:solidFill>
                      <a:srgbClr val="A2A2A2"/>
                    </a:solidFill>
                    <a:prstDash val="solid"/>
                    <a:miter lim="800000"/>
                    <a:headEnd/>
                    <a:tailEnd/>
                  </a:ln>
                  <a:effectLst/>
                </p:spPr>
                <p:txBody>
                  <a:bodyPr rot="0" vert="horz" wrap="square" lIns="91440" tIns="45720" rIns="91440" bIns="45720" anchor="ctr" anchorCtr="0">
                    <a:noAutofit/>
                  </a:bodyPr>
                  <a:lstStyle/>
                  <a:p>
                    <a:pPr algn="ctr" defTabSz="914400">
                      <a:lnSpc>
                        <a:spcPct val="106000"/>
                      </a:lnSpc>
                      <a:spcAft>
                        <a:spcPts val="800"/>
                      </a:spcAft>
                      <a:defRPr/>
                    </a:pPr>
                    <a:r>
                      <a: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Technical Experts</a:t>
                    </a:r>
                    <a:endParaRPr lang="en-US" sz="1400" dirty="0">
                      <a:solidFill>
                        <a:srgbClr val="A2A2A2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4" name="Text Box 2">
                    <a:extLst>
                      <a:ext uri="{FF2B5EF4-FFF2-40B4-BE49-F238E27FC236}">
                        <a16:creationId xmlns="" xmlns:a16="http://schemas.microsoft.com/office/drawing/2014/main" id="{2A1E7CA1-5ED0-45AE-A565-7C7FEC951FC7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99318" y="3823922"/>
                    <a:ext cx="1453200" cy="602099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 cmpd="sng" algn="ctr">
                    <a:solidFill>
                      <a:srgbClr val="A2A2A2"/>
                    </a:solidFill>
                    <a:prstDash val="solid"/>
                    <a:miter lim="800000"/>
                    <a:headEnd/>
                    <a:tailEnd/>
                  </a:ln>
                  <a:effectLst/>
                </p:spPr>
                <p:txBody>
                  <a:bodyPr rot="0" vert="horz" wrap="square" lIns="91440" tIns="45720" rIns="91440" bIns="45720" anchor="ctr" anchorCtr="0">
                    <a:noAutofit/>
                  </a:bodyPr>
                  <a:lstStyle/>
                  <a:p>
                    <a:pPr algn="ctr" defTabSz="914400">
                      <a:lnSpc>
                        <a:spcPct val="106000"/>
                      </a:lnSpc>
                      <a:spcAft>
                        <a:spcPts val="800"/>
                      </a:spcAft>
                      <a:defRPr/>
                    </a:pPr>
                    <a:r>
                      <a: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Customer service program</a:t>
                    </a:r>
                    <a:endParaRPr lang="en-US" sz="1400" dirty="0">
                      <a:solidFill>
                        <a:srgbClr val="A2A2A2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" name="Text Box 2">
                    <a:extLst>
                      <a:ext uri="{FF2B5EF4-FFF2-40B4-BE49-F238E27FC236}">
                        <a16:creationId xmlns="" xmlns:a16="http://schemas.microsoft.com/office/drawing/2014/main" id="{411DCD2F-B930-4D40-B6D9-34FE9F330B11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91720" y="2507863"/>
                    <a:ext cx="1567506" cy="550746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 cmpd="sng" algn="ctr">
                    <a:solidFill>
                      <a:srgbClr val="A2A2A2"/>
                    </a:solidFill>
                    <a:prstDash val="solid"/>
                    <a:miter lim="800000"/>
                    <a:headEnd/>
                    <a:tailEnd/>
                  </a:ln>
                  <a:effectLst/>
                </p:spPr>
                <p:txBody>
                  <a:bodyPr rot="0" vert="horz" wrap="square" lIns="91440" tIns="45720" rIns="91440" bIns="45720" anchor="ctr" anchorCtr="0">
                    <a:noAutofit/>
                  </a:bodyPr>
                  <a:lstStyle/>
                  <a:p>
                    <a:pPr algn="ctr" defTabSz="914400" eaLnBrk="0" fontAlgn="base" hangingPunct="0">
                      <a:defRPr/>
                    </a:pPr>
                    <a:r>
                      <a: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Situational leadership/ Key Management skills</a:t>
                    </a:r>
                    <a:endParaRPr lang="en-US" sz="1400" dirty="0">
                      <a:solidFill>
                        <a:srgbClr val="A2A2A2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="" xmlns:a16="http://schemas.microsoft.com/office/drawing/2014/main" id="{F78713EA-8824-4E64-B631-B16071BD2799}"/>
                      </a:ext>
                    </a:extLst>
                  </p:cNvPr>
                  <p:cNvSpPr/>
                  <p:nvPr/>
                </p:nvSpPr>
                <p:spPr>
                  <a:xfrm>
                    <a:off x="90711" y="4516799"/>
                    <a:ext cx="7769814" cy="365125"/>
                  </a:xfrm>
                  <a:prstGeom prst="rect">
                    <a:avLst/>
                  </a:prstGeom>
                  <a:solidFill>
                    <a:schemeClr val="tx2"/>
                  </a:solidFill>
                  <a:ln w="28575" cap="flat" cmpd="sng" algn="ctr">
                    <a:solidFill>
                      <a:schemeClr val="tx2"/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914400">
                      <a:defRPr/>
                    </a:pPr>
                    <a:r>
                      <a:rPr lang="en-US" sz="1200" b="1" i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VIVACOM e-ACADEMY </a:t>
                    </a:r>
                    <a:r>
                      <a:rPr 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- e</a:t>
                    </a:r>
                    <a:r>
                      <a:rPr lang="ru-RU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-learning </a:t>
                    </a:r>
                    <a:r>
                      <a:rPr 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platform for all employees</a:t>
                    </a:r>
                  </a:p>
                </p:txBody>
              </p:sp>
              <p:sp>
                <p:nvSpPr>
                  <p:cNvPr id="47" name="Rectangle 46">
                    <a:extLst>
                      <a:ext uri="{FF2B5EF4-FFF2-40B4-BE49-F238E27FC236}">
                        <a16:creationId xmlns="" xmlns:a16="http://schemas.microsoft.com/office/drawing/2014/main" id="{D656E956-FF02-45F7-9268-45461EE66CDE}"/>
                      </a:ext>
                    </a:extLst>
                  </p:cNvPr>
                  <p:cNvSpPr/>
                  <p:nvPr/>
                </p:nvSpPr>
                <p:spPr>
                  <a:xfrm>
                    <a:off x="90711" y="4965310"/>
                    <a:ext cx="7769814" cy="365125"/>
                  </a:xfrm>
                  <a:prstGeom prst="rect">
                    <a:avLst/>
                  </a:prstGeom>
                  <a:solidFill>
                    <a:schemeClr val="tx2"/>
                  </a:solidFill>
                  <a:ln w="28575" cap="flat" cmpd="sng" algn="ctr">
                    <a:solidFill>
                      <a:schemeClr val="tx2"/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914400">
                      <a:defRPr/>
                    </a:pPr>
                    <a:r>
                      <a:rPr 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Other trainings from annual training plan </a:t>
                    </a:r>
                    <a:r>
                      <a:rPr lang="ru-RU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(</a:t>
                    </a:r>
                    <a:r>
                      <a:rPr 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English</a:t>
                    </a:r>
                    <a:r>
                      <a:rPr lang="ru-RU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, </a:t>
                    </a:r>
                    <a:r>
                      <a:rPr 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a:t>MS Office, Soft skills, seminars, etc.)</a:t>
                    </a:r>
                  </a:p>
                </p:txBody>
              </p:sp>
            </p:grpSp>
            <p:sp>
              <p:nvSpPr>
                <p:cNvPr id="21" name="Text Box 2">
                  <a:extLst>
                    <a:ext uri="{FF2B5EF4-FFF2-40B4-BE49-F238E27FC236}">
                      <a16:creationId xmlns="" xmlns:a16="http://schemas.microsoft.com/office/drawing/2014/main" id="{A77D8855-BDC1-4B1D-957C-4265D77E8EC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507076" y="4716910"/>
                  <a:ext cx="1268412" cy="587375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A2A2A2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en-US" sz="1000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Vendors trainings</a:t>
                  </a:r>
                  <a:endParaRPr lang="bg-BG" altLang="en-US" sz="1000" dirty="0">
                    <a:solidFill>
                      <a:srgbClr val="A2A2A2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="" xmlns:a16="http://schemas.microsoft.com/office/drawing/2014/main" id="{8AE77AF1-E2EF-4C73-8A54-E0001B7AB116}"/>
                  </a:ext>
                </a:extLst>
              </p:cNvPr>
              <p:cNvGrpSpPr/>
              <p:nvPr/>
            </p:nvGrpSpPr>
            <p:grpSpPr>
              <a:xfrm>
                <a:off x="2994377" y="2953974"/>
                <a:ext cx="981075" cy="2359505"/>
                <a:chOff x="2994377" y="2953974"/>
                <a:chExt cx="981075" cy="2359505"/>
              </a:xfrm>
            </p:grpSpPr>
            <p:sp>
              <p:nvSpPr>
                <p:cNvPr id="16" name="Text Box 62">
                  <a:extLst>
                    <a:ext uri="{FF2B5EF4-FFF2-40B4-BE49-F238E27FC236}">
                      <a16:creationId xmlns="" xmlns:a16="http://schemas.microsoft.com/office/drawing/2014/main" id="{27AA5A18-C2E3-4897-8C84-C620900FC11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94377" y="2953974"/>
                  <a:ext cx="981075" cy="403225"/>
                </a:xfrm>
                <a:prstGeom prst="rect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rgbClr val="A2A2A2"/>
                  </a:solidFill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rot="0" vert="horz" wrap="square" lIns="91440" tIns="45720" rIns="91440" bIns="45720" anchor="ctr" anchorCtr="0">
                  <a:noAutofit/>
                </a:bodyPr>
                <a:lstStyle>
                  <a:defPPr>
                    <a:defRPr lang="bg-BG"/>
                  </a:defPPr>
                  <a:lvl1pPr marR="0" lvl="0" indent="0" algn="ctr" fontAlgn="auto">
                    <a:lnSpc>
                      <a:spcPct val="106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 kumimoji="0" sz="900" b="0" i="0" u="none" strike="noStrike" cap="none" spc="0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defRPr>
                  </a:lvl1pPr>
                </a:lstStyle>
                <a:p>
                  <a:r>
                    <a:rPr lang="bg-BG" alt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VIVACOM </a:t>
                  </a:r>
                  <a:r>
                    <a:rPr lang="en-US" alt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Experts</a:t>
                  </a:r>
                </a:p>
              </p:txBody>
            </p:sp>
            <p:sp>
              <p:nvSpPr>
                <p:cNvPr id="17" name="Text Box 61">
                  <a:extLst>
                    <a:ext uri="{FF2B5EF4-FFF2-40B4-BE49-F238E27FC236}">
                      <a16:creationId xmlns="" xmlns:a16="http://schemas.microsoft.com/office/drawing/2014/main" id="{C781D52B-476F-425A-B116-3D106FD96FC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94377" y="3445564"/>
                  <a:ext cx="981075" cy="514350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A2A2A2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en-US" sz="1000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Shop Managers Academy</a:t>
                  </a:r>
                  <a:endParaRPr lang="en-US" altLang="en-US" sz="1400" dirty="0">
                    <a:solidFill>
                      <a:srgbClr val="A2A2A2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" name="Text Box 60">
                  <a:extLst>
                    <a:ext uri="{FF2B5EF4-FFF2-40B4-BE49-F238E27FC236}">
                      <a16:creationId xmlns="" xmlns:a16="http://schemas.microsoft.com/office/drawing/2014/main" id="{98C3EC5E-C90E-4B4F-8266-CE734074266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08664" y="4104440"/>
                  <a:ext cx="952500" cy="533400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A2A2A2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en-US" sz="1000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Sales Academy</a:t>
                  </a:r>
                  <a:endParaRPr lang="en-US" altLang="en-US" sz="2000" dirty="0">
                    <a:solidFill>
                      <a:srgbClr val="A2A2A2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" name="Text Box 59">
                  <a:extLst>
                    <a:ext uri="{FF2B5EF4-FFF2-40B4-BE49-F238E27FC236}">
                      <a16:creationId xmlns="" xmlns:a16="http://schemas.microsoft.com/office/drawing/2014/main" id="{EEFB72C9-7DE7-4898-9198-E27837529EA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22952" y="4726104"/>
                  <a:ext cx="952500" cy="587375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A2A2A2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en-US" sz="1000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Key People</a:t>
                  </a:r>
                  <a:endParaRPr lang="bg-BG" altLang="en-US" sz="2000" dirty="0">
                    <a:solidFill>
                      <a:srgbClr val="A2A2A2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3" name="TextBox 17">
              <a:extLst>
                <a:ext uri="{FF2B5EF4-FFF2-40B4-BE49-F238E27FC236}">
                  <a16:creationId xmlns="" xmlns:a16="http://schemas.microsoft.com/office/drawing/2014/main" id="{D15B2DB2-B92E-41E0-90DE-BCE3C0AAD73A}"/>
                </a:ext>
              </a:extLst>
            </p:cNvPr>
            <p:cNvSpPr txBox="1"/>
            <p:nvPr/>
          </p:nvSpPr>
          <p:spPr>
            <a:xfrm>
              <a:off x="4081294" y="2219500"/>
              <a:ext cx="1383311" cy="674703"/>
            </a:xfrm>
            <a:prstGeom prst="rect">
              <a:avLst/>
            </a:prstGeom>
            <a:solidFill>
              <a:schemeClr val="tx2"/>
            </a:solidFill>
            <a:ln w="28575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bg-BG"/>
              </a:defPPr>
              <a:lvl1pPr marR="0" lvl="0" indent="0" algn="ctr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000" b="1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Times New Roman" panose="02020603050405020304" pitchFamily="18" charset="0"/>
                </a:defRPr>
              </a:lvl1pPr>
            </a:lstStyle>
            <a:p>
              <a:endParaRPr lang="en-US" dirty="0"/>
            </a:p>
            <a:p>
              <a: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III. Internal Knowledge Sharing </a:t>
              </a:r>
            </a:p>
            <a:p>
              <a: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Programs</a:t>
              </a:r>
            </a:p>
            <a:p>
              <a:endParaRPr lang="en-US" dirty="0"/>
            </a:p>
          </p:txBody>
        </p:sp>
      </p:grpSp>
      <p:sp>
        <p:nvSpPr>
          <p:cNvPr id="48" name="Title 1">
            <a:extLst>
              <a:ext uri="{FF2B5EF4-FFF2-40B4-BE49-F238E27FC236}">
                <a16:creationId xmlns="" xmlns:a16="http://schemas.microsoft.com/office/drawing/2014/main" id="{FDBE70E9-F96F-4136-BA0F-4BC328B4AAEE}"/>
              </a:ext>
            </a:extLst>
          </p:cNvPr>
          <p:cNvSpPr txBox="1">
            <a:spLocks/>
          </p:cNvSpPr>
          <p:nvPr/>
        </p:nvSpPr>
        <p:spPr>
          <a:xfrm>
            <a:off x="4572000" y="1260991"/>
            <a:ext cx="24384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3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Vivacom Academy 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632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vivacom2021">
      <a:dk1>
        <a:srgbClr val="000000"/>
      </a:dk1>
      <a:lt1>
        <a:srgbClr val="FFFFFF"/>
      </a:lt1>
      <a:dk2>
        <a:srgbClr val="0033FF"/>
      </a:dk2>
      <a:lt2>
        <a:srgbClr val="00FCFF"/>
      </a:lt2>
      <a:accent1>
        <a:srgbClr val="041FC0"/>
      </a:accent1>
      <a:accent2>
        <a:srgbClr val="0527E2"/>
      </a:accent2>
      <a:accent3>
        <a:srgbClr val="84A5FF"/>
      </a:accent3>
      <a:accent4>
        <a:srgbClr val="B5B7FF"/>
      </a:accent4>
      <a:accent5>
        <a:srgbClr val="5B9BD5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ivacom Presentation template_FINAL_SP (002).pptx  -  Read-Only" id="{BE4CB5FD-79EE-4714-A961-0D9F295D29AC}" vid="{2D7C0497-35DF-4514-B507-E9A97B2AA53D}"/>
    </a:ext>
  </a:extLst>
</a:theme>
</file>

<file path=ppt/theme/theme2.xml><?xml version="1.0" encoding="utf-8"?>
<a:theme xmlns:a="http://schemas.openxmlformats.org/drawingml/2006/main" name="2_Custom Design">
  <a:themeElements>
    <a:clrScheme name="vivacom2021">
      <a:dk1>
        <a:srgbClr val="000000"/>
      </a:dk1>
      <a:lt1>
        <a:srgbClr val="FFFFFF"/>
      </a:lt1>
      <a:dk2>
        <a:srgbClr val="0033FF"/>
      </a:dk2>
      <a:lt2>
        <a:srgbClr val="00FCFF"/>
      </a:lt2>
      <a:accent1>
        <a:srgbClr val="041FC0"/>
      </a:accent1>
      <a:accent2>
        <a:srgbClr val="0527E2"/>
      </a:accent2>
      <a:accent3>
        <a:srgbClr val="84A5FF"/>
      </a:accent3>
      <a:accent4>
        <a:srgbClr val="B5B7FF"/>
      </a:accent4>
      <a:accent5>
        <a:srgbClr val="5B9BD5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ivacom Presentation template_FINAL_SP (002).pptx  -  Read-Only" id="{BE4CB5FD-79EE-4714-A961-0D9F295D29AC}" vid="{2D7C0497-35DF-4514-B507-E9A97B2AA53D}"/>
    </a:ext>
  </a:extLst>
</a:theme>
</file>

<file path=ppt/theme/theme3.xml><?xml version="1.0" encoding="utf-8"?>
<a:theme xmlns:a="http://schemas.openxmlformats.org/drawingml/2006/main" name="New_202108">
  <a:themeElements>
    <a:clrScheme name="vivacom2021">
      <a:dk1>
        <a:srgbClr val="000000"/>
      </a:dk1>
      <a:lt1>
        <a:srgbClr val="FFFFFF"/>
      </a:lt1>
      <a:dk2>
        <a:srgbClr val="0033FF"/>
      </a:dk2>
      <a:lt2>
        <a:srgbClr val="00FCFF"/>
      </a:lt2>
      <a:accent1>
        <a:srgbClr val="041FC0"/>
      </a:accent1>
      <a:accent2>
        <a:srgbClr val="0527E2"/>
      </a:accent2>
      <a:accent3>
        <a:srgbClr val="84A5FF"/>
      </a:accent3>
      <a:accent4>
        <a:srgbClr val="B5B7FF"/>
      </a:accent4>
      <a:accent5>
        <a:srgbClr val="5B9BD5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Презентация1" id="{210F0C6C-980D-483C-A3C0-5EE36146905E}" vid="{3AA6D83A-F8EA-436D-BA5E-4394EB7572F6}"/>
    </a:ext>
  </a:extLst>
</a:theme>
</file>

<file path=ppt/theme/theme4.xml><?xml version="1.0" encoding="utf-8"?>
<a:theme xmlns:a="http://schemas.openxmlformats.org/drawingml/2006/main" name="1_New_202108">
  <a:themeElements>
    <a:clrScheme name="vivacom2021">
      <a:dk1>
        <a:srgbClr val="000000"/>
      </a:dk1>
      <a:lt1>
        <a:srgbClr val="FFFFFF"/>
      </a:lt1>
      <a:dk2>
        <a:srgbClr val="0033FF"/>
      </a:dk2>
      <a:lt2>
        <a:srgbClr val="00FCFF"/>
      </a:lt2>
      <a:accent1>
        <a:srgbClr val="041FC0"/>
      </a:accent1>
      <a:accent2>
        <a:srgbClr val="0527E2"/>
      </a:accent2>
      <a:accent3>
        <a:srgbClr val="84A5FF"/>
      </a:accent3>
      <a:accent4>
        <a:srgbClr val="B5B7FF"/>
      </a:accent4>
      <a:accent5>
        <a:srgbClr val="5B9BD5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Презентация1" id="{210F0C6C-980D-483C-A3C0-5EE36146905E}" vid="{3AA6D83A-F8EA-436D-BA5E-4394EB7572F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12293_Vivacom Presentation template_FINAL_</Template>
  <TotalTime>2998</TotalTime>
  <Words>1588</Words>
  <Application>Microsoft Office PowerPoint</Application>
  <PresentationFormat>Custom</PresentationFormat>
  <Paragraphs>267</Paragraphs>
  <Slides>21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1_Custom Design</vt:lpstr>
      <vt:lpstr>2_Custom Design</vt:lpstr>
      <vt:lpstr>New_202108</vt:lpstr>
      <vt:lpstr>1_New_202108</vt:lpstr>
      <vt:lpstr>PowerPoint Presentation</vt:lpstr>
      <vt:lpstr>Trends</vt:lpstr>
      <vt:lpstr>Areas</vt:lpstr>
      <vt:lpstr> Measures for improvement based on employee’s feedback</vt:lpstr>
      <vt:lpstr>Implemented measures by area</vt:lpstr>
      <vt:lpstr>Implemented measures by areas (2)</vt:lpstr>
      <vt:lpstr> Participation in HR Management   Attraction of employees  Mentoring   Trainings and Knowledge sharing  Health and Safety</vt:lpstr>
      <vt:lpstr>Attraction of employees</vt:lpstr>
      <vt:lpstr>Trainings</vt:lpstr>
      <vt:lpstr>Mentoring process</vt:lpstr>
      <vt:lpstr>Mentoring process (2)</vt:lpstr>
      <vt:lpstr>Vivacom Tech School Program</vt:lpstr>
      <vt:lpstr>Benefits, results, and efficiency of Vivacom Tech School</vt:lpstr>
      <vt:lpstr>Health and Safety</vt:lpstr>
      <vt:lpstr> Trade unions partnership</vt:lpstr>
      <vt:lpstr>Social Partnership Commission (SPC)</vt:lpstr>
      <vt:lpstr> Employees’ perception</vt:lpstr>
      <vt:lpstr>In their own words </vt:lpstr>
      <vt:lpstr>2021 Vivacom eNPS</vt:lpstr>
      <vt:lpstr>360° Feedback for Managers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Ralitsa Yordanova</dc:creator>
  <cp:lastModifiedBy>Ina Atanasova</cp:lastModifiedBy>
  <cp:revision>142</cp:revision>
  <dcterms:created xsi:type="dcterms:W3CDTF">2021-06-07T12:05:15Z</dcterms:created>
  <dcterms:modified xsi:type="dcterms:W3CDTF">2022-03-30T12:49:54Z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768f796-9400-4b68-a5dd-e1fad25f2364_Enabled">
    <vt:lpwstr>true</vt:lpwstr>
  </property>
  <property fmtid="{D5CDD505-2E9C-101B-9397-08002B2CF9AE}" pid="3" name="MSIP_Label_2768f796-9400-4b68-a5dd-e1fad25f2364_SetDate">
    <vt:lpwstr>2021-06-07T12:05:21Z</vt:lpwstr>
  </property>
  <property fmtid="{D5CDD505-2E9C-101B-9397-08002B2CF9AE}" pid="4" name="MSIP_Label_2768f796-9400-4b68-a5dd-e1fad25f2364_Method">
    <vt:lpwstr>Standard</vt:lpwstr>
  </property>
  <property fmtid="{D5CDD505-2E9C-101B-9397-08002B2CF9AE}" pid="5" name="MSIP_Label_2768f796-9400-4b68-a5dd-e1fad25f2364_Name">
    <vt:lpwstr>2768f796-9400-4b68-a5dd-e1fad25f2364</vt:lpwstr>
  </property>
  <property fmtid="{D5CDD505-2E9C-101B-9397-08002B2CF9AE}" pid="6" name="MSIP_Label_2768f796-9400-4b68-a5dd-e1fad25f2364_SiteId">
    <vt:lpwstr>2e318a00-b44f-4acd-ade2-4c9e434f9644</vt:lpwstr>
  </property>
  <property fmtid="{D5CDD505-2E9C-101B-9397-08002B2CF9AE}" pid="7" name="MSIP_Label_2768f796-9400-4b68-a5dd-e1fad25f2364_ActionId">
    <vt:lpwstr>2d220069-1559-4401-b353-b01b61a7cd2e</vt:lpwstr>
  </property>
  <property fmtid="{D5CDD505-2E9C-101B-9397-08002B2CF9AE}" pid="8" name="MSIP_Label_2768f796-9400-4b68-a5dd-e1fad25f2364_ContentBits">
    <vt:lpwstr>0</vt:lpwstr>
  </property>
</Properties>
</file>