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256" r:id="rId2"/>
    <p:sldId id="276" r:id="rId3"/>
    <p:sldId id="257" r:id="rId4"/>
    <p:sldId id="307" r:id="rId5"/>
    <p:sldId id="277" r:id="rId6"/>
    <p:sldId id="305" r:id="rId7"/>
    <p:sldId id="303" r:id="rId8"/>
    <p:sldId id="259" r:id="rId9"/>
    <p:sldId id="302" r:id="rId10"/>
    <p:sldId id="289" r:id="rId11"/>
    <p:sldId id="286" r:id="rId12"/>
    <p:sldId id="287" r:id="rId13"/>
    <p:sldId id="288" r:id="rId14"/>
    <p:sldId id="312" r:id="rId15"/>
    <p:sldId id="313" r:id="rId16"/>
    <p:sldId id="309" r:id="rId17"/>
    <p:sldId id="311" r:id="rId18"/>
    <p:sldId id="314" r:id="rId19"/>
    <p:sldId id="315" r:id="rId20"/>
    <p:sldId id="317" r:id="rId21"/>
    <p:sldId id="316" r:id="rId22"/>
    <p:sldId id="318" r:id="rId23"/>
    <p:sldId id="28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76" autoAdjust="0"/>
  </p:normalViewPr>
  <p:slideViewPr>
    <p:cSldViewPr>
      <p:cViewPr>
        <p:scale>
          <a:sx n="133" d="100"/>
          <a:sy n="133" d="100"/>
        </p:scale>
        <p:origin x="-144" y="-48"/>
      </p:cViewPr>
      <p:guideLst>
        <p:guide orient="horz" pos="2160"/>
        <p:guide pos="2880"/>
      </p:guideLst>
    </p:cSldViewPr>
  </p:slideViewPr>
  <p:outlineViewPr>
    <p:cViewPr>
      <p:scale>
        <a:sx n="33" d="100"/>
        <a:sy n="33" d="100"/>
      </p:scale>
      <p:origin x="0" y="630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CE8231-5C12-48BC-89B6-AF1D920426D0}" type="datetimeFigureOut">
              <a:rPr lang="en-GB" smtClean="0"/>
              <a:t>30/03/2022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1E7406-D777-47DB-890D-1403AE2C12A7}" type="slidenum">
              <a:rPr lang="en-GB" smtClean="0"/>
              <a:t>‹#›</a:t>
            </a:fld>
            <a:endParaRPr lang="en-GB"/>
          </a:p>
        </p:txBody>
      </p:sp>
    </p:spTree>
    <p:extLst>
      <p:ext uri="{BB962C8B-B14F-4D97-AF65-F5344CB8AC3E}">
        <p14:creationId xmlns:p14="http://schemas.microsoft.com/office/powerpoint/2010/main" val="377672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4805F2D-7413-46B9-B5AD-87BD65479913}" type="datetime1">
              <a:rPr lang="en-GB" smtClean="0"/>
              <a:t>30/03/2022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1882F9-9719-40B9-BE37-9A9C2C07E44A}" type="slidenum">
              <a:rPr lang="en-GB" smtClean="0"/>
              <a:t>‹#›</a:t>
            </a:fld>
            <a:endParaRPr lang="en-GB"/>
          </a:p>
        </p:txBody>
      </p:sp>
    </p:spTree>
    <p:extLst>
      <p:ext uri="{BB962C8B-B14F-4D97-AF65-F5344CB8AC3E}">
        <p14:creationId xmlns:p14="http://schemas.microsoft.com/office/powerpoint/2010/main" val="529479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EB839DA-C8C0-4AF4-A529-4F396F200722}" type="datetime1">
              <a:rPr lang="en-GB" smtClean="0"/>
              <a:t>30/03/2022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1882F9-9719-40B9-BE37-9A9C2C07E44A}" type="slidenum">
              <a:rPr lang="en-GB" smtClean="0"/>
              <a:t>‹#›</a:t>
            </a:fld>
            <a:endParaRPr lang="en-GB"/>
          </a:p>
        </p:txBody>
      </p:sp>
    </p:spTree>
    <p:extLst>
      <p:ext uri="{BB962C8B-B14F-4D97-AF65-F5344CB8AC3E}">
        <p14:creationId xmlns:p14="http://schemas.microsoft.com/office/powerpoint/2010/main" val="161743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DE3D381-DFBB-4AD0-980E-C3484F0DAB61}" type="datetime1">
              <a:rPr lang="en-GB" smtClean="0"/>
              <a:t>30/03/2022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1882F9-9719-40B9-BE37-9A9C2C07E44A}" type="slidenum">
              <a:rPr lang="en-GB" smtClean="0"/>
              <a:t>‹#›</a:t>
            </a:fld>
            <a:endParaRPr lang="en-GB"/>
          </a:p>
        </p:txBody>
      </p:sp>
    </p:spTree>
    <p:extLst>
      <p:ext uri="{BB962C8B-B14F-4D97-AF65-F5344CB8AC3E}">
        <p14:creationId xmlns:p14="http://schemas.microsoft.com/office/powerpoint/2010/main" val="709077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FC8DABA-0892-43CB-BC3C-3C300F4880A8}" type="datetime1">
              <a:rPr lang="en-GB" smtClean="0"/>
              <a:t>30/03/2022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1882F9-9719-40B9-BE37-9A9C2C07E44A}" type="slidenum">
              <a:rPr lang="en-GB" smtClean="0"/>
              <a:t>‹#›</a:t>
            </a:fld>
            <a:endParaRPr lang="en-GB"/>
          </a:p>
        </p:txBody>
      </p:sp>
    </p:spTree>
    <p:extLst>
      <p:ext uri="{BB962C8B-B14F-4D97-AF65-F5344CB8AC3E}">
        <p14:creationId xmlns:p14="http://schemas.microsoft.com/office/powerpoint/2010/main" val="2897759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D61204-258C-4D91-8C4C-CF3E83075771}" type="datetime1">
              <a:rPr lang="en-GB" smtClean="0"/>
              <a:t>30/03/2022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1882F9-9719-40B9-BE37-9A9C2C07E44A}" type="slidenum">
              <a:rPr lang="en-GB" smtClean="0"/>
              <a:t>‹#›</a:t>
            </a:fld>
            <a:endParaRPr lang="en-GB"/>
          </a:p>
        </p:txBody>
      </p:sp>
    </p:spTree>
    <p:extLst>
      <p:ext uri="{BB962C8B-B14F-4D97-AF65-F5344CB8AC3E}">
        <p14:creationId xmlns:p14="http://schemas.microsoft.com/office/powerpoint/2010/main" val="2690317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41B40C9-B781-4695-A6F4-8C32C3059010}" type="datetime1">
              <a:rPr lang="en-GB" smtClean="0"/>
              <a:t>30/03/2022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1882F9-9719-40B9-BE37-9A9C2C07E44A}" type="slidenum">
              <a:rPr lang="en-GB" smtClean="0"/>
              <a:t>‹#›</a:t>
            </a:fld>
            <a:endParaRPr lang="en-GB"/>
          </a:p>
        </p:txBody>
      </p:sp>
    </p:spTree>
    <p:extLst>
      <p:ext uri="{BB962C8B-B14F-4D97-AF65-F5344CB8AC3E}">
        <p14:creationId xmlns:p14="http://schemas.microsoft.com/office/powerpoint/2010/main" val="1091103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7F830A8-07FB-4DEA-AFA1-D1D9B4499876}" type="datetime1">
              <a:rPr lang="en-GB" smtClean="0"/>
              <a:t>30/03/2022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C1882F9-9719-40B9-BE37-9A9C2C07E44A}" type="slidenum">
              <a:rPr lang="en-GB" smtClean="0"/>
              <a:t>‹#›</a:t>
            </a:fld>
            <a:endParaRPr lang="en-GB"/>
          </a:p>
        </p:txBody>
      </p:sp>
    </p:spTree>
    <p:extLst>
      <p:ext uri="{BB962C8B-B14F-4D97-AF65-F5344CB8AC3E}">
        <p14:creationId xmlns:p14="http://schemas.microsoft.com/office/powerpoint/2010/main" val="835531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4CEE7BC-9551-4BB3-9012-33B8F9FFA7E8}" type="datetime1">
              <a:rPr lang="en-GB" smtClean="0"/>
              <a:t>30/03/2022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C1882F9-9719-40B9-BE37-9A9C2C07E44A}" type="slidenum">
              <a:rPr lang="en-GB" smtClean="0"/>
              <a:t>‹#›</a:t>
            </a:fld>
            <a:endParaRPr lang="en-GB"/>
          </a:p>
        </p:txBody>
      </p:sp>
    </p:spTree>
    <p:extLst>
      <p:ext uri="{BB962C8B-B14F-4D97-AF65-F5344CB8AC3E}">
        <p14:creationId xmlns:p14="http://schemas.microsoft.com/office/powerpoint/2010/main" val="802313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6A41FC-5FC3-484B-9BE3-E7F7D981D314}" type="datetime1">
              <a:rPr lang="en-GB" smtClean="0"/>
              <a:t>30/03/2022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C1882F9-9719-40B9-BE37-9A9C2C07E44A}" type="slidenum">
              <a:rPr lang="en-GB" smtClean="0"/>
              <a:t>‹#›</a:t>
            </a:fld>
            <a:endParaRPr lang="en-GB"/>
          </a:p>
        </p:txBody>
      </p:sp>
    </p:spTree>
    <p:extLst>
      <p:ext uri="{BB962C8B-B14F-4D97-AF65-F5344CB8AC3E}">
        <p14:creationId xmlns:p14="http://schemas.microsoft.com/office/powerpoint/2010/main" val="987220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0AF901D-E10B-4F5C-B958-1E469ADA0E25}" type="datetime1">
              <a:rPr lang="en-GB" smtClean="0"/>
              <a:t>30/03/2022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1882F9-9719-40B9-BE37-9A9C2C07E44A}" type="slidenum">
              <a:rPr lang="en-GB" smtClean="0"/>
              <a:t>‹#›</a:t>
            </a:fld>
            <a:endParaRPr lang="en-GB"/>
          </a:p>
        </p:txBody>
      </p:sp>
    </p:spTree>
    <p:extLst>
      <p:ext uri="{BB962C8B-B14F-4D97-AF65-F5344CB8AC3E}">
        <p14:creationId xmlns:p14="http://schemas.microsoft.com/office/powerpoint/2010/main" val="2294034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8FF9EB-47C2-4FD8-AA86-C0BD10937D3B}" type="datetime1">
              <a:rPr lang="en-GB" smtClean="0"/>
              <a:t>30/03/2022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1882F9-9719-40B9-BE37-9A9C2C07E44A}" type="slidenum">
              <a:rPr lang="en-GB" smtClean="0"/>
              <a:t>‹#›</a:t>
            </a:fld>
            <a:endParaRPr lang="en-GB"/>
          </a:p>
        </p:txBody>
      </p:sp>
    </p:spTree>
    <p:extLst>
      <p:ext uri="{BB962C8B-B14F-4D97-AF65-F5344CB8AC3E}">
        <p14:creationId xmlns:p14="http://schemas.microsoft.com/office/powerpoint/2010/main" val="4159326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BF6B06-4C79-4C6C-A51F-6166628622F0}" type="datetime1">
              <a:rPr lang="en-GB" smtClean="0"/>
              <a:t>30/03/2022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1882F9-9719-40B9-BE37-9A9C2C07E44A}" type="slidenum">
              <a:rPr lang="en-GB" smtClean="0"/>
              <a:t>‹#›</a:t>
            </a:fld>
            <a:endParaRPr lang="en-GB"/>
          </a:p>
        </p:txBody>
      </p:sp>
    </p:spTree>
    <p:extLst>
      <p:ext uri="{BB962C8B-B14F-4D97-AF65-F5344CB8AC3E}">
        <p14:creationId xmlns:p14="http://schemas.microsoft.com/office/powerpoint/2010/main" val="6907365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worker-participation.eu/" TargetMode="External"/><Relationship Id="rId2" Type="http://schemas.openxmlformats.org/officeDocument/2006/relationships/hyperlink" Target="https://www.acas.org.uk/disputes-and-their-management-in-the-workplace-a-survey-of-british-employers" TargetMode="External"/><Relationship Id="rId1" Type="http://schemas.openxmlformats.org/officeDocument/2006/relationships/slideLayout" Target="../slideLayouts/slideLayout2.xml"/><Relationship Id="rId4" Type="http://schemas.openxmlformats.org/officeDocument/2006/relationships/hyperlink" Target="https://www.gov.uk/government/uploads/system/uploads/attachment_data/file/210103/13-1010-WERS-first-findings-report-third-edition-may-2013.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764705"/>
            <a:ext cx="7772400" cy="1800200"/>
          </a:xfrm>
        </p:spPr>
        <p:txBody>
          <a:bodyPr>
            <a:noAutofit/>
          </a:bodyPr>
          <a:lstStyle/>
          <a:p>
            <a:pPr>
              <a:spcAft>
                <a:spcPts val="800"/>
              </a:spcAft>
            </a:pPr>
            <a:r>
              <a:rPr lang="en-US" sz="3600" b="1" dirty="0">
                <a:effectLst/>
                <a:latin typeface="Arial Narrow" panose="020B0606020202030204" pitchFamily="34" charset="0"/>
                <a:ea typeface="Calibri" panose="020F0502020204030204" pitchFamily="34" charset="0"/>
                <a:cs typeface="Times New Roman" panose="02020603050405020304" pitchFamily="18" charset="0"/>
              </a:rPr>
              <a:t/>
            </a:r>
            <a:br>
              <a:rPr lang="en-US" sz="3600" b="1" dirty="0">
                <a:effectLst/>
                <a:latin typeface="Arial Narrow" panose="020B0606020202030204" pitchFamily="34" charset="0"/>
                <a:ea typeface="Calibri" panose="020F0502020204030204" pitchFamily="34" charset="0"/>
                <a:cs typeface="Times New Roman" panose="02020603050405020304" pitchFamily="18" charset="0"/>
              </a:rPr>
            </a:br>
            <a:r>
              <a:rPr lang="en-US" sz="3600" b="1" dirty="0">
                <a:effectLst/>
                <a:latin typeface="Arial Narrow" panose="020B0606020202030204" pitchFamily="34" charset="0"/>
                <a:ea typeface="Calibri" panose="020F0502020204030204" pitchFamily="34" charset="0"/>
                <a:cs typeface="Times New Roman" panose="02020603050405020304" pitchFamily="18" charset="0"/>
              </a:rPr>
              <a:t/>
            </a:r>
            <a:br>
              <a:rPr lang="en-US" sz="3600" b="1" dirty="0">
                <a:effectLst/>
                <a:latin typeface="Arial Narrow" panose="020B0606020202030204" pitchFamily="34" charset="0"/>
                <a:ea typeface="Calibri" panose="020F0502020204030204" pitchFamily="34" charset="0"/>
                <a:cs typeface="Times New Roman" panose="02020603050405020304" pitchFamily="18" charset="0"/>
              </a:rPr>
            </a:br>
            <a:r>
              <a:rPr lang="en-US" sz="3600" b="1" dirty="0">
                <a:effectLst/>
                <a:latin typeface="Arial Narrow" panose="020B0606020202030204" pitchFamily="34" charset="0"/>
                <a:ea typeface="Calibri" panose="020F0502020204030204" pitchFamily="34" charset="0"/>
                <a:cs typeface="Times New Roman" panose="02020603050405020304" pitchFamily="18" charset="0"/>
              </a:rPr>
              <a:t>Employee Participation in the UK: Current Trends and Practice</a:t>
            </a:r>
            <a:r>
              <a:rPr lang="en-GB" sz="3600" dirty="0">
                <a:effectLst/>
                <a:latin typeface="Calibri" panose="020F0502020204030204" pitchFamily="34" charset="0"/>
                <a:ea typeface="Calibri" panose="020F0502020204030204" pitchFamily="34" charset="0"/>
                <a:cs typeface="Times New Roman" panose="02020603050405020304" pitchFamily="18" charset="0"/>
              </a:rPr>
              <a:t/>
            </a:r>
            <a:br>
              <a:rPr lang="en-GB" sz="3600" dirty="0">
                <a:effectLst/>
                <a:latin typeface="Calibri" panose="020F0502020204030204" pitchFamily="34" charset="0"/>
                <a:ea typeface="Calibri" panose="020F0502020204030204" pitchFamily="34" charset="0"/>
                <a:cs typeface="Times New Roman" panose="02020603050405020304" pitchFamily="18" charset="0"/>
              </a:rPr>
            </a:br>
            <a:r>
              <a:rPr lang="en-GB" sz="3600" dirty="0">
                <a:effectLst/>
                <a:latin typeface="Calibri" panose="020F0502020204030204" pitchFamily="34" charset="0"/>
                <a:ea typeface="Calibri" panose="020F0502020204030204" pitchFamily="34" charset="0"/>
                <a:cs typeface="Times New Roman" panose="02020603050405020304" pitchFamily="18" charset="0"/>
              </a:rPr>
              <a:t/>
            </a:r>
            <a:br>
              <a:rPr lang="en-GB" sz="3600" dirty="0">
                <a:effectLst/>
                <a:latin typeface="Calibri" panose="020F0502020204030204" pitchFamily="34" charset="0"/>
                <a:ea typeface="Calibri" panose="020F0502020204030204" pitchFamily="34" charset="0"/>
                <a:cs typeface="Times New Roman" panose="02020603050405020304" pitchFamily="18" charset="0"/>
              </a:rPr>
            </a:br>
            <a:endParaRPr lang="en-GB" sz="3600" b="1" dirty="0"/>
          </a:p>
        </p:txBody>
      </p:sp>
      <p:sp>
        <p:nvSpPr>
          <p:cNvPr id="3" name="Subtitle 2"/>
          <p:cNvSpPr>
            <a:spLocks noGrp="1"/>
          </p:cNvSpPr>
          <p:nvPr>
            <p:ph type="subTitle" idx="1"/>
          </p:nvPr>
        </p:nvSpPr>
        <p:spPr>
          <a:xfrm>
            <a:off x="1371600" y="2924944"/>
            <a:ext cx="6400800" cy="3431406"/>
          </a:xfrm>
        </p:spPr>
        <p:txBody>
          <a:bodyPr>
            <a:noAutofit/>
          </a:bodyPr>
          <a:lstStyle/>
          <a:p>
            <a:pPr algn="ctr">
              <a:spcAft>
                <a:spcPts val="800"/>
              </a:spcAft>
            </a:pPr>
            <a:r>
              <a:rPr lang="en-US" sz="20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NATIONAL SEMINAR</a:t>
            </a:r>
            <a:endPar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800"/>
              </a:spcAft>
            </a:pPr>
            <a:r>
              <a:rPr lang="en-US" sz="20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Direct Participation</a:t>
            </a:r>
            <a:r>
              <a:rPr lang="bg-BG" sz="20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 </a:t>
            </a:r>
            <a:r>
              <a:rPr lang="en-US" sz="20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European Experience and Implementation in Bulgaria</a:t>
            </a:r>
            <a:endPar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800"/>
              </a:spcAft>
            </a:pPr>
            <a:r>
              <a:rPr lang="en-US" sz="2000" b="1" i="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Sofia, Globe Congress Center</a:t>
            </a:r>
            <a:endPar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800"/>
              </a:spcAft>
            </a:pPr>
            <a:r>
              <a:rPr lang="en-IE" sz="2000" b="1" i="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31 </a:t>
            </a:r>
            <a:r>
              <a:rPr lang="en-US" sz="2000" b="1" i="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March</a:t>
            </a:r>
            <a:r>
              <a:rPr lang="en-IE" sz="2000" b="1" i="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20</a:t>
            </a:r>
            <a:r>
              <a:rPr lang="bg-BG" sz="2000" b="1" i="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22</a:t>
            </a:r>
            <a:endPar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sz="2000" dirty="0">
              <a:solidFill>
                <a:schemeClr val="tx1"/>
              </a:solidFill>
            </a:endParaRPr>
          </a:p>
          <a:p>
            <a:r>
              <a:rPr lang="en-US" sz="2000" i="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Prof. Michael Gold, RHUL</a:t>
            </a:r>
            <a:endParaRPr lang="en-GB" sz="2000" dirty="0">
              <a:solidFill>
                <a:schemeClr val="tx1"/>
              </a:solidFill>
            </a:endParaRPr>
          </a:p>
        </p:txBody>
      </p:sp>
      <p:sp>
        <p:nvSpPr>
          <p:cNvPr id="4" name="Slide Number Placeholder 3"/>
          <p:cNvSpPr>
            <a:spLocks noGrp="1"/>
          </p:cNvSpPr>
          <p:nvPr>
            <p:ph type="sldNum" sz="quarter" idx="12"/>
          </p:nvPr>
        </p:nvSpPr>
        <p:spPr/>
        <p:txBody>
          <a:bodyPr/>
          <a:lstStyle/>
          <a:p>
            <a:fld id="{CC1882F9-9719-40B9-BE37-9A9C2C07E44A}" type="slidenum">
              <a:rPr lang="en-GB" smtClean="0"/>
              <a:t>1</a:t>
            </a:fld>
            <a:endParaRPr lang="en-GB" dirty="0"/>
          </a:p>
        </p:txBody>
      </p:sp>
    </p:spTree>
    <p:extLst>
      <p:ext uri="{BB962C8B-B14F-4D97-AF65-F5344CB8AC3E}">
        <p14:creationId xmlns:p14="http://schemas.microsoft.com/office/powerpoint/2010/main" val="2981788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t>Trends in EPI in the UK…</a:t>
            </a:r>
          </a:p>
        </p:txBody>
      </p:sp>
      <p:sp>
        <p:nvSpPr>
          <p:cNvPr id="3" name="Content Placeholder 2"/>
          <p:cNvSpPr>
            <a:spLocks noGrp="1"/>
          </p:cNvSpPr>
          <p:nvPr>
            <p:ph idx="1"/>
          </p:nvPr>
        </p:nvSpPr>
        <p:spPr/>
        <p:txBody>
          <a:bodyPr>
            <a:normAutofit lnSpcReduction="10000"/>
          </a:bodyPr>
          <a:lstStyle/>
          <a:p>
            <a:pPr marL="0" indent="0">
              <a:buNone/>
            </a:pPr>
            <a:r>
              <a:rPr lang="en-GB" dirty="0"/>
              <a:t>The following slides reveal:</a:t>
            </a:r>
          </a:p>
          <a:p>
            <a:pPr>
              <a:buFontTx/>
              <a:buChar char="-"/>
            </a:pPr>
            <a:r>
              <a:rPr lang="en-GB" dirty="0"/>
              <a:t>decline in joint consultation, but holding up in public sector;</a:t>
            </a:r>
          </a:p>
          <a:p>
            <a:pPr>
              <a:buFontTx/>
              <a:buChar char="-"/>
            </a:pPr>
            <a:r>
              <a:rPr lang="en-GB" dirty="0"/>
              <a:t>marked increase in direct participation (means of engaging employees at individual level);</a:t>
            </a:r>
          </a:p>
          <a:p>
            <a:pPr>
              <a:buFontTx/>
              <a:buChar char="-"/>
            </a:pPr>
            <a:r>
              <a:rPr lang="en-GB" dirty="0"/>
              <a:t>slow but growing employee satisfaction with these means;</a:t>
            </a:r>
          </a:p>
          <a:p>
            <a:pPr>
              <a:buFontTx/>
              <a:buChar char="-"/>
            </a:pPr>
            <a:r>
              <a:rPr lang="en-GB" dirty="0"/>
              <a:t>challenges posed by ‘flexible’ (or ‘precarious’) work patterns</a:t>
            </a:r>
          </a:p>
          <a:p>
            <a:pPr>
              <a:buFontTx/>
              <a:buChar char="-"/>
            </a:pPr>
            <a:endParaRPr lang="en-GB" sz="2800" dirty="0"/>
          </a:p>
          <a:p>
            <a:pPr>
              <a:buFontTx/>
              <a:buChar char="-"/>
            </a:pPr>
            <a:endParaRPr lang="en-GB" dirty="0"/>
          </a:p>
        </p:txBody>
      </p:sp>
      <p:sp>
        <p:nvSpPr>
          <p:cNvPr id="4" name="Slide Number Placeholder 3"/>
          <p:cNvSpPr>
            <a:spLocks noGrp="1"/>
          </p:cNvSpPr>
          <p:nvPr>
            <p:ph type="sldNum" sz="quarter" idx="12"/>
          </p:nvPr>
        </p:nvSpPr>
        <p:spPr/>
        <p:txBody>
          <a:bodyPr/>
          <a:lstStyle/>
          <a:p>
            <a:fld id="{CC1882F9-9719-40B9-BE37-9A9C2C07E44A}" type="slidenum">
              <a:rPr lang="en-GB" smtClean="0"/>
              <a:t>10</a:t>
            </a:fld>
            <a:endParaRPr lang="en-GB"/>
          </a:p>
        </p:txBody>
      </p:sp>
    </p:spTree>
    <p:extLst>
      <p:ext uri="{BB962C8B-B14F-4D97-AF65-F5344CB8AC3E}">
        <p14:creationId xmlns:p14="http://schemas.microsoft.com/office/powerpoint/2010/main" val="3756006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t>Joint consultative committees (JCCs)</a:t>
            </a:r>
            <a:br>
              <a:rPr lang="en-GB" sz="3600" b="1" dirty="0"/>
            </a:br>
            <a:r>
              <a:rPr lang="en-GB" sz="1800" dirty="0"/>
              <a:t>(van </a:t>
            </a:r>
            <a:r>
              <a:rPr lang="en-GB" sz="1800" dirty="0" err="1"/>
              <a:t>Wanrooy</a:t>
            </a:r>
            <a:r>
              <a:rPr lang="en-GB" sz="1800" dirty="0"/>
              <a:t> et al. 2011: 15)</a:t>
            </a:r>
            <a:endParaRPr lang="en-GB" sz="1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26086061"/>
              </p:ext>
            </p:extLst>
          </p:nvPr>
        </p:nvGraphicFramePr>
        <p:xfrm>
          <a:off x="457200" y="1600200"/>
          <a:ext cx="8229605" cy="3876040"/>
        </p:xfrm>
        <a:graphic>
          <a:graphicData uri="http://schemas.openxmlformats.org/drawingml/2006/table">
            <a:tbl>
              <a:tblPr firstRow="1" bandRow="1">
                <a:tableStyleId>{5C22544A-7EE6-4342-B048-85BDC9FD1C3A}</a:tableStyleId>
              </a:tblPr>
              <a:tblGrid>
                <a:gridCol w="1645921">
                  <a:extLst>
                    <a:ext uri="{9D8B030D-6E8A-4147-A177-3AD203B41FA5}">
                      <a16:colId xmlns:a16="http://schemas.microsoft.com/office/drawing/2014/main" xmlns="" val="20000"/>
                    </a:ext>
                  </a:extLst>
                </a:gridCol>
                <a:gridCol w="1645921">
                  <a:extLst>
                    <a:ext uri="{9D8B030D-6E8A-4147-A177-3AD203B41FA5}">
                      <a16:colId xmlns:a16="http://schemas.microsoft.com/office/drawing/2014/main" xmlns="" val="20001"/>
                    </a:ext>
                  </a:extLst>
                </a:gridCol>
                <a:gridCol w="1645921">
                  <a:extLst>
                    <a:ext uri="{9D8B030D-6E8A-4147-A177-3AD203B41FA5}">
                      <a16:colId xmlns:a16="http://schemas.microsoft.com/office/drawing/2014/main" xmlns="" val="20002"/>
                    </a:ext>
                  </a:extLst>
                </a:gridCol>
                <a:gridCol w="1645921">
                  <a:extLst>
                    <a:ext uri="{9D8B030D-6E8A-4147-A177-3AD203B41FA5}">
                      <a16:colId xmlns:a16="http://schemas.microsoft.com/office/drawing/2014/main" xmlns="" val="20003"/>
                    </a:ext>
                  </a:extLst>
                </a:gridCol>
                <a:gridCol w="1645921">
                  <a:extLst>
                    <a:ext uri="{9D8B030D-6E8A-4147-A177-3AD203B41FA5}">
                      <a16:colId xmlns:a16="http://schemas.microsoft.com/office/drawing/2014/main" xmlns="" val="20004"/>
                    </a:ext>
                  </a:extLst>
                </a:gridCol>
              </a:tblGrid>
              <a:tr h="370840">
                <a:tc>
                  <a:txBody>
                    <a:bodyPr/>
                    <a:lstStyle/>
                    <a:p>
                      <a:endParaRPr lang="en-GB" dirty="0"/>
                    </a:p>
                  </a:txBody>
                  <a:tcPr/>
                </a:tc>
                <a:tc>
                  <a:txBody>
                    <a:bodyPr/>
                    <a:lstStyle/>
                    <a:p>
                      <a:endParaRPr lang="en-GB"/>
                    </a:p>
                  </a:txBody>
                  <a:tcPr/>
                </a:tc>
                <a:tc>
                  <a:txBody>
                    <a:bodyPr/>
                    <a:lstStyle/>
                    <a:p>
                      <a:r>
                        <a:rPr lang="en-GB" dirty="0"/>
                        <a:t>No JCC (%)</a:t>
                      </a:r>
                    </a:p>
                  </a:txBody>
                  <a:tcPr/>
                </a:tc>
                <a:tc>
                  <a:txBody>
                    <a:bodyPr/>
                    <a:lstStyle/>
                    <a:p>
                      <a:r>
                        <a:rPr lang="en-GB" dirty="0"/>
                        <a:t>Workplace JCC (%)</a:t>
                      </a:r>
                    </a:p>
                  </a:txBody>
                  <a:tcPr/>
                </a:tc>
                <a:tc>
                  <a:txBody>
                    <a:bodyPr/>
                    <a:lstStyle/>
                    <a:p>
                      <a:r>
                        <a:rPr lang="en-GB" dirty="0"/>
                        <a:t>Higher level JCC only (%)</a:t>
                      </a:r>
                    </a:p>
                  </a:txBody>
                  <a:tcPr/>
                </a:tc>
                <a:extLst>
                  <a:ext uri="{0D108BD9-81ED-4DB2-BD59-A6C34878D82A}">
                    <a16:rowId xmlns:a16="http://schemas.microsoft.com/office/drawing/2014/main" xmlns="" val="10000"/>
                  </a:ext>
                </a:extLst>
              </a:tr>
              <a:tr h="370840">
                <a:tc>
                  <a:txBody>
                    <a:bodyPr/>
                    <a:lstStyle/>
                    <a:p>
                      <a:r>
                        <a:rPr lang="en-GB" dirty="0"/>
                        <a:t>Private manufacturing</a:t>
                      </a:r>
                    </a:p>
                  </a:txBody>
                  <a:tcPr/>
                </a:tc>
                <a:tc>
                  <a:txBody>
                    <a:bodyPr/>
                    <a:lstStyle/>
                    <a:p>
                      <a:r>
                        <a:rPr lang="en-GB" dirty="0"/>
                        <a:t>2004</a:t>
                      </a:r>
                    </a:p>
                  </a:txBody>
                  <a:tcPr/>
                </a:tc>
                <a:tc>
                  <a:txBody>
                    <a:bodyPr/>
                    <a:lstStyle/>
                    <a:p>
                      <a:r>
                        <a:rPr lang="en-GB" dirty="0"/>
                        <a:t>87</a:t>
                      </a:r>
                    </a:p>
                  </a:txBody>
                  <a:tcPr/>
                </a:tc>
                <a:tc>
                  <a:txBody>
                    <a:bodyPr/>
                    <a:lstStyle/>
                    <a:p>
                      <a:r>
                        <a:rPr lang="en-GB" dirty="0"/>
                        <a:t>10</a:t>
                      </a:r>
                    </a:p>
                  </a:txBody>
                  <a:tcPr/>
                </a:tc>
                <a:tc>
                  <a:txBody>
                    <a:bodyPr/>
                    <a:lstStyle/>
                    <a:p>
                      <a:r>
                        <a:rPr lang="en-GB" dirty="0"/>
                        <a:t>3</a:t>
                      </a:r>
                    </a:p>
                  </a:txBody>
                  <a:tcPr/>
                </a:tc>
                <a:extLst>
                  <a:ext uri="{0D108BD9-81ED-4DB2-BD59-A6C34878D82A}">
                    <a16:rowId xmlns:a16="http://schemas.microsoft.com/office/drawing/2014/main" xmlns="" val="10001"/>
                  </a:ext>
                </a:extLst>
              </a:tr>
              <a:tr h="370840">
                <a:tc>
                  <a:txBody>
                    <a:bodyPr/>
                    <a:lstStyle/>
                    <a:p>
                      <a:endParaRPr lang="en-GB"/>
                    </a:p>
                  </a:txBody>
                  <a:tcPr/>
                </a:tc>
                <a:tc>
                  <a:txBody>
                    <a:bodyPr/>
                    <a:lstStyle/>
                    <a:p>
                      <a:r>
                        <a:rPr lang="en-GB" dirty="0"/>
                        <a:t>2011</a:t>
                      </a:r>
                    </a:p>
                  </a:txBody>
                  <a:tcPr/>
                </a:tc>
                <a:tc>
                  <a:txBody>
                    <a:bodyPr/>
                    <a:lstStyle/>
                    <a:p>
                      <a:r>
                        <a:rPr lang="en-GB" dirty="0"/>
                        <a:t>90</a:t>
                      </a:r>
                    </a:p>
                  </a:txBody>
                  <a:tcPr/>
                </a:tc>
                <a:tc>
                  <a:txBody>
                    <a:bodyPr/>
                    <a:lstStyle/>
                    <a:p>
                      <a:r>
                        <a:rPr lang="en-GB" dirty="0"/>
                        <a:t>6</a:t>
                      </a:r>
                    </a:p>
                  </a:txBody>
                  <a:tcPr/>
                </a:tc>
                <a:tc>
                  <a:txBody>
                    <a:bodyPr/>
                    <a:lstStyle/>
                    <a:p>
                      <a:r>
                        <a:rPr lang="en-GB" dirty="0"/>
                        <a:t>4</a:t>
                      </a:r>
                    </a:p>
                  </a:txBody>
                  <a:tcPr/>
                </a:tc>
                <a:extLst>
                  <a:ext uri="{0D108BD9-81ED-4DB2-BD59-A6C34878D82A}">
                    <a16:rowId xmlns:a16="http://schemas.microsoft.com/office/drawing/2014/main" xmlns="" val="10002"/>
                  </a:ext>
                </a:extLst>
              </a:tr>
              <a:tr h="370840">
                <a:tc>
                  <a:txBody>
                    <a:bodyPr/>
                    <a:lstStyle/>
                    <a:p>
                      <a:r>
                        <a:rPr lang="en-GB" dirty="0"/>
                        <a:t>Private services</a:t>
                      </a:r>
                    </a:p>
                  </a:txBody>
                  <a:tcPr/>
                </a:tc>
                <a:tc>
                  <a:txBody>
                    <a:bodyPr/>
                    <a:lstStyle/>
                    <a:p>
                      <a:r>
                        <a:rPr lang="en-GB" dirty="0"/>
                        <a:t>2004</a:t>
                      </a:r>
                    </a:p>
                  </a:txBody>
                  <a:tcPr/>
                </a:tc>
                <a:tc>
                  <a:txBody>
                    <a:bodyPr/>
                    <a:lstStyle/>
                    <a:p>
                      <a:r>
                        <a:rPr lang="en-GB" dirty="0"/>
                        <a:t>67</a:t>
                      </a:r>
                    </a:p>
                  </a:txBody>
                  <a:tcPr/>
                </a:tc>
                <a:tc>
                  <a:txBody>
                    <a:bodyPr/>
                    <a:lstStyle/>
                    <a:p>
                      <a:r>
                        <a:rPr lang="en-GB" dirty="0"/>
                        <a:t>5</a:t>
                      </a:r>
                    </a:p>
                  </a:txBody>
                  <a:tcPr/>
                </a:tc>
                <a:tc>
                  <a:txBody>
                    <a:bodyPr/>
                    <a:lstStyle/>
                    <a:p>
                      <a:r>
                        <a:rPr lang="en-GB" dirty="0"/>
                        <a:t>28</a:t>
                      </a:r>
                    </a:p>
                  </a:txBody>
                  <a:tcPr/>
                </a:tc>
                <a:extLst>
                  <a:ext uri="{0D108BD9-81ED-4DB2-BD59-A6C34878D82A}">
                    <a16:rowId xmlns:a16="http://schemas.microsoft.com/office/drawing/2014/main" xmlns="" val="10003"/>
                  </a:ext>
                </a:extLst>
              </a:tr>
              <a:tr h="370840">
                <a:tc>
                  <a:txBody>
                    <a:bodyPr/>
                    <a:lstStyle/>
                    <a:p>
                      <a:endParaRPr lang="en-GB"/>
                    </a:p>
                  </a:txBody>
                  <a:tcPr/>
                </a:tc>
                <a:tc>
                  <a:txBody>
                    <a:bodyPr/>
                    <a:lstStyle/>
                    <a:p>
                      <a:r>
                        <a:rPr lang="en-GB" dirty="0"/>
                        <a:t>2011</a:t>
                      </a:r>
                    </a:p>
                  </a:txBody>
                  <a:tcPr/>
                </a:tc>
                <a:tc>
                  <a:txBody>
                    <a:bodyPr/>
                    <a:lstStyle/>
                    <a:p>
                      <a:r>
                        <a:rPr lang="en-GB" dirty="0"/>
                        <a:t>80</a:t>
                      </a:r>
                    </a:p>
                  </a:txBody>
                  <a:tcPr/>
                </a:tc>
                <a:tc>
                  <a:txBody>
                    <a:bodyPr/>
                    <a:lstStyle/>
                    <a:p>
                      <a:r>
                        <a:rPr lang="en-GB" dirty="0"/>
                        <a:t>6</a:t>
                      </a:r>
                    </a:p>
                  </a:txBody>
                  <a:tcPr/>
                </a:tc>
                <a:tc>
                  <a:txBody>
                    <a:bodyPr/>
                    <a:lstStyle/>
                    <a:p>
                      <a:r>
                        <a:rPr lang="en-GB" dirty="0"/>
                        <a:t>15</a:t>
                      </a:r>
                    </a:p>
                  </a:txBody>
                  <a:tcPr/>
                </a:tc>
                <a:extLst>
                  <a:ext uri="{0D108BD9-81ED-4DB2-BD59-A6C34878D82A}">
                    <a16:rowId xmlns:a16="http://schemas.microsoft.com/office/drawing/2014/main" xmlns="" val="10004"/>
                  </a:ext>
                </a:extLst>
              </a:tr>
              <a:tr h="370840">
                <a:tc>
                  <a:txBody>
                    <a:bodyPr/>
                    <a:lstStyle/>
                    <a:p>
                      <a:r>
                        <a:rPr lang="en-GB" dirty="0"/>
                        <a:t>Public sector</a:t>
                      </a:r>
                    </a:p>
                  </a:txBody>
                  <a:tcPr/>
                </a:tc>
                <a:tc>
                  <a:txBody>
                    <a:bodyPr/>
                    <a:lstStyle/>
                    <a:p>
                      <a:r>
                        <a:rPr lang="en-GB" dirty="0"/>
                        <a:t>2004</a:t>
                      </a:r>
                    </a:p>
                  </a:txBody>
                  <a:tcPr/>
                </a:tc>
                <a:tc>
                  <a:txBody>
                    <a:bodyPr/>
                    <a:lstStyle/>
                    <a:p>
                      <a:r>
                        <a:rPr lang="en-GB" dirty="0"/>
                        <a:t>28</a:t>
                      </a:r>
                    </a:p>
                  </a:txBody>
                  <a:tcPr/>
                </a:tc>
                <a:tc>
                  <a:txBody>
                    <a:bodyPr/>
                    <a:lstStyle/>
                    <a:p>
                      <a:r>
                        <a:rPr lang="en-GB" dirty="0"/>
                        <a:t>19</a:t>
                      </a:r>
                    </a:p>
                  </a:txBody>
                  <a:tcPr/>
                </a:tc>
                <a:tc>
                  <a:txBody>
                    <a:bodyPr/>
                    <a:lstStyle/>
                    <a:p>
                      <a:r>
                        <a:rPr lang="en-GB" dirty="0"/>
                        <a:t>53</a:t>
                      </a:r>
                    </a:p>
                  </a:txBody>
                  <a:tcPr/>
                </a:tc>
                <a:extLst>
                  <a:ext uri="{0D108BD9-81ED-4DB2-BD59-A6C34878D82A}">
                    <a16:rowId xmlns:a16="http://schemas.microsoft.com/office/drawing/2014/main" xmlns="" val="10005"/>
                  </a:ext>
                </a:extLst>
              </a:tr>
              <a:tr h="370840">
                <a:tc>
                  <a:txBody>
                    <a:bodyPr/>
                    <a:lstStyle/>
                    <a:p>
                      <a:endParaRPr lang="en-GB"/>
                    </a:p>
                  </a:txBody>
                  <a:tcPr/>
                </a:tc>
                <a:tc>
                  <a:txBody>
                    <a:bodyPr/>
                    <a:lstStyle/>
                    <a:p>
                      <a:r>
                        <a:rPr lang="en-GB" dirty="0"/>
                        <a:t>2011</a:t>
                      </a:r>
                    </a:p>
                  </a:txBody>
                  <a:tcPr/>
                </a:tc>
                <a:tc>
                  <a:txBody>
                    <a:bodyPr/>
                    <a:lstStyle/>
                    <a:p>
                      <a:r>
                        <a:rPr lang="en-GB" dirty="0"/>
                        <a:t>37</a:t>
                      </a:r>
                    </a:p>
                  </a:txBody>
                  <a:tcPr/>
                </a:tc>
                <a:tc>
                  <a:txBody>
                    <a:bodyPr/>
                    <a:lstStyle/>
                    <a:p>
                      <a:r>
                        <a:rPr lang="en-GB" dirty="0"/>
                        <a:t>15</a:t>
                      </a:r>
                    </a:p>
                  </a:txBody>
                  <a:tcPr/>
                </a:tc>
                <a:tc>
                  <a:txBody>
                    <a:bodyPr/>
                    <a:lstStyle/>
                    <a:p>
                      <a:r>
                        <a:rPr lang="en-GB" dirty="0"/>
                        <a:t>48</a:t>
                      </a:r>
                    </a:p>
                  </a:txBody>
                  <a:tcPr/>
                </a:tc>
                <a:extLst>
                  <a:ext uri="{0D108BD9-81ED-4DB2-BD59-A6C34878D82A}">
                    <a16:rowId xmlns:a16="http://schemas.microsoft.com/office/drawing/2014/main" xmlns="" val="10006"/>
                  </a:ext>
                </a:extLst>
              </a:tr>
              <a:tr h="370840">
                <a:tc>
                  <a:txBody>
                    <a:bodyPr/>
                    <a:lstStyle/>
                    <a:p>
                      <a:r>
                        <a:rPr lang="en-GB" dirty="0"/>
                        <a:t>All</a:t>
                      </a:r>
                    </a:p>
                  </a:txBody>
                  <a:tcPr/>
                </a:tc>
                <a:tc>
                  <a:txBody>
                    <a:bodyPr/>
                    <a:lstStyle/>
                    <a:p>
                      <a:r>
                        <a:rPr lang="en-GB" dirty="0"/>
                        <a:t>2004</a:t>
                      </a:r>
                    </a:p>
                  </a:txBody>
                  <a:tcPr/>
                </a:tc>
                <a:tc>
                  <a:txBody>
                    <a:bodyPr/>
                    <a:lstStyle/>
                    <a:p>
                      <a:r>
                        <a:rPr lang="en-GB" dirty="0"/>
                        <a:t>64</a:t>
                      </a:r>
                    </a:p>
                  </a:txBody>
                  <a:tcPr/>
                </a:tc>
                <a:tc>
                  <a:txBody>
                    <a:bodyPr/>
                    <a:lstStyle/>
                    <a:p>
                      <a:r>
                        <a:rPr lang="en-GB" dirty="0"/>
                        <a:t>7</a:t>
                      </a:r>
                    </a:p>
                  </a:txBody>
                  <a:tcPr/>
                </a:tc>
                <a:tc>
                  <a:txBody>
                    <a:bodyPr/>
                    <a:lstStyle/>
                    <a:p>
                      <a:r>
                        <a:rPr lang="en-GB" dirty="0"/>
                        <a:t>28</a:t>
                      </a:r>
                    </a:p>
                  </a:txBody>
                  <a:tcPr/>
                </a:tc>
                <a:extLst>
                  <a:ext uri="{0D108BD9-81ED-4DB2-BD59-A6C34878D82A}">
                    <a16:rowId xmlns:a16="http://schemas.microsoft.com/office/drawing/2014/main" xmlns="" val="10007"/>
                  </a:ext>
                </a:extLst>
              </a:tr>
              <a:tr h="370840">
                <a:tc>
                  <a:txBody>
                    <a:bodyPr/>
                    <a:lstStyle/>
                    <a:p>
                      <a:endParaRPr lang="en-GB"/>
                    </a:p>
                  </a:txBody>
                  <a:tcPr/>
                </a:tc>
                <a:tc>
                  <a:txBody>
                    <a:bodyPr/>
                    <a:lstStyle/>
                    <a:p>
                      <a:r>
                        <a:rPr lang="en-GB" dirty="0"/>
                        <a:t>2011</a:t>
                      </a:r>
                    </a:p>
                  </a:txBody>
                  <a:tcPr/>
                </a:tc>
                <a:tc>
                  <a:txBody>
                    <a:bodyPr/>
                    <a:lstStyle/>
                    <a:p>
                      <a:r>
                        <a:rPr lang="en-GB" dirty="0"/>
                        <a:t>76</a:t>
                      </a:r>
                    </a:p>
                  </a:txBody>
                  <a:tcPr/>
                </a:tc>
                <a:tc>
                  <a:txBody>
                    <a:bodyPr/>
                    <a:lstStyle/>
                    <a:p>
                      <a:r>
                        <a:rPr lang="en-GB" dirty="0"/>
                        <a:t>7</a:t>
                      </a:r>
                    </a:p>
                  </a:txBody>
                  <a:tcPr/>
                </a:tc>
                <a:tc>
                  <a:txBody>
                    <a:bodyPr/>
                    <a:lstStyle/>
                    <a:p>
                      <a:r>
                        <a:rPr lang="en-GB" dirty="0"/>
                        <a:t>18</a:t>
                      </a:r>
                    </a:p>
                  </a:txBody>
                  <a:tcPr/>
                </a:tc>
                <a:extLst>
                  <a:ext uri="{0D108BD9-81ED-4DB2-BD59-A6C34878D82A}">
                    <a16:rowId xmlns:a16="http://schemas.microsoft.com/office/drawing/2014/main" xmlns="" val="10008"/>
                  </a:ext>
                </a:extLst>
              </a:tr>
            </a:tbl>
          </a:graphicData>
        </a:graphic>
      </p:graphicFrame>
      <p:sp>
        <p:nvSpPr>
          <p:cNvPr id="3" name="Slide Number Placeholder 2"/>
          <p:cNvSpPr>
            <a:spLocks noGrp="1"/>
          </p:cNvSpPr>
          <p:nvPr>
            <p:ph type="sldNum" sz="quarter" idx="12"/>
          </p:nvPr>
        </p:nvSpPr>
        <p:spPr/>
        <p:txBody>
          <a:bodyPr/>
          <a:lstStyle/>
          <a:p>
            <a:fld id="{CC1882F9-9719-40B9-BE37-9A9C2C07E44A}" type="slidenum">
              <a:rPr lang="en-GB" smtClean="0"/>
              <a:t>11</a:t>
            </a:fld>
            <a:endParaRPr lang="en-GB"/>
          </a:p>
        </p:txBody>
      </p:sp>
    </p:spTree>
    <p:extLst>
      <p:ext uri="{BB962C8B-B14F-4D97-AF65-F5344CB8AC3E}">
        <p14:creationId xmlns:p14="http://schemas.microsoft.com/office/powerpoint/2010/main" val="1709770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t>Direct participation </a:t>
            </a:r>
            <a:r>
              <a:rPr lang="en-GB" dirty="0"/>
              <a:t/>
            </a:r>
            <a:br>
              <a:rPr lang="en-GB" dirty="0"/>
            </a:br>
            <a:r>
              <a:rPr lang="en-GB" sz="2000" dirty="0"/>
              <a:t>(van </a:t>
            </a:r>
            <a:r>
              <a:rPr lang="en-GB" sz="2000" dirty="0" err="1"/>
              <a:t>Wanrooy</a:t>
            </a:r>
            <a:r>
              <a:rPr lang="en-GB" sz="2000" dirty="0"/>
              <a:t> et al. 2011: 18)</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94679109"/>
              </p:ext>
            </p:extLst>
          </p:nvPr>
        </p:nvGraphicFramePr>
        <p:xfrm>
          <a:off x="539552" y="2060848"/>
          <a:ext cx="8229600" cy="3967751"/>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xmlns="" val="20000"/>
                    </a:ext>
                  </a:extLst>
                </a:gridCol>
                <a:gridCol w="2743200">
                  <a:extLst>
                    <a:ext uri="{9D8B030D-6E8A-4147-A177-3AD203B41FA5}">
                      <a16:colId xmlns:a16="http://schemas.microsoft.com/office/drawing/2014/main" xmlns="" val="20001"/>
                    </a:ext>
                  </a:extLst>
                </a:gridCol>
                <a:gridCol w="2743200">
                  <a:extLst>
                    <a:ext uri="{9D8B030D-6E8A-4147-A177-3AD203B41FA5}">
                      <a16:colId xmlns:a16="http://schemas.microsoft.com/office/drawing/2014/main" xmlns="" val="20002"/>
                    </a:ext>
                  </a:extLst>
                </a:gridCol>
              </a:tblGrid>
              <a:tr h="523873">
                <a:tc>
                  <a:txBody>
                    <a:bodyPr/>
                    <a:lstStyle/>
                    <a:p>
                      <a:r>
                        <a:rPr lang="en-GB" dirty="0"/>
                        <a:t>Method</a:t>
                      </a:r>
                    </a:p>
                  </a:txBody>
                  <a:tcPr/>
                </a:tc>
                <a:tc>
                  <a:txBody>
                    <a:bodyPr/>
                    <a:lstStyle/>
                    <a:p>
                      <a:r>
                        <a:rPr lang="en-GB" dirty="0"/>
                        <a:t>2004</a:t>
                      </a:r>
                      <a:r>
                        <a:rPr lang="en-GB" baseline="0" dirty="0"/>
                        <a:t> (%)</a:t>
                      </a:r>
                      <a:endParaRPr lang="en-GB" dirty="0"/>
                    </a:p>
                  </a:txBody>
                  <a:tcPr/>
                </a:tc>
                <a:tc>
                  <a:txBody>
                    <a:bodyPr/>
                    <a:lstStyle/>
                    <a:p>
                      <a:r>
                        <a:rPr lang="en-GB" dirty="0"/>
                        <a:t>2011 (%)</a:t>
                      </a:r>
                    </a:p>
                  </a:txBody>
                  <a:tcPr/>
                </a:tc>
                <a:extLst>
                  <a:ext uri="{0D108BD9-81ED-4DB2-BD59-A6C34878D82A}">
                    <a16:rowId xmlns:a16="http://schemas.microsoft.com/office/drawing/2014/main" xmlns="" val="10000"/>
                  </a:ext>
                </a:extLst>
              </a:tr>
              <a:tr h="741356">
                <a:tc>
                  <a:txBody>
                    <a:bodyPr/>
                    <a:lstStyle/>
                    <a:p>
                      <a:r>
                        <a:rPr lang="en-GB" dirty="0"/>
                        <a:t>All staff workplace meetings</a:t>
                      </a:r>
                    </a:p>
                  </a:txBody>
                  <a:tcPr/>
                </a:tc>
                <a:tc>
                  <a:txBody>
                    <a:bodyPr/>
                    <a:lstStyle/>
                    <a:p>
                      <a:r>
                        <a:rPr lang="en-GB" dirty="0"/>
                        <a:t>75</a:t>
                      </a:r>
                    </a:p>
                  </a:txBody>
                  <a:tcPr/>
                </a:tc>
                <a:tc>
                  <a:txBody>
                    <a:bodyPr/>
                    <a:lstStyle/>
                    <a:p>
                      <a:r>
                        <a:rPr lang="en-GB" dirty="0"/>
                        <a:t>80</a:t>
                      </a:r>
                    </a:p>
                  </a:txBody>
                  <a:tcPr/>
                </a:tc>
                <a:extLst>
                  <a:ext uri="{0D108BD9-81ED-4DB2-BD59-A6C34878D82A}">
                    <a16:rowId xmlns:a16="http://schemas.microsoft.com/office/drawing/2014/main" xmlns="" val="10001"/>
                  </a:ext>
                </a:extLst>
              </a:tr>
              <a:tr h="653722">
                <a:tc>
                  <a:txBody>
                    <a:bodyPr/>
                    <a:lstStyle/>
                    <a:p>
                      <a:r>
                        <a:rPr lang="en-GB" dirty="0"/>
                        <a:t>Team briefings</a:t>
                      </a:r>
                    </a:p>
                  </a:txBody>
                  <a:tcPr/>
                </a:tc>
                <a:tc>
                  <a:txBody>
                    <a:bodyPr/>
                    <a:lstStyle/>
                    <a:p>
                      <a:r>
                        <a:rPr lang="en-GB" dirty="0"/>
                        <a:t>60</a:t>
                      </a:r>
                    </a:p>
                  </a:txBody>
                  <a:tcPr/>
                </a:tc>
                <a:tc>
                  <a:txBody>
                    <a:bodyPr/>
                    <a:lstStyle/>
                    <a:p>
                      <a:r>
                        <a:rPr lang="en-GB" dirty="0"/>
                        <a:t>66</a:t>
                      </a:r>
                    </a:p>
                  </a:txBody>
                  <a:tcPr/>
                </a:tc>
                <a:extLst>
                  <a:ext uri="{0D108BD9-81ED-4DB2-BD59-A6C34878D82A}">
                    <a16:rowId xmlns:a16="http://schemas.microsoft.com/office/drawing/2014/main" xmlns="" val="10002"/>
                  </a:ext>
                </a:extLst>
              </a:tr>
              <a:tr h="741356">
                <a:tc>
                  <a:txBody>
                    <a:bodyPr/>
                    <a:lstStyle/>
                    <a:p>
                      <a:r>
                        <a:rPr lang="en-GB" dirty="0"/>
                        <a:t>Information on workplace finances</a:t>
                      </a:r>
                    </a:p>
                  </a:txBody>
                  <a:tcPr/>
                </a:tc>
                <a:tc>
                  <a:txBody>
                    <a:bodyPr/>
                    <a:lstStyle/>
                    <a:p>
                      <a:r>
                        <a:rPr lang="en-GB" dirty="0"/>
                        <a:t>55</a:t>
                      </a:r>
                    </a:p>
                  </a:txBody>
                  <a:tcPr/>
                </a:tc>
                <a:tc>
                  <a:txBody>
                    <a:bodyPr/>
                    <a:lstStyle/>
                    <a:p>
                      <a:r>
                        <a:rPr lang="en-GB" dirty="0"/>
                        <a:t>61</a:t>
                      </a:r>
                    </a:p>
                  </a:txBody>
                  <a:tcPr/>
                </a:tc>
                <a:extLst>
                  <a:ext uri="{0D108BD9-81ED-4DB2-BD59-A6C34878D82A}">
                    <a16:rowId xmlns:a16="http://schemas.microsoft.com/office/drawing/2014/main" xmlns="" val="10003"/>
                  </a:ext>
                </a:extLst>
              </a:tr>
              <a:tr h="653722">
                <a:tc>
                  <a:txBody>
                    <a:bodyPr/>
                    <a:lstStyle/>
                    <a:p>
                      <a:r>
                        <a:rPr lang="en-GB" dirty="0"/>
                        <a:t>Staff surveys</a:t>
                      </a:r>
                    </a:p>
                  </a:txBody>
                  <a:tcPr/>
                </a:tc>
                <a:tc>
                  <a:txBody>
                    <a:bodyPr/>
                    <a:lstStyle/>
                    <a:p>
                      <a:r>
                        <a:rPr lang="en-GB" dirty="0"/>
                        <a:t>36</a:t>
                      </a:r>
                    </a:p>
                  </a:txBody>
                  <a:tcPr/>
                </a:tc>
                <a:tc>
                  <a:txBody>
                    <a:bodyPr/>
                    <a:lstStyle/>
                    <a:p>
                      <a:r>
                        <a:rPr lang="en-GB" dirty="0"/>
                        <a:t>37</a:t>
                      </a:r>
                    </a:p>
                  </a:txBody>
                  <a:tcPr/>
                </a:tc>
                <a:extLst>
                  <a:ext uri="{0D108BD9-81ED-4DB2-BD59-A6C34878D82A}">
                    <a16:rowId xmlns:a16="http://schemas.microsoft.com/office/drawing/2014/main" xmlns="" val="10004"/>
                  </a:ext>
                </a:extLst>
              </a:tr>
              <a:tr h="653722">
                <a:tc>
                  <a:txBody>
                    <a:bodyPr/>
                    <a:lstStyle/>
                    <a:p>
                      <a:r>
                        <a:rPr lang="en-GB" dirty="0"/>
                        <a:t>Problem solving groups</a:t>
                      </a:r>
                    </a:p>
                  </a:txBody>
                  <a:tcPr/>
                </a:tc>
                <a:tc>
                  <a:txBody>
                    <a:bodyPr/>
                    <a:lstStyle/>
                    <a:p>
                      <a:r>
                        <a:rPr lang="en-GB" dirty="0"/>
                        <a:t>17</a:t>
                      </a:r>
                    </a:p>
                  </a:txBody>
                  <a:tcPr/>
                </a:tc>
                <a:tc>
                  <a:txBody>
                    <a:bodyPr/>
                    <a:lstStyle/>
                    <a:p>
                      <a:r>
                        <a:rPr lang="en-GB" dirty="0"/>
                        <a:t>14</a:t>
                      </a:r>
                    </a:p>
                  </a:txBody>
                  <a:tcPr/>
                </a:tc>
                <a:extLst>
                  <a:ext uri="{0D108BD9-81ED-4DB2-BD59-A6C34878D82A}">
                    <a16:rowId xmlns:a16="http://schemas.microsoft.com/office/drawing/2014/main" xmlns="" val="10005"/>
                  </a:ext>
                </a:extLst>
              </a:tr>
            </a:tbl>
          </a:graphicData>
        </a:graphic>
      </p:graphicFrame>
      <p:sp>
        <p:nvSpPr>
          <p:cNvPr id="3" name="Slide Number Placeholder 2"/>
          <p:cNvSpPr>
            <a:spLocks noGrp="1"/>
          </p:cNvSpPr>
          <p:nvPr>
            <p:ph type="sldNum" sz="quarter" idx="12"/>
          </p:nvPr>
        </p:nvSpPr>
        <p:spPr/>
        <p:txBody>
          <a:bodyPr/>
          <a:lstStyle/>
          <a:p>
            <a:fld id="{CC1882F9-9719-40B9-BE37-9A9C2C07E44A}" type="slidenum">
              <a:rPr lang="en-GB" smtClean="0"/>
              <a:t>12</a:t>
            </a:fld>
            <a:endParaRPr lang="en-GB"/>
          </a:p>
        </p:txBody>
      </p:sp>
    </p:spTree>
    <p:extLst>
      <p:ext uri="{BB962C8B-B14F-4D97-AF65-F5344CB8AC3E}">
        <p14:creationId xmlns:p14="http://schemas.microsoft.com/office/powerpoint/2010/main" val="4144875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b="1" dirty="0"/>
              <a:t>Employees’ rating of management consultation</a:t>
            </a:r>
            <a:br>
              <a:rPr lang="en-GB" sz="3200" b="1" dirty="0"/>
            </a:br>
            <a:r>
              <a:rPr lang="en-GB" sz="1800" dirty="0"/>
              <a:t>(van </a:t>
            </a:r>
            <a:r>
              <a:rPr lang="en-GB" sz="1800" dirty="0" err="1"/>
              <a:t>Wanrooy</a:t>
            </a:r>
            <a:r>
              <a:rPr lang="en-GB" sz="1800" dirty="0"/>
              <a:t> et al. 2011: 18)</a:t>
            </a:r>
            <a:endParaRPr lang="en-GB" sz="1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15565615"/>
              </p:ext>
            </p:extLst>
          </p:nvPr>
        </p:nvGraphicFramePr>
        <p:xfrm>
          <a:off x="899592" y="1292621"/>
          <a:ext cx="7634290" cy="5376739"/>
        </p:xfrm>
        <a:graphic>
          <a:graphicData uri="http://schemas.openxmlformats.org/drawingml/2006/table">
            <a:tbl>
              <a:tblPr firstRow="1" bandRow="1">
                <a:tableStyleId>{5C22544A-7EE6-4342-B048-85BDC9FD1C3A}</a:tableStyleId>
              </a:tblPr>
              <a:tblGrid>
                <a:gridCol w="1526858">
                  <a:extLst>
                    <a:ext uri="{9D8B030D-6E8A-4147-A177-3AD203B41FA5}">
                      <a16:colId xmlns:a16="http://schemas.microsoft.com/office/drawing/2014/main" xmlns="" val="20000"/>
                    </a:ext>
                  </a:extLst>
                </a:gridCol>
                <a:gridCol w="1526858">
                  <a:extLst>
                    <a:ext uri="{9D8B030D-6E8A-4147-A177-3AD203B41FA5}">
                      <a16:colId xmlns:a16="http://schemas.microsoft.com/office/drawing/2014/main" xmlns="" val="20001"/>
                    </a:ext>
                  </a:extLst>
                </a:gridCol>
                <a:gridCol w="1526858">
                  <a:extLst>
                    <a:ext uri="{9D8B030D-6E8A-4147-A177-3AD203B41FA5}">
                      <a16:colId xmlns:a16="http://schemas.microsoft.com/office/drawing/2014/main" xmlns="" val="20002"/>
                    </a:ext>
                  </a:extLst>
                </a:gridCol>
                <a:gridCol w="1526858">
                  <a:extLst>
                    <a:ext uri="{9D8B030D-6E8A-4147-A177-3AD203B41FA5}">
                      <a16:colId xmlns:a16="http://schemas.microsoft.com/office/drawing/2014/main" xmlns="" val="20003"/>
                    </a:ext>
                  </a:extLst>
                </a:gridCol>
                <a:gridCol w="1526858">
                  <a:extLst>
                    <a:ext uri="{9D8B030D-6E8A-4147-A177-3AD203B41FA5}">
                      <a16:colId xmlns:a16="http://schemas.microsoft.com/office/drawing/2014/main" xmlns="" val="20004"/>
                    </a:ext>
                  </a:extLst>
                </a:gridCol>
              </a:tblGrid>
              <a:tr h="1304133">
                <a:tc>
                  <a:txBody>
                    <a:bodyPr/>
                    <a:lstStyle/>
                    <a:p>
                      <a:r>
                        <a:rPr lang="en-GB" dirty="0"/>
                        <a:t>Form of consultation</a:t>
                      </a:r>
                    </a:p>
                  </a:txBody>
                  <a:tcPr marL="84825" marR="84825"/>
                </a:tc>
                <a:tc>
                  <a:txBody>
                    <a:bodyPr/>
                    <a:lstStyle/>
                    <a:p>
                      <a:r>
                        <a:rPr lang="en-GB" dirty="0"/>
                        <a:t>Year</a:t>
                      </a:r>
                    </a:p>
                  </a:txBody>
                  <a:tcPr marL="84825" marR="84825"/>
                </a:tc>
                <a:tc>
                  <a:txBody>
                    <a:bodyPr/>
                    <a:lstStyle/>
                    <a:p>
                      <a:r>
                        <a:rPr lang="en-GB" dirty="0"/>
                        <a:t>Very good/good (%)</a:t>
                      </a:r>
                    </a:p>
                  </a:txBody>
                  <a:tcPr marL="84825" marR="84825"/>
                </a:tc>
                <a:tc>
                  <a:txBody>
                    <a:bodyPr/>
                    <a:lstStyle/>
                    <a:p>
                      <a:r>
                        <a:rPr lang="en-GB" dirty="0"/>
                        <a:t>Neither (%)</a:t>
                      </a:r>
                    </a:p>
                  </a:txBody>
                  <a:tcPr marL="84825" marR="84825"/>
                </a:tc>
                <a:tc>
                  <a:txBody>
                    <a:bodyPr/>
                    <a:lstStyle/>
                    <a:p>
                      <a:r>
                        <a:rPr lang="en-GB" dirty="0"/>
                        <a:t>Very poor/poor (%)</a:t>
                      </a:r>
                    </a:p>
                  </a:txBody>
                  <a:tcPr marL="84825" marR="84825"/>
                </a:tc>
                <a:extLst>
                  <a:ext uri="{0D108BD9-81ED-4DB2-BD59-A6C34878D82A}">
                    <a16:rowId xmlns:a16="http://schemas.microsoft.com/office/drawing/2014/main" xmlns="" val="10000"/>
                  </a:ext>
                </a:extLst>
              </a:tr>
              <a:tr h="648036">
                <a:tc>
                  <a:txBody>
                    <a:bodyPr/>
                    <a:lstStyle/>
                    <a:p>
                      <a:r>
                        <a:rPr lang="en-GB" dirty="0"/>
                        <a:t>Seeking views of employees</a:t>
                      </a:r>
                    </a:p>
                  </a:txBody>
                  <a:tcPr marL="84825" marR="84825"/>
                </a:tc>
                <a:tc>
                  <a:txBody>
                    <a:bodyPr/>
                    <a:lstStyle/>
                    <a:p>
                      <a:r>
                        <a:rPr lang="en-GB" dirty="0"/>
                        <a:t>2004</a:t>
                      </a:r>
                    </a:p>
                  </a:txBody>
                  <a:tcPr marL="84825" marR="84825"/>
                </a:tc>
                <a:tc>
                  <a:txBody>
                    <a:bodyPr/>
                    <a:lstStyle/>
                    <a:p>
                      <a:r>
                        <a:rPr lang="en-GB" dirty="0"/>
                        <a:t>48</a:t>
                      </a:r>
                    </a:p>
                  </a:txBody>
                  <a:tcPr marL="84825" marR="84825"/>
                </a:tc>
                <a:tc>
                  <a:txBody>
                    <a:bodyPr/>
                    <a:lstStyle/>
                    <a:p>
                      <a:r>
                        <a:rPr lang="en-GB" dirty="0"/>
                        <a:t>26</a:t>
                      </a:r>
                    </a:p>
                  </a:txBody>
                  <a:tcPr marL="84825" marR="84825"/>
                </a:tc>
                <a:tc>
                  <a:txBody>
                    <a:bodyPr/>
                    <a:lstStyle/>
                    <a:p>
                      <a:r>
                        <a:rPr lang="en-GB" dirty="0"/>
                        <a:t>26</a:t>
                      </a:r>
                    </a:p>
                  </a:txBody>
                  <a:tcPr marL="84825" marR="84825"/>
                </a:tc>
                <a:extLst>
                  <a:ext uri="{0D108BD9-81ED-4DB2-BD59-A6C34878D82A}">
                    <a16:rowId xmlns:a16="http://schemas.microsoft.com/office/drawing/2014/main" xmlns="" val="10001"/>
                  </a:ext>
                </a:extLst>
              </a:tr>
              <a:tr h="477845">
                <a:tc>
                  <a:txBody>
                    <a:bodyPr/>
                    <a:lstStyle/>
                    <a:p>
                      <a:endParaRPr lang="en-GB"/>
                    </a:p>
                  </a:txBody>
                  <a:tcPr marL="84825" marR="84825"/>
                </a:tc>
                <a:tc>
                  <a:txBody>
                    <a:bodyPr/>
                    <a:lstStyle/>
                    <a:p>
                      <a:r>
                        <a:rPr lang="en-GB" dirty="0"/>
                        <a:t>2011</a:t>
                      </a:r>
                    </a:p>
                  </a:txBody>
                  <a:tcPr marL="84825" marR="84825"/>
                </a:tc>
                <a:tc>
                  <a:txBody>
                    <a:bodyPr/>
                    <a:lstStyle/>
                    <a:p>
                      <a:r>
                        <a:rPr lang="en-GB" dirty="0"/>
                        <a:t>52</a:t>
                      </a:r>
                    </a:p>
                  </a:txBody>
                  <a:tcPr marL="84825" marR="84825"/>
                </a:tc>
                <a:tc>
                  <a:txBody>
                    <a:bodyPr/>
                    <a:lstStyle/>
                    <a:p>
                      <a:r>
                        <a:rPr lang="en-GB" dirty="0"/>
                        <a:t>24</a:t>
                      </a:r>
                    </a:p>
                  </a:txBody>
                  <a:tcPr marL="84825" marR="84825"/>
                </a:tc>
                <a:tc>
                  <a:txBody>
                    <a:bodyPr/>
                    <a:lstStyle/>
                    <a:p>
                      <a:r>
                        <a:rPr lang="en-GB" dirty="0"/>
                        <a:t>24</a:t>
                      </a:r>
                    </a:p>
                  </a:txBody>
                  <a:tcPr marL="84825" marR="84825"/>
                </a:tc>
                <a:extLst>
                  <a:ext uri="{0D108BD9-81ED-4DB2-BD59-A6C34878D82A}">
                    <a16:rowId xmlns:a16="http://schemas.microsoft.com/office/drawing/2014/main" xmlns="" val="10002"/>
                  </a:ext>
                </a:extLst>
              </a:tr>
              <a:tr h="913143">
                <a:tc>
                  <a:txBody>
                    <a:bodyPr/>
                    <a:lstStyle/>
                    <a:p>
                      <a:r>
                        <a:rPr lang="en-GB" dirty="0"/>
                        <a:t>Responding to employee suggestions</a:t>
                      </a:r>
                    </a:p>
                  </a:txBody>
                  <a:tcPr marL="84825" marR="84825"/>
                </a:tc>
                <a:tc>
                  <a:txBody>
                    <a:bodyPr/>
                    <a:lstStyle/>
                    <a:p>
                      <a:r>
                        <a:rPr lang="en-GB" dirty="0"/>
                        <a:t>2004</a:t>
                      </a:r>
                    </a:p>
                  </a:txBody>
                  <a:tcPr marL="84825" marR="84825"/>
                </a:tc>
                <a:tc>
                  <a:txBody>
                    <a:bodyPr/>
                    <a:lstStyle/>
                    <a:p>
                      <a:r>
                        <a:rPr lang="en-GB" dirty="0"/>
                        <a:t>43</a:t>
                      </a:r>
                    </a:p>
                  </a:txBody>
                  <a:tcPr marL="84825" marR="84825"/>
                </a:tc>
                <a:tc>
                  <a:txBody>
                    <a:bodyPr/>
                    <a:lstStyle/>
                    <a:p>
                      <a:r>
                        <a:rPr lang="en-GB" dirty="0"/>
                        <a:t>30</a:t>
                      </a:r>
                    </a:p>
                  </a:txBody>
                  <a:tcPr marL="84825" marR="84825"/>
                </a:tc>
                <a:tc>
                  <a:txBody>
                    <a:bodyPr/>
                    <a:lstStyle/>
                    <a:p>
                      <a:r>
                        <a:rPr lang="en-GB" dirty="0"/>
                        <a:t>27</a:t>
                      </a:r>
                    </a:p>
                  </a:txBody>
                  <a:tcPr marL="84825" marR="84825"/>
                </a:tc>
                <a:extLst>
                  <a:ext uri="{0D108BD9-81ED-4DB2-BD59-A6C34878D82A}">
                    <a16:rowId xmlns:a16="http://schemas.microsoft.com/office/drawing/2014/main" xmlns="" val="10003"/>
                  </a:ext>
                </a:extLst>
              </a:tr>
              <a:tr h="477845">
                <a:tc>
                  <a:txBody>
                    <a:bodyPr/>
                    <a:lstStyle/>
                    <a:p>
                      <a:endParaRPr lang="en-GB"/>
                    </a:p>
                  </a:txBody>
                  <a:tcPr marL="84825" marR="84825"/>
                </a:tc>
                <a:tc>
                  <a:txBody>
                    <a:bodyPr/>
                    <a:lstStyle/>
                    <a:p>
                      <a:r>
                        <a:rPr lang="en-GB" dirty="0"/>
                        <a:t>2011</a:t>
                      </a:r>
                    </a:p>
                  </a:txBody>
                  <a:tcPr marL="84825" marR="84825"/>
                </a:tc>
                <a:tc>
                  <a:txBody>
                    <a:bodyPr/>
                    <a:lstStyle/>
                    <a:p>
                      <a:r>
                        <a:rPr lang="en-GB" dirty="0"/>
                        <a:t>46</a:t>
                      </a:r>
                    </a:p>
                  </a:txBody>
                  <a:tcPr marL="84825" marR="84825"/>
                </a:tc>
                <a:tc>
                  <a:txBody>
                    <a:bodyPr/>
                    <a:lstStyle/>
                    <a:p>
                      <a:r>
                        <a:rPr lang="en-GB" dirty="0"/>
                        <a:t>28</a:t>
                      </a:r>
                    </a:p>
                  </a:txBody>
                  <a:tcPr marL="84825" marR="84825"/>
                </a:tc>
                <a:tc>
                  <a:txBody>
                    <a:bodyPr/>
                    <a:lstStyle/>
                    <a:p>
                      <a:r>
                        <a:rPr lang="en-GB" dirty="0"/>
                        <a:t>26</a:t>
                      </a:r>
                    </a:p>
                  </a:txBody>
                  <a:tcPr marL="84825" marR="84825"/>
                </a:tc>
                <a:extLst>
                  <a:ext uri="{0D108BD9-81ED-4DB2-BD59-A6C34878D82A}">
                    <a16:rowId xmlns:a16="http://schemas.microsoft.com/office/drawing/2014/main" xmlns="" val="10004"/>
                  </a:ext>
                </a:extLst>
              </a:tr>
              <a:tr h="648036">
                <a:tc>
                  <a:txBody>
                    <a:bodyPr/>
                    <a:lstStyle/>
                    <a:p>
                      <a:r>
                        <a:rPr lang="en-GB" dirty="0"/>
                        <a:t>Allowing </a:t>
                      </a:r>
                      <a:r>
                        <a:rPr lang="en-GB" dirty="0" err="1"/>
                        <a:t>emps</a:t>
                      </a:r>
                      <a:r>
                        <a:rPr lang="en-GB" dirty="0"/>
                        <a:t>. to influence decisions</a:t>
                      </a:r>
                    </a:p>
                  </a:txBody>
                  <a:tcPr marL="84825" marR="84825"/>
                </a:tc>
                <a:tc>
                  <a:txBody>
                    <a:bodyPr/>
                    <a:lstStyle/>
                    <a:p>
                      <a:r>
                        <a:rPr lang="en-GB" dirty="0"/>
                        <a:t>2004</a:t>
                      </a:r>
                    </a:p>
                  </a:txBody>
                  <a:tcPr marL="84825" marR="84825"/>
                </a:tc>
                <a:tc>
                  <a:txBody>
                    <a:bodyPr/>
                    <a:lstStyle/>
                    <a:p>
                      <a:r>
                        <a:rPr lang="en-GB" dirty="0"/>
                        <a:t>32</a:t>
                      </a:r>
                    </a:p>
                  </a:txBody>
                  <a:tcPr marL="84825" marR="84825"/>
                </a:tc>
                <a:tc>
                  <a:txBody>
                    <a:bodyPr/>
                    <a:lstStyle/>
                    <a:p>
                      <a:r>
                        <a:rPr lang="en-GB" dirty="0"/>
                        <a:t>34</a:t>
                      </a:r>
                    </a:p>
                  </a:txBody>
                  <a:tcPr marL="84825" marR="84825"/>
                </a:tc>
                <a:tc>
                  <a:txBody>
                    <a:bodyPr/>
                    <a:lstStyle/>
                    <a:p>
                      <a:r>
                        <a:rPr lang="en-GB" dirty="0"/>
                        <a:t>35</a:t>
                      </a:r>
                    </a:p>
                  </a:txBody>
                  <a:tcPr marL="84825" marR="84825"/>
                </a:tc>
                <a:extLst>
                  <a:ext uri="{0D108BD9-81ED-4DB2-BD59-A6C34878D82A}">
                    <a16:rowId xmlns:a16="http://schemas.microsoft.com/office/drawing/2014/main" xmlns="" val="10005"/>
                  </a:ext>
                </a:extLst>
              </a:tr>
              <a:tr h="289205">
                <a:tc>
                  <a:txBody>
                    <a:bodyPr/>
                    <a:lstStyle/>
                    <a:p>
                      <a:endParaRPr lang="en-GB"/>
                    </a:p>
                  </a:txBody>
                  <a:tcPr marL="84825" marR="84825"/>
                </a:tc>
                <a:tc>
                  <a:txBody>
                    <a:bodyPr/>
                    <a:lstStyle/>
                    <a:p>
                      <a:r>
                        <a:rPr lang="en-GB" dirty="0"/>
                        <a:t>2011</a:t>
                      </a:r>
                    </a:p>
                  </a:txBody>
                  <a:tcPr marL="84825" marR="84825"/>
                </a:tc>
                <a:tc>
                  <a:txBody>
                    <a:bodyPr/>
                    <a:lstStyle/>
                    <a:p>
                      <a:r>
                        <a:rPr lang="en-GB" dirty="0"/>
                        <a:t>34</a:t>
                      </a:r>
                    </a:p>
                  </a:txBody>
                  <a:tcPr marL="84825" marR="84825"/>
                </a:tc>
                <a:tc>
                  <a:txBody>
                    <a:bodyPr/>
                    <a:lstStyle/>
                    <a:p>
                      <a:r>
                        <a:rPr lang="en-GB" dirty="0"/>
                        <a:t>34</a:t>
                      </a:r>
                    </a:p>
                  </a:txBody>
                  <a:tcPr marL="84825" marR="84825"/>
                </a:tc>
                <a:tc>
                  <a:txBody>
                    <a:bodyPr/>
                    <a:lstStyle/>
                    <a:p>
                      <a:r>
                        <a:rPr lang="en-GB" dirty="0"/>
                        <a:t>31</a:t>
                      </a:r>
                    </a:p>
                  </a:txBody>
                  <a:tcPr marL="84825" marR="84825"/>
                </a:tc>
                <a:extLst>
                  <a:ext uri="{0D108BD9-81ED-4DB2-BD59-A6C34878D82A}">
                    <a16:rowId xmlns:a16="http://schemas.microsoft.com/office/drawing/2014/main" xmlns="" val="10006"/>
                  </a:ext>
                </a:extLst>
              </a:tr>
            </a:tbl>
          </a:graphicData>
        </a:graphic>
      </p:graphicFrame>
      <p:sp>
        <p:nvSpPr>
          <p:cNvPr id="3" name="Slide Number Placeholder 2"/>
          <p:cNvSpPr>
            <a:spLocks noGrp="1"/>
          </p:cNvSpPr>
          <p:nvPr>
            <p:ph type="sldNum" sz="quarter" idx="12"/>
          </p:nvPr>
        </p:nvSpPr>
        <p:spPr/>
        <p:txBody>
          <a:bodyPr/>
          <a:lstStyle/>
          <a:p>
            <a:fld id="{CC1882F9-9719-40B9-BE37-9A9C2C07E44A}" type="slidenum">
              <a:rPr lang="en-GB" smtClean="0"/>
              <a:t>13</a:t>
            </a:fld>
            <a:endParaRPr lang="en-GB"/>
          </a:p>
        </p:txBody>
      </p:sp>
    </p:spTree>
    <p:extLst>
      <p:ext uri="{BB962C8B-B14F-4D97-AF65-F5344CB8AC3E}">
        <p14:creationId xmlns:p14="http://schemas.microsoft.com/office/powerpoint/2010/main" val="1394764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A56A23-1CFC-484B-AF6E-321845187A9D}"/>
              </a:ext>
            </a:extLst>
          </p:cNvPr>
          <p:cNvSpPr>
            <a:spLocks noGrp="1"/>
          </p:cNvSpPr>
          <p:nvPr>
            <p:ph type="title"/>
          </p:nvPr>
        </p:nvSpPr>
        <p:spPr/>
        <p:txBody>
          <a:bodyPr>
            <a:normAutofit fontScale="90000"/>
          </a:bodyPr>
          <a:lstStyle/>
          <a:p>
            <a:r>
              <a:rPr lang="en-GB" sz="3100" b="1" i="0" dirty="0">
                <a:effectLst/>
                <a:latin typeface="Calibri" panose="020F0502020204030204" pitchFamily="34" charset="0"/>
                <a:ea typeface="Yu Gothic Light" panose="020B0300000000000000" pitchFamily="34" charset="-128"/>
                <a:cs typeface="Times New Roman" panose="02020603050405020304" pitchFamily="18" charset="0"/>
              </a:rPr>
              <a:t/>
            </a:r>
            <a:br>
              <a:rPr lang="en-GB" sz="3100" b="1" i="0" dirty="0">
                <a:effectLst/>
                <a:latin typeface="Calibri" panose="020F0502020204030204" pitchFamily="34" charset="0"/>
                <a:ea typeface="Yu Gothic Light" panose="020B0300000000000000" pitchFamily="34" charset="-128"/>
                <a:cs typeface="Times New Roman" panose="02020603050405020304" pitchFamily="18" charset="0"/>
              </a:rPr>
            </a:br>
            <a:r>
              <a:rPr lang="en-GB" sz="3100" b="1" i="0" dirty="0">
                <a:effectLst/>
                <a:latin typeface="Calibri" panose="020F0502020204030204" pitchFamily="34" charset="0"/>
                <a:ea typeface="Yu Gothic Light" panose="020B0300000000000000" pitchFamily="34" charset="-128"/>
                <a:cs typeface="Times New Roman" panose="02020603050405020304" pitchFamily="18" charset="0"/>
              </a:rPr>
              <a:t>Practices that reduce or avoid workplace disputes and promote good relations with employees </a:t>
            </a:r>
            <a:r>
              <a:rPr lang="en-GB" sz="1300" b="1" i="0" dirty="0">
                <a:effectLst/>
                <a:latin typeface="Calibri" panose="020F0502020204030204" pitchFamily="34" charset="0"/>
                <a:ea typeface="Yu Gothic Light" panose="020B0300000000000000" pitchFamily="34" charset="-128"/>
                <a:cs typeface="Times New Roman" panose="02020603050405020304" pitchFamily="18" charset="0"/>
              </a:rPr>
              <a:t>(ACAS, 2020)</a:t>
            </a:r>
            <a:r>
              <a:rPr lang="en-GB" sz="1300" b="1" i="1" dirty="0">
                <a:solidFill>
                  <a:srgbClr val="2F5496"/>
                </a:solidFill>
                <a:effectLst/>
                <a:latin typeface="Calibri Light" panose="020F0302020204030204" pitchFamily="34" charset="0"/>
                <a:ea typeface="Yu Gothic Light" panose="020B0300000000000000" pitchFamily="34" charset="-128"/>
                <a:cs typeface="Times New Roman" panose="02020603050405020304" pitchFamily="18" charset="0"/>
              </a:rPr>
              <a:t/>
            </a:r>
            <a:br>
              <a:rPr lang="en-GB" sz="1300" b="1" i="1" dirty="0">
                <a:solidFill>
                  <a:srgbClr val="2F5496"/>
                </a:solidFill>
                <a:effectLst/>
                <a:latin typeface="Calibri Light" panose="020F0302020204030204" pitchFamily="34" charset="0"/>
                <a:ea typeface="Yu Gothic Light" panose="020B0300000000000000" pitchFamily="34" charset="-128"/>
                <a:cs typeface="Times New Roman" panose="02020603050405020304" pitchFamily="18" charset="0"/>
              </a:rPr>
            </a:br>
            <a:endParaRPr lang="en-GB" sz="1300" dirty="0"/>
          </a:p>
        </p:txBody>
      </p:sp>
      <p:sp>
        <p:nvSpPr>
          <p:cNvPr id="4" name="Slide Number Placeholder 3">
            <a:extLst>
              <a:ext uri="{FF2B5EF4-FFF2-40B4-BE49-F238E27FC236}">
                <a16:creationId xmlns:a16="http://schemas.microsoft.com/office/drawing/2014/main" xmlns="" id="{1A325762-5134-456A-BDE2-7B2B0AA14283}"/>
              </a:ext>
            </a:extLst>
          </p:cNvPr>
          <p:cNvSpPr>
            <a:spLocks noGrp="1"/>
          </p:cNvSpPr>
          <p:nvPr>
            <p:ph type="sldNum" sz="quarter" idx="12"/>
          </p:nvPr>
        </p:nvSpPr>
        <p:spPr/>
        <p:txBody>
          <a:bodyPr/>
          <a:lstStyle/>
          <a:p>
            <a:fld id="{CC1882F9-9719-40B9-BE37-9A9C2C07E44A}" type="slidenum">
              <a:rPr lang="en-GB" smtClean="0"/>
              <a:t>14</a:t>
            </a:fld>
            <a:endParaRPr lang="en-GB"/>
          </a:p>
        </p:txBody>
      </p:sp>
      <p:pic>
        <p:nvPicPr>
          <p:cNvPr id="5" name="Content Placeholder 4" descr="Graph showing the use of practices to reduce or avoid workplace disputes and promote good relations with employees.">
            <a:extLst>
              <a:ext uri="{FF2B5EF4-FFF2-40B4-BE49-F238E27FC236}">
                <a16:creationId xmlns:a16="http://schemas.microsoft.com/office/drawing/2014/main" xmlns="" id="{B6688CED-B89E-4752-8E34-44504761FE73}"/>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6" y="1600200"/>
            <a:ext cx="7776863" cy="4925144"/>
          </a:xfrm>
          <a:prstGeom prst="rect">
            <a:avLst/>
          </a:prstGeom>
          <a:noFill/>
          <a:ln>
            <a:noFill/>
          </a:ln>
        </p:spPr>
      </p:pic>
    </p:spTree>
    <p:extLst>
      <p:ext uri="{BB962C8B-B14F-4D97-AF65-F5344CB8AC3E}">
        <p14:creationId xmlns:p14="http://schemas.microsoft.com/office/powerpoint/2010/main" val="24105275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CC8242-032E-4430-BA5E-132629C02F79}"/>
              </a:ext>
            </a:extLst>
          </p:cNvPr>
          <p:cNvSpPr>
            <a:spLocks noGrp="1"/>
          </p:cNvSpPr>
          <p:nvPr>
            <p:ph type="title"/>
          </p:nvPr>
        </p:nvSpPr>
        <p:spPr/>
        <p:txBody>
          <a:bodyPr>
            <a:normAutofit/>
          </a:bodyPr>
          <a:lstStyle/>
          <a:p>
            <a:r>
              <a:rPr lang="en-GB" sz="3600" b="1" dirty="0"/>
              <a:t>Recent labour market trends in UK</a:t>
            </a:r>
          </a:p>
        </p:txBody>
      </p:sp>
      <p:sp>
        <p:nvSpPr>
          <p:cNvPr id="3" name="Content Placeholder 2">
            <a:extLst>
              <a:ext uri="{FF2B5EF4-FFF2-40B4-BE49-F238E27FC236}">
                <a16:creationId xmlns:a16="http://schemas.microsoft.com/office/drawing/2014/main" xmlns="" id="{2D745E3C-9EA9-4617-A760-396DB016B675}"/>
              </a:ext>
            </a:extLst>
          </p:cNvPr>
          <p:cNvSpPr>
            <a:spLocks noGrp="1"/>
          </p:cNvSpPr>
          <p:nvPr>
            <p:ph idx="1"/>
          </p:nvPr>
        </p:nvSpPr>
        <p:spPr/>
        <p:txBody>
          <a:bodyPr>
            <a:normAutofit lnSpcReduction="10000"/>
          </a:bodyPr>
          <a:lstStyle/>
          <a:p>
            <a:pPr marL="0" indent="0">
              <a:buNone/>
            </a:pPr>
            <a:r>
              <a:rPr lang="en-GB" dirty="0"/>
              <a:t>Recent trends in UK labour markets seriously challenge all ‘traditional’ forms of employee participation:</a:t>
            </a:r>
          </a:p>
          <a:p>
            <a:r>
              <a:rPr lang="en-GB" dirty="0"/>
              <a:t>declining influence of trade unions</a:t>
            </a:r>
          </a:p>
          <a:p>
            <a:r>
              <a:rPr lang="en-GB" dirty="0"/>
              <a:t>increasing significance of service sectors (now 83% employment; role of the customer)</a:t>
            </a:r>
          </a:p>
          <a:p>
            <a:r>
              <a:rPr lang="en-GB" dirty="0"/>
              <a:t>patterns of migration</a:t>
            </a:r>
          </a:p>
          <a:p>
            <a:r>
              <a:rPr lang="en-GB" dirty="0"/>
              <a:t>degree of flexible working, especially gig economy and zero-hours contracts</a:t>
            </a:r>
          </a:p>
          <a:p>
            <a:endParaRPr lang="en-GB" dirty="0"/>
          </a:p>
        </p:txBody>
      </p:sp>
      <p:sp>
        <p:nvSpPr>
          <p:cNvPr id="4" name="Slide Number Placeholder 3">
            <a:extLst>
              <a:ext uri="{FF2B5EF4-FFF2-40B4-BE49-F238E27FC236}">
                <a16:creationId xmlns:a16="http://schemas.microsoft.com/office/drawing/2014/main" xmlns="" id="{E750E621-DEBD-45C1-8A62-26B8B1457EB4}"/>
              </a:ext>
            </a:extLst>
          </p:cNvPr>
          <p:cNvSpPr>
            <a:spLocks noGrp="1"/>
          </p:cNvSpPr>
          <p:nvPr>
            <p:ph type="sldNum" sz="quarter" idx="12"/>
          </p:nvPr>
        </p:nvSpPr>
        <p:spPr/>
        <p:txBody>
          <a:bodyPr/>
          <a:lstStyle/>
          <a:p>
            <a:fld id="{CC1882F9-9719-40B9-BE37-9A9C2C07E44A}" type="slidenum">
              <a:rPr lang="en-GB" smtClean="0"/>
              <a:t>15</a:t>
            </a:fld>
            <a:endParaRPr lang="en-GB"/>
          </a:p>
        </p:txBody>
      </p:sp>
    </p:spTree>
    <p:extLst>
      <p:ext uri="{BB962C8B-B14F-4D97-AF65-F5344CB8AC3E}">
        <p14:creationId xmlns:p14="http://schemas.microsoft.com/office/powerpoint/2010/main" val="342911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7CF4B719-6936-4C45-B28A-D9E6727F9DC1}"/>
              </a:ext>
            </a:extLst>
          </p:cNvPr>
          <p:cNvSpPr>
            <a:spLocks noGrp="1"/>
          </p:cNvSpPr>
          <p:nvPr>
            <p:ph type="sldNum" sz="quarter" idx="12"/>
          </p:nvPr>
        </p:nvSpPr>
        <p:spPr/>
        <p:txBody>
          <a:bodyPr/>
          <a:lstStyle/>
          <a:p>
            <a:fld id="{CC1882F9-9719-40B9-BE37-9A9C2C07E44A}" type="slidenum">
              <a:rPr lang="en-GB" smtClean="0"/>
              <a:t>16</a:t>
            </a:fld>
            <a:endParaRPr lang="en-GB"/>
          </a:p>
        </p:txBody>
      </p:sp>
      <p:pic>
        <p:nvPicPr>
          <p:cNvPr id="3" name="Content Placeholder 4" descr="Graphical user interface, diagram, application&#10;&#10;Description automatically generated">
            <a:extLst>
              <a:ext uri="{FF2B5EF4-FFF2-40B4-BE49-F238E27FC236}">
                <a16:creationId xmlns:a16="http://schemas.microsoft.com/office/drawing/2014/main" xmlns="" id="{BC1A64B4-FC10-4CE4-B5F2-18C537A819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980728"/>
            <a:ext cx="8229600" cy="5256584"/>
          </a:xfrm>
          <a:prstGeom prst="rect">
            <a:avLst/>
          </a:prstGeom>
        </p:spPr>
      </p:pic>
      <p:sp>
        <p:nvSpPr>
          <p:cNvPr id="5" name="TextBox 4">
            <a:extLst>
              <a:ext uri="{FF2B5EF4-FFF2-40B4-BE49-F238E27FC236}">
                <a16:creationId xmlns:a16="http://schemas.microsoft.com/office/drawing/2014/main" xmlns="" id="{2A5022B7-762C-4487-B5D5-C61CC2A62523}"/>
              </a:ext>
            </a:extLst>
          </p:cNvPr>
          <p:cNvSpPr txBox="1"/>
          <p:nvPr/>
        </p:nvSpPr>
        <p:spPr>
          <a:xfrm>
            <a:off x="1763688" y="978014"/>
            <a:ext cx="6552728" cy="1077218"/>
          </a:xfrm>
          <a:prstGeom prst="rect">
            <a:avLst/>
          </a:prstGeom>
          <a:noFill/>
        </p:spPr>
        <p:txBody>
          <a:bodyPr wrap="square">
            <a:spAutoFit/>
          </a:bodyPr>
          <a:lstStyle/>
          <a:p>
            <a:r>
              <a:rPr lang="en-GB" sz="3200" b="1" dirty="0">
                <a:effectLst/>
                <a:latin typeface="Calibri" panose="020F0502020204030204" pitchFamily="34" charset="0"/>
                <a:ea typeface="PMingLiU" panose="02020500000000000000" pitchFamily="18" charset="-120"/>
              </a:rPr>
              <a:t>‘Standard’ and ‘non-standard’ forms of employment</a:t>
            </a:r>
            <a:endParaRPr lang="en-GB" sz="3200" dirty="0"/>
          </a:p>
        </p:txBody>
      </p:sp>
    </p:spTree>
    <p:extLst>
      <p:ext uri="{BB962C8B-B14F-4D97-AF65-F5344CB8AC3E}">
        <p14:creationId xmlns:p14="http://schemas.microsoft.com/office/powerpoint/2010/main" val="12072095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C5813E-9473-450E-86F1-6237B3B6D881}"/>
              </a:ext>
            </a:extLst>
          </p:cNvPr>
          <p:cNvSpPr>
            <a:spLocks noGrp="1"/>
          </p:cNvSpPr>
          <p:nvPr>
            <p:ph type="title"/>
          </p:nvPr>
        </p:nvSpPr>
        <p:spPr/>
        <p:txBody>
          <a:bodyPr>
            <a:normAutofit fontScale="90000"/>
          </a:bodyPr>
          <a:lstStyle/>
          <a:p>
            <a:r>
              <a:rPr lang="en-GB" sz="3600" b="1" dirty="0">
                <a:effectLst/>
                <a:latin typeface="Calibri" panose="020F0502020204030204" pitchFamily="34" charset="0"/>
                <a:ea typeface="PMingLiU" panose="02020500000000000000" pitchFamily="18" charset="-120"/>
              </a:rPr>
              <a:t/>
            </a:r>
            <a:br>
              <a:rPr lang="en-GB" sz="3600" b="1" dirty="0">
                <a:effectLst/>
                <a:latin typeface="Calibri" panose="020F0502020204030204" pitchFamily="34" charset="0"/>
                <a:ea typeface="PMingLiU" panose="02020500000000000000" pitchFamily="18" charset="-120"/>
              </a:rPr>
            </a:br>
            <a:r>
              <a:rPr lang="en-GB" sz="3600" b="1" dirty="0">
                <a:effectLst/>
                <a:latin typeface="Calibri" panose="020F0502020204030204" pitchFamily="34" charset="0"/>
                <a:ea typeface="PMingLiU" panose="02020500000000000000" pitchFamily="18" charset="-120"/>
              </a:rPr>
              <a:t>Core and peripheral model of organisational labour markets </a:t>
            </a:r>
            <a:r>
              <a:rPr lang="en-GB" sz="1800" b="1" dirty="0">
                <a:effectLst/>
                <a:latin typeface="Calibri" panose="020F0502020204030204" pitchFamily="34" charset="0"/>
                <a:ea typeface="PMingLiU" panose="02020500000000000000" pitchFamily="18" charset="-120"/>
              </a:rPr>
              <a:t>(</a:t>
            </a:r>
            <a:r>
              <a:rPr lang="en-GB" sz="1800" b="1" dirty="0">
                <a:effectLst/>
                <a:latin typeface="Calibri" panose="020F0502020204030204" pitchFamily="34" charset="0"/>
                <a:ea typeface="Calibri" panose="020F0502020204030204" pitchFamily="34" charset="0"/>
                <a:cs typeface="Calibri" panose="020F0502020204030204" pitchFamily="34" charset="0"/>
              </a:rPr>
              <a:t>Atkinson 1984, 1987)</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a:r>
            <a:br>
              <a:rPr lang="en-GB" sz="1800" b="1" dirty="0">
                <a:effectLst/>
                <a:latin typeface="Calibri" panose="020F0502020204030204" pitchFamily="34" charset="0"/>
                <a:ea typeface="Calibri" panose="020F0502020204030204" pitchFamily="34" charset="0"/>
                <a:cs typeface="Times New Roman" panose="02020603050405020304" pitchFamily="18" charset="0"/>
              </a:rPr>
            </a:br>
            <a:endParaRPr lang="en-GB" sz="1800" b="1" dirty="0"/>
          </a:p>
        </p:txBody>
      </p:sp>
      <p:sp>
        <p:nvSpPr>
          <p:cNvPr id="4" name="Slide Number Placeholder 3">
            <a:extLst>
              <a:ext uri="{FF2B5EF4-FFF2-40B4-BE49-F238E27FC236}">
                <a16:creationId xmlns:a16="http://schemas.microsoft.com/office/drawing/2014/main" xmlns="" id="{D1953551-B77F-4F1C-BBC9-06BE5CB326BB}"/>
              </a:ext>
            </a:extLst>
          </p:cNvPr>
          <p:cNvSpPr>
            <a:spLocks noGrp="1"/>
          </p:cNvSpPr>
          <p:nvPr>
            <p:ph type="sldNum" sz="quarter" idx="12"/>
          </p:nvPr>
        </p:nvSpPr>
        <p:spPr/>
        <p:txBody>
          <a:bodyPr/>
          <a:lstStyle/>
          <a:p>
            <a:fld id="{CC1882F9-9719-40B9-BE37-9A9C2C07E44A}" type="slidenum">
              <a:rPr lang="en-GB" smtClean="0"/>
              <a:t>17</a:t>
            </a:fld>
            <a:endParaRPr lang="en-GB"/>
          </a:p>
        </p:txBody>
      </p:sp>
      <p:pic>
        <p:nvPicPr>
          <p:cNvPr id="5" name="Graphic 13">
            <a:extLst>
              <a:ext uri="{FF2B5EF4-FFF2-40B4-BE49-F238E27FC236}">
                <a16:creationId xmlns:a16="http://schemas.microsoft.com/office/drawing/2014/main" xmlns="" id="{98B92E4F-D825-44E8-B808-EC2F08FC8FB1}"/>
              </a:ext>
            </a:extLst>
          </p:cNvPr>
          <p:cNvPicPr>
            <a:picLocks noGrp="1" noChangeAspect="1"/>
          </p:cNvPicPr>
          <p:nvPr>
            <p:ph idx="1"/>
          </p:nvPr>
        </p:nvPicPr>
        <p:blipFill>
          <a:blip r:embed="rId2">
            <a:extLst>
              <a:ext uri="{96DAC541-7B7A-43D3-8B79-37D633B846F1}">
                <asvg:svgBlip xmlns:asvg="http://schemas.microsoft.com/office/drawing/2016/SVG/main" xmlns="" r:embed="rId3"/>
              </a:ext>
            </a:extLst>
          </a:blip>
          <a:stretch>
            <a:fillRect/>
          </a:stretch>
        </p:blipFill>
        <p:spPr>
          <a:xfrm>
            <a:off x="1714500" y="1772816"/>
            <a:ext cx="5715000" cy="4320480"/>
          </a:xfrm>
          <a:prstGeom prst="rect">
            <a:avLst/>
          </a:prstGeom>
        </p:spPr>
      </p:pic>
    </p:spTree>
    <p:extLst>
      <p:ext uri="{BB962C8B-B14F-4D97-AF65-F5344CB8AC3E}">
        <p14:creationId xmlns:p14="http://schemas.microsoft.com/office/powerpoint/2010/main" val="40320914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58F5C0-3700-4E77-B1B8-7F45E965240A}"/>
              </a:ext>
            </a:extLst>
          </p:cNvPr>
          <p:cNvSpPr>
            <a:spLocks noGrp="1"/>
          </p:cNvSpPr>
          <p:nvPr>
            <p:ph type="title"/>
          </p:nvPr>
        </p:nvSpPr>
        <p:spPr/>
        <p:txBody>
          <a:bodyPr>
            <a:normAutofit/>
          </a:bodyPr>
          <a:lstStyle/>
          <a:p>
            <a:r>
              <a:rPr lang="en-GB" sz="3200" b="1" dirty="0"/>
              <a:t>How to involve ‘peripheral’ and ‘external’ workers in forms of participation?</a:t>
            </a:r>
          </a:p>
        </p:txBody>
      </p:sp>
      <p:sp>
        <p:nvSpPr>
          <p:cNvPr id="3" name="Content Placeholder 2">
            <a:extLst>
              <a:ext uri="{FF2B5EF4-FFF2-40B4-BE49-F238E27FC236}">
                <a16:creationId xmlns:a16="http://schemas.microsoft.com/office/drawing/2014/main" xmlns="" id="{FFAD800B-DE92-45AA-A98C-47B410DC48F8}"/>
              </a:ext>
            </a:extLst>
          </p:cNvPr>
          <p:cNvSpPr>
            <a:spLocks noGrp="1"/>
          </p:cNvSpPr>
          <p:nvPr>
            <p:ph idx="1"/>
          </p:nvPr>
        </p:nvSpPr>
        <p:spPr/>
        <p:txBody>
          <a:bodyPr>
            <a:normAutofit/>
          </a:bodyPr>
          <a:lstStyle/>
          <a:p>
            <a:pPr marL="0" indent="0">
              <a:buNone/>
            </a:pPr>
            <a:r>
              <a:rPr lang="en-GB" dirty="0"/>
              <a:t>Example: gig economy</a:t>
            </a:r>
          </a:p>
          <a:p>
            <a:pPr marL="0" indent="0">
              <a:buNone/>
            </a:pPr>
            <a:r>
              <a:rPr lang="en-GB" sz="2800" dirty="0">
                <a:effectLst/>
                <a:latin typeface="Calibri" panose="020F0502020204030204" pitchFamily="34" charset="0"/>
                <a:ea typeface="PMingLiU" panose="02020500000000000000" pitchFamily="18" charset="-120"/>
              </a:rPr>
              <a:t>CEO of CrowdFlower, one of the largest employment platforms, said that “before the Internet, it would be really difficult to find someone, sit them down for ten minutes and get them to work for you, and then fire them after those ten minutes; but with technology, you can actually find them, pay them the tiny amount of money, and then get rid of them when you do not need them anymore.”</a:t>
            </a:r>
            <a:endParaRPr lang="en-GB" sz="2800" dirty="0"/>
          </a:p>
        </p:txBody>
      </p:sp>
      <p:sp>
        <p:nvSpPr>
          <p:cNvPr id="4" name="Slide Number Placeholder 3">
            <a:extLst>
              <a:ext uri="{FF2B5EF4-FFF2-40B4-BE49-F238E27FC236}">
                <a16:creationId xmlns:a16="http://schemas.microsoft.com/office/drawing/2014/main" xmlns="" id="{FF853A65-FC5C-425C-A64B-13DD1B4742F1}"/>
              </a:ext>
            </a:extLst>
          </p:cNvPr>
          <p:cNvSpPr>
            <a:spLocks noGrp="1"/>
          </p:cNvSpPr>
          <p:nvPr>
            <p:ph type="sldNum" sz="quarter" idx="12"/>
          </p:nvPr>
        </p:nvSpPr>
        <p:spPr/>
        <p:txBody>
          <a:bodyPr/>
          <a:lstStyle/>
          <a:p>
            <a:fld id="{CC1882F9-9719-40B9-BE37-9A9C2C07E44A}" type="slidenum">
              <a:rPr lang="en-GB" smtClean="0"/>
              <a:t>18</a:t>
            </a:fld>
            <a:endParaRPr lang="en-GB"/>
          </a:p>
        </p:txBody>
      </p:sp>
    </p:spTree>
    <p:extLst>
      <p:ext uri="{BB962C8B-B14F-4D97-AF65-F5344CB8AC3E}">
        <p14:creationId xmlns:p14="http://schemas.microsoft.com/office/powerpoint/2010/main" val="14086960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862A7A-5398-4E3A-ACCB-35EE9B853646}"/>
              </a:ext>
            </a:extLst>
          </p:cNvPr>
          <p:cNvSpPr>
            <a:spLocks noGrp="1"/>
          </p:cNvSpPr>
          <p:nvPr>
            <p:ph type="title"/>
          </p:nvPr>
        </p:nvSpPr>
        <p:spPr>
          <a:xfrm>
            <a:off x="457200" y="260648"/>
            <a:ext cx="8229600" cy="720080"/>
          </a:xfrm>
        </p:spPr>
        <p:txBody>
          <a:bodyPr>
            <a:normAutofit/>
          </a:bodyPr>
          <a:lstStyle/>
          <a:p>
            <a:r>
              <a:rPr lang="en-GB" sz="3200" b="1" dirty="0"/>
              <a:t>Nature of ‘gig’ work</a:t>
            </a:r>
          </a:p>
        </p:txBody>
      </p:sp>
      <p:sp>
        <p:nvSpPr>
          <p:cNvPr id="3" name="Content Placeholder 2">
            <a:extLst>
              <a:ext uri="{FF2B5EF4-FFF2-40B4-BE49-F238E27FC236}">
                <a16:creationId xmlns:a16="http://schemas.microsoft.com/office/drawing/2014/main" xmlns="" id="{D9BE9CAF-0826-49E3-8CE0-AC8661FA0579}"/>
              </a:ext>
            </a:extLst>
          </p:cNvPr>
          <p:cNvSpPr>
            <a:spLocks noGrp="1"/>
          </p:cNvSpPr>
          <p:nvPr>
            <p:ph idx="1"/>
          </p:nvPr>
        </p:nvSpPr>
        <p:spPr>
          <a:xfrm>
            <a:off x="457200" y="1268760"/>
            <a:ext cx="8229600" cy="5184576"/>
          </a:xfrm>
        </p:spPr>
        <p:txBody>
          <a:bodyPr>
            <a:normAutofit fontScale="92500" lnSpcReduction="10000"/>
          </a:bodyPr>
          <a:lstStyle/>
          <a:p>
            <a:pPr marL="0" indent="0">
              <a:buNone/>
            </a:pPr>
            <a:r>
              <a:rPr lang="en-GB" sz="1800" dirty="0">
                <a:effectLst/>
                <a:latin typeface="Calibri" panose="020F0502020204030204" pitchFamily="34" charset="0"/>
                <a:ea typeface="PMingLiU" panose="02020500000000000000" pitchFamily="18" charset="-120"/>
              </a:rPr>
              <a:t>Algorithmic management undermines workers’ voice, but also resistance and possible representation. Even if forms of workers’ voice or unions exist, they cannot collectively bargain with an algorithm, they can’t appeal to a platform, and they can’t negotiate with an equation.</a:t>
            </a:r>
          </a:p>
          <a:p>
            <a:endParaRPr lang="en-GB" sz="1800" dirty="0">
              <a:latin typeface="Calibri" panose="020F0502020204030204" pitchFamily="34" charset="0"/>
              <a:ea typeface="PMingLiU" panose="02020500000000000000" pitchFamily="18" charset="-120"/>
            </a:endParaRPr>
          </a:p>
          <a:p>
            <a:pPr marL="0" indent="0">
              <a:buNone/>
            </a:pPr>
            <a:r>
              <a:rPr lang="en-GB" sz="1800" dirty="0">
                <a:effectLst/>
                <a:latin typeface="Calibri" panose="020F0502020204030204" pitchFamily="34" charset="0"/>
                <a:ea typeface="PMingLiU" panose="02020500000000000000" pitchFamily="18" charset="-120"/>
              </a:rPr>
              <a:t>In the gig economy, we can distinguish between:</a:t>
            </a:r>
          </a:p>
          <a:p>
            <a:r>
              <a:rPr lang="en-GB" sz="1800" dirty="0">
                <a:effectLst/>
                <a:latin typeface="Calibri" panose="020F0502020204030204" pitchFamily="34" charset="0"/>
                <a:ea typeface="PMingLiU" panose="02020500000000000000" pitchFamily="18" charset="-120"/>
              </a:rPr>
              <a:t>riders and drivers (who work on location-dependent labour platforms, such as Deliveroo and Uber) and </a:t>
            </a:r>
          </a:p>
          <a:p>
            <a:r>
              <a:rPr lang="en-GB" sz="1800" dirty="0">
                <a:effectLst/>
                <a:latin typeface="Calibri" panose="020F0502020204030204" pitchFamily="34" charset="0"/>
                <a:ea typeface="PMingLiU" panose="02020500000000000000" pitchFamily="18" charset="-120"/>
              </a:rPr>
              <a:t>freelance platform workers (increasingly outsourced ‘external groups’, who work remotely for online sites, that might be in homes or internet cafes). </a:t>
            </a:r>
          </a:p>
          <a:p>
            <a:endParaRPr lang="en-GB" sz="1800" dirty="0">
              <a:latin typeface="Calibri" panose="020F0502020204030204" pitchFamily="34" charset="0"/>
              <a:ea typeface="PMingLiU" panose="02020500000000000000" pitchFamily="18" charset="-120"/>
            </a:endParaRPr>
          </a:p>
          <a:p>
            <a:pPr marL="0" indent="0">
              <a:buNone/>
            </a:pPr>
            <a:r>
              <a:rPr lang="en-GB" sz="1800" dirty="0">
                <a:effectLst/>
                <a:latin typeface="Calibri" panose="020F0502020204030204" pitchFamily="34" charset="0"/>
                <a:ea typeface="PMingLiU" panose="02020500000000000000" pitchFamily="18" charset="-120"/>
              </a:rPr>
              <a:t>Riders and drivers can physically meet and virtually cooperate. </a:t>
            </a:r>
          </a:p>
          <a:p>
            <a:pPr marL="0" indent="0">
              <a:buNone/>
            </a:pPr>
            <a:r>
              <a:rPr lang="en-GB" sz="1800" dirty="0">
                <a:effectLst/>
                <a:latin typeface="Calibri" panose="020F0502020204030204" pitchFamily="34" charset="0"/>
                <a:ea typeface="PMingLiU" panose="02020500000000000000" pitchFamily="18" charset="-120"/>
              </a:rPr>
              <a:t>Freelance platform workers are geographically dispersed and can cooperate only online. </a:t>
            </a:r>
          </a:p>
          <a:p>
            <a:pPr marL="0" indent="0">
              <a:buNone/>
            </a:pPr>
            <a:r>
              <a:rPr lang="en-GB" sz="1800" dirty="0">
                <a:effectLst/>
                <a:latin typeface="Calibri" panose="020F0502020204030204" pitchFamily="34" charset="0"/>
                <a:ea typeface="PMingLiU" panose="02020500000000000000" pitchFamily="18" charset="-120"/>
              </a:rPr>
              <a:t>Yet despite the fragmentation, communication via social networks seems to create a degree of social connectedness among the participants, e.g. internet forums </a:t>
            </a:r>
          </a:p>
          <a:p>
            <a:pPr marL="0" indent="0">
              <a:buNone/>
            </a:pPr>
            <a:endParaRPr lang="en-GB" sz="1800" dirty="0">
              <a:latin typeface="Calibri" panose="020F0502020204030204" pitchFamily="34" charset="0"/>
              <a:ea typeface="PMingLiU" panose="02020500000000000000" pitchFamily="18" charset="-120"/>
            </a:endParaRPr>
          </a:p>
          <a:p>
            <a:pPr marL="0" indent="0">
              <a:buNone/>
            </a:pPr>
            <a:r>
              <a:rPr lang="en-GB" sz="1800" dirty="0">
                <a:effectLst/>
                <a:latin typeface="Calibri" panose="020F0502020204030204" pitchFamily="34" charset="0"/>
                <a:ea typeface="PMingLiU" panose="02020500000000000000" pitchFamily="18" charset="-120"/>
              </a:rPr>
              <a:t>90% of workers’ communication is organised through such forums. There are numerous websites and threads in which different groups of workers exchange information on different topics (</a:t>
            </a:r>
            <a:r>
              <a:rPr lang="en-GB" sz="1800" dirty="0" err="1">
                <a:effectLst/>
                <a:latin typeface="Calibri" panose="020F0502020204030204" pitchFamily="34" charset="0"/>
                <a:ea typeface="PMingLiU" panose="02020500000000000000" pitchFamily="18" charset="-120"/>
              </a:rPr>
              <a:t>Heiland</a:t>
            </a:r>
            <a:r>
              <a:rPr lang="en-GB" sz="1800" dirty="0">
                <a:effectLst/>
                <a:latin typeface="Calibri" panose="020F0502020204030204" pitchFamily="34" charset="0"/>
                <a:ea typeface="PMingLiU" panose="02020500000000000000" pitchFamily="18" charset="-120"/>
              </a:rPr>
              <a:t>, 2020: 28).</a:t>
            </a:r>
            <a:endParaRPr lang="en-GB" sz="1800" dirty="0">
              <a:effectLst/>
              <a:latin typeface="Times New Roman" panose="02020603050405020304" pitchFamily="18" charset="0"/>
              <a:ea typeface="PMingLiU" panose="02020500000000000000" pitchFamily="18" charset="-120"/>
            </a:endParaRPr>
          </a:p>
          <a:p>
            <a:endParaRPr lang="en-GB" dirty="0"/>
          </a:p>
        </p:txBody>
      </p:sp>
      <p:sp>
        <p:nvSpPr>
          <p:cNvPr id="4" name="Slide Number Placeholder 3">
            <a:extLst>
              <a:ext uri="{FF2B5EF4-FFF2-40B4-BE49-F238E27FC236}">
                <a16:creationId xmlns:a16="http://schemas.microsoft.com/office/drawing/2014/main" xmlns="" id="{205E22A9-BD4A-4F85-A140-1E3D43ACF1EC}"/>
              </a:ext>
            </a:extLst>
          </p:cNvPr>
          <p:cNvSpPr>
            <a:spLocks noGrp="1"/>
          </p:cNvSpPr>
          <p:nvPr>
            <p:ph type="sldNum" sz="quarter" idx="12"/>
          </p:nvPr>
        </p:nvSpPr>
        <p:spPr/>
        <p:txBody>
          <a:bodyPr/>
          <a:lstStyle/>
          <a:p>
            <a:fld id="{CC1882F9-9719-40B9-BE37-9A9C2C07E44A}" type="slidenum">
              <a:rPr lang="en-GB" smtClean="0"/>
              <a:t>19</a:t>
            </a:fld>
            <a:endParaRPr lang="en-GB"/>
          </a:p>
        </p:txBody>
      </p:sp>
    </p:spTree>
    <p:extLst>
      <p:ext uri="{BB962C8B-B14F-4D97-AF65-F5344CB8AC3E}">
        <p14:creationId xmlns:p14="http://schemas.microsoft.com/office/powerpoint/2010/main" val="306970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t>What this presentation covers</a:t>
            </a:r>
          </a:p>
        </p:txBody>
      </p:sp>
      <p:sp>
        <p:nvSpPr>
          <p:cNvPr id="3" name="Content Placeholder 2"/>
          <p:cNvSpPr>
            <a:spLocks noGrp="1"/>
          </p:cNvSpPr>
          <p:nvPr>
            <p:ph idx="1"/>
          </p:nvPr>
        </p:nvSpPr>
        <p:spPr/>
        <p:txBody>
          <a:bodyPr>
            <a:normAutofit/>
          </a:bodyPr>
          <a:lstStyle/>
          <a:p>
            <a:r>
              <a:rPr lang="en-GB" dirty="0"/>
              <a:t>Why employee participation and involvement (EPI)?</a:t>
            </a:r>
          </a:p>
          <a:p>
            <a:r>
              <a:rPr lang="en-GB" dirty="0"/>
              <a:t>How EPI operates</a:t>
            </a:r>
          </a:p>
          <a:p>
            <a:r>
              <a:rPr lang="en-GB" dirty="0"/>
              <a:t>Trends of EPI in the UK</a:t>
            </a:r>
          </a:p>
          <a:p>
            <a:r>
              <a:rPr lang="en-GB" dirty="0"/>
              <a:t>Challenges to EPI in precarious labour markets</a:t>
            </a:r>
          </a:p>
          <a:p>
            <a:r>
              <a:rPr lang="en-GB" dirty="0"/>
              <a:t>EPI in the ‘gig’ economy</a:t>
            </a:r>
          </a:p>
          <a:p>
            <a:pPr marL="0" indent="0">
              <a:buNone/>
            </a:pPr>
            <a:endParaRPr lang="en-GB" dirty="0"/>
          </a:p>
        </p:txBody>
      </p:sp>
      <p:sp>
        <p:nvSpPr>
          <p:cNvPr id="4" name="Slide Number Placeholder 3"/>
          <p:cNvSpPr>
            <a:spLocks noGrp="1"/>
          </p:cNvSpPr>
          <p:nvPr>
            <p:ph type="sldNum" sz="quarter" idx="12"/>
          </p:nvPr>
        </p:nvSpPr>
        <p:spPr/>
        <p:txBody>
          <a:bodyPr/>
          <a:lstStyle/>
          <a:p>
            <a:fld id="{CC1882F9-9719-40B9-BE37-9A9C2C07E44A}" type="slidenum">
              <a:rPr lang="en-GB" smtClean="0"/>
              <a:t>2</a:t>
            </a:fld>
            <a:endParaRPr lang="en-GB" dirty="0"/>
          </a:p>
        </p:txBody>
      </p:sp>
    </p:spTree>
    <p:extLst>
      <p:ext uri="{BB962C8B-B14F-4D97-AF65-F5344CB8AC3E}">
        <p14:creationId xmlns:p14="http://schemas.microsoft.com/office/powerpoint/2010/main" val="29455435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EABEEA-DE68-4EF2-849A-6FDC9B9852C1}"/>
              </a:ext>
            </a:extLst>
          </p:cNvPr>
          <p:cNvSpPr>
            <a:spLocks noGrp="1"/>
          </p:cNvSpPr>
          <p:nvPr>
            <p:ph type="title"/>
          </p:nvPr>
        </p:nvSpPr>
        <p:spPr>
          <a:xfrm>
            <a:off x="457200" y="274638"/>
            <a:ext cx="8229600" cy="778098"/>
          </a:xfrm>
        </p:spPr>
        <p:txBody>
          <a:bodyPr>
            <a:normAutofit/>
          </a:bodyPr>
          <a:lstStyle/>
          <a:p>
            <a:r>
              <a:rPr lang="en-GB" sz="3200" b="1" dirty="0">
                <a:effectLst/>
                <a:latin typeface="Calibri" panose="020F0502020204030204" pitchFamily="34" charset="0"/>
                <a:ea typeface="Calibri" panose="020F0502020204030204" pitchFamily="34" charset="0"/>
              </a:rPr>
              <a:t>Low-paid and ‘gig’ workers form unions</a:t>
            </a:r>
            <a:endParaRPr lang="en-GB" sz="3200" dirty="0"/>
          </a:p>
        </p:txBody>
      </p:sp>
      <p:sp>
        <p:nvSpPr>
          <p:cNvPr id="3" name="Content Placeholder 2">
            <a:extLst>
              <a:ext uri="{FF2B5EF4-FFF2-40B4-BE49-F238E27FC236}">
                <a16:creationId xmlns:a16="http://schemas.microsoft.com/office/drawing/2014/main" xmlns="" id="{20BBE6D9-EAFA-4917-BFD4-13EA5436460D}"/>
              </a:ext>
            </a:extLst>
          </p:cNvPr>
          <p:cNvSpPr>
            <a:spLocks noGrp="1"/>
          </p:cNvSpPr>
          <p:nvPr>
            <p:ph idx="1"/>
          </p:nvPr>
        </p:nvSpPr>
        <p:spPr>
          <a:xfrm>
            <a:off x="457200" y="1268760"/>
            <a:ext cx="8229600" cy="5184576"/>
          </a:xfrm>
        </p:spPr>
        <p:txBody>
          <a:bodyPr>
            <a:normAutofit/>
          </a:bodyPr>
          <a:lstStyle/>
          <a:p>
            <a:pPr>
              <a:lnSpc>
                <a:spcPct val="107000"/>
              </a:lnSpc>
              <a:spcAft>
                <a:spcPts val="800"/>
              </a:spcAft>
            </a:pPr>
            <a:r>
              <a:rPr lang="en-GB" sz="1800" dirty="0">
                <a:effectLst/>
                <a:latin typeface="Calibri" panose="020F0502020204030204" pitchFamily="34" charset="0"/>
                <a:ea typeface="Times New Roman" panose="02020603050405020304" pitchFamily="18" charset="0"/>
              </a:rPr>
              <a:t>The Independent Workers’ Union of Great Britain (2012): low-paid migrant workers who organise in IWGB branches covering cleaners, couriers, security guards and yoga teachers. It has fought campaigns for the London living wage at the Royal Opera House and John Lewis, among others. </a:t>
            </a:r>
          </a:p>
          <a:p>
            <a:r>
              <a:rPr lang="en-GB" sz="1800" dirty="0">
                <a:solidFill>
                  <a:srgbClr val="000000"/>
                </a:solidFill>
                <a:effectLst/>
                <a:latin typeface="Calibri" panose="020F0502020204030204" pitchFamily="34" charset="0"/>
                <a:ea typeface="Times New Roman" panose="02020603050405020304" pitchFamily="18" charset="0"/>
              </a:rPr>
              <a:t>IWGB Game Workers (2018) was established as a branch of the umbrella IWGB. Aims include ending the institutionalised practice of excessive/unpaid overtime, improving diversity and inclusion, supporting those who lack representation and securing a fair wage for all. </a:t>
            </a:r>
            <a:endParaRPr lang="en-GB" sz="1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endParaRPr lang="en-GB" sz="1800" dirty="0">
              <a:effectLst/>
              <a:latin typeface="Calibri" panose="020F0502020204030204" pitchFamily="34" charset="0"/>
              <a:ea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rPr>
              <a:t>The App Drivers &amp; Couriers’ Union (2020) campaigns for couriers and fast-food delivery drivers, including pay rises, employment status and an end to unfair dismissals and deactivations (that is, the deletion of a worker’s details from an app for failing to meet targets). </a:t>
            </a:r>
            <a:endParaRPr lang="en-GB" sz="1800" dirty="0">
              <a:effectLst/>
              <a:latin typeface="Times New Roman" panose="02020603050405020304" pitchFamily="18" charset="0"/>
              <a:ea typeface="Times New Roman" panose="02020603050405020304" pitchFamily="18" charset="0"/>
            </a:endParaRPr>
          </a:p>
          <a:p>
            <a:pPr marL="0" indent="0">
              <a:lnSpc>
                <a:spcPct val="107000"/>
              </a:lnSpc>
              <a:spcAft>
                <a:spcPts val="800"/>
              </a:spcAft>
              <a:buNone/>
            </a:pPr>
            <a:endPar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07000"/>
              </a:lnSpc>
              <a:spcAft>
                <a:spcPts val="800"/>
              </a:spcAft>
              <a:buNone/>
            </a:pPr>
            <a:r>
              <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Source: union websites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a:extLst>
              <a:ext uri="{FF2B5EF4-FFF2-40B4-BE49-F238E27FC236}">
                <a16:creationId xmlns:a16="http://schemas.microsoft.com/office/drawing/2014/main" xmlns="" id="{1E5B00DC-5739-428B-B100-73DE742AD411}"/>
              </a:ext>
            </a:extLst>
          </p:cNvPr>
          <p:cNvSpPr>
            <a:spLocks noGrp="1"/>
          </p:cNvSpPr>
          <p:nvPr>
            <p:ph type="sldNum" sz="quarter" idx="12"/>
          </p:nvPr>
        </p:nvSpPr>
        <p:spPr/>
        <p:txBody>
          <a:bodyPr/>
          <a:lstStyle/>
          <a:p>
            <a:fld id="{CC1882F9-9719-40B9-BE37-9A9C2C07E44A}" type="slidenum">
              <a:rPr lang="en-GB" smtClean="0"/>
              <a:t>20</a:t>
            </a:fld>
            <a:endParaRPr lang="en-GB"/>
          </a:p>
        </p:txBody>
      </p:sp>
    </p:spTree>
    <p:extLst>
      <p:ext uri="{BB962C8B-B14F-4D97-AF65-F5344CB8AC3E}">
        <p14:creationId xmlns:p14="http://schemas.microsoft.com/office/powerpoint/2010/main" val="2291064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B6B0BA-1A97-45F8-9853-3F26E6115190}"/>
              </a:ext>
            </a:extLst>
          </p:cNvPr>
          <p:cNvSpPr>
            <a:spLocks noGrp="1"/>
          </p:cNvSpPr>
          <p:nvPr>
            <p:ph type="title"/>
          </p:nvPr>
        </p:nvSpPr>
        <p:spPr/>
        <p:txBody>
          <a:bodyPr>
            <a:normAutofit/>
          </a:bodyPr>
          <a:lstStyle/>
          <a:p>
            <a:r>
              <a:rPr lang="en-GB" sz="3600" b="1" dirty="0"/>
              <a:t>Union organisation among gig workers</a:t>
            </a:r>
          </a:p>
        </p:txBody>
      </p:sp>
      <p:sp>
        <p:nvSpPr>
          <p:cNvPr id="3" name="Content Placeholder 2">
            <a:extLst>
              <a:ext uri="{FF2B5EF4-FFF2-40B4-BE49-F238E27FC236}">
                <a16:creationId xmlns:a16="http://schemas.microsoft.com/office/drawing/2014/main" xmlns="" id="{62AF1E5B-30EA-432B-B821-214784A573B0}"/>
              </a:ext>
            </a:extLst>
          </p:cNvPr>
          <p:cNvSpPr>
            <a:spLocks noGrp="1"/>
          </p:cNvSpPr>
          <p:nvPr>
            <p:ph idx="1"/>
          </p:nvPr>
        </p:nvSpPr>
        <p:spPr/>
        <p:txBody>
          <a:bodyPr>
            <a:normAutofit fontScale="92500" lnSpcReduction="10000"/>
          </a:bodyPr>
          <a:lstStyle/>
          <a:p>
            <a:pPr marL="0" indent="0">
              <a:buNone/>
            </a:pPr>
            <a:r>
              <a:rPr lang="en-GB" sz="1800" dirty="0">
                <a:effectLst/>
                <a:latin typeface="Calibri" panose="020F0502020204030204" pitchFamily="34" charset="0"/>
                <a:ea typeface="PMingLiU" panose="02020500000000000000" pitchFamily="18" charset="-120"/>
              </a:rPr>
              <a:t>Uber can revoke a driver’s registration if his/her score falls below a certain level of passenger satisfaction, which is monitored electronically. In July 2020, the App Drivers and Couriers Union launched a legal bid to force the company to disclose the data on which it bases the algorithms that control their employment. ADCU argues that transparency is required to ensure that Uber does not discriminate between drivers. </a:t>
            </a:r>
          </a:p>
          <a:p>
            <a:pPr marL="0" indent="0">
              <a:buNone/>
            </a:pPr>
            <a:endParaRPr lang="en-GB" sz="1800" dirty="0">
              <a:latin typeface="Calibri" panose="020F0502020204030204" pitchFamily="34" charset="0"/>
              <a:ea typeface="PMingLiU" panose="02020500000000000000" pitchFamily="18" charset="-120"/>
            </a:endParaRPr>
          </a:p>
          <a:p>
            <a:pPr marL="0" indent="0">
              <a:buNone/>
            </a:pPr>
            <a:r>
              <a:rPr lang="en-GB" sz="1800" dirty="0">
                <a:effectLst/>
                <a:latin typeface="Calibri" panose="020F0502020204030204" pitchFamily="34" charset="0"/>
                <a:ea typeface="PMingLiU" panose="02020500000000000000" pitchFamily="18" charset="-120"/>
              </a:rPr>
              <a:t>Spanish chambermaids have organised their own union, </a:t>
            </a:r>
            <a:r>
              <a:rPr lang="en-GB" sz="1800" dirty="0" err="1">
                <a:effectLst/>
                <a:latin typeface="Calibri" panose="020F0502020204030204" pitchFamily="34" charset="0"/>
                <a:ea typeface="PMingLiU" panose="02020500000000000000" pitchFamily="18" charset="-120"/>
              </a:rPr>
              <a:t>Sindicato</a:t>
            </a:r>
            <a:r>
              <a:rPr lang="en-GB" sz="1800" dirty="0">
                <a:effectLst/>
                <a:latin typeface="Calibri" panose="020F0502020204030204" pitchFamily="34" charset="0"/>
                <a:ea typeface="PMingLiU" panose="02020500000000000000" pitchFamily="18" charset="-120"/>
              </a:rPr>
              <a:t> Las </a:t>
            </a:r>
            <a:r>
              <a:rPr lang="en-GB" sz="1800" dirty="0" err="1">
                <a:effectLst/>
                <a:latin typeface="Calibri" panose="020F0502020204030204" pitchFamily="34" charset="0"/>
                <a:ea typeface="PMingLiU" panose="02020500000000000000" pitchFamily="18" charset="-120"/>
              </a:rPr>
              <a:t>Kellys</a:t>
            </a:r>
            <a:r>
              <a:rPr lang="en-GB" sz="1800" dirty="0">
                <a:effectLst/>
                <a:latin typeface="Calibri" panose="020F0502020204030204" pitchFamily="34" charset="0"/>
                <a:ea typeface="PMingLiU" panose="02020500000000000000" pitchFamily="18" charset="-120"/>
              </a:rPr>
              <a:t> Cataluña, which has set up its own reservations platform to monitor hotels’ compliance with the national agreement on pay and conditions. Tourists are able to book a hotel through an app that lists only those guaranteeing decent pay and conditions. </a:t>
            </a:r>
          </a:p>
          <a:p>
            <a:pPr marL="0" indent="0">
              <a:buNone/>
            </a:pPr>
            <a:endParaRPr lang="en-GB" sz="1800" dirty="0">
              <a:latin typeface="Calibri" panose="020F0502020204030204" pitchFamily="34" charset="0"/>
              <a:ea typeface="PMingLiU" panose="02020500000000000000" pitchFamily="18" charset="-120"/>
            </a:endParaRPr>
          </a:p>
          <a:p>
            <a:pPr marL="0" indent="0">
              <a:lnSpc>
                <a:spcPct val="107000"/>
              </a:lnSpc>
              <a:spcAft>
                <a:spcPts val="800"/>
              </a:spcAft>
              <a:buNone/>
            </a:pPr>
            <a:r>
              <a:rPr lang="en-GB" sz="1800" dirty="0">
                <a:effectLst/>
                <a:latin typeface="Calibri" panose="020F0502020204030204" pitchFamily="34" charset="0"/>
                <a:ea typeface="Calibri" panose="020F0502020204030204" pitchFamily="34" charset="0"/>
                <a:cs typeface="Calibri" panose="020F0502020204030204" pitchFamily="34" charset="0"/>
              </a:rPr>
              <a:t>In February 2021, the UK </a:t>
            </a:r>
            <a:r>
              <a:rPr lang="en-GB" sz="1800" dirty="0">
                <a:effectLst/>
                <a:latin typeface="Calibri" panose="020F0502020204030204" pitchFamily="34" charset="0"/>
                <a:ea typeface="Times New Roman" panose="02020603050405020304" pitchFamily="18" charset="0"/>
                <a:cs typeface="Calibri" panose="020F0502020204030204" pitchFamily="34" charset="0"/>
              </a:rPr>
              <a:t>Supreme Court ruled unanimously that Uber drivers are employees under the terms of the Employment Rights Act 1996, and accordingly entitled to receive the national minimum wage, annual leave and other basic rights that apply to workers. </a:t>
            </a: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Similar cases for employment status are under way at Addison Lee, City Sprint, Deliveroo, Excel and Hermes, among other platform-based companies.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800" dirty="0">
              <a:effectLst/>
              <a:latin typeface="Times New Roman" panose="02020603050405020304" pitchFamily="18" charset="0"/>
              <a:ea typeface="PMingLiU" panose="02020500000000000000" pitchFamily="18" charset="-120"/>
            </a:endParaRPr>
          </a:p>
          <a:p>
            <a:endParaRPr lang="en-GB" dirty="0"/>
          </a:p>
        </p:txBody>
      </p:sp>
      <p:sp>
        <p:nvSpPr>
          <p:cNvPr id="4" name="Slide Number Placeholder 3">
            <a:extLst>
              <a:ext uri="{FF2B5EF4-FFF2-40B4-BE49-F238E27FC236}">
                <a16:creationId xmlns:a16="http://schemas.microsoft.com/office/drawing/2014/main" xmlns="" id="{D170362C-9570-463E-8CB2-47810D4BF15D}"/>
              </a:ext>
            </a:extLst>
          </p:cNvPr>
          <p:cNvSpPr>
            <a:spLocks noGrp="1"/>
          </p:cNvSpPr>
          <p:nvPr>
            <p:ph type="sldNum" sz="quarter" idx="12"/>
          </p:nvPr>
        </p:nvSpPr>
        <p:spPr/>
        <p:txBody>
          <a:bodyPr/>
          <a:lstStyle/>
          <a:p>
            <a:fld id="{CC1882F9-9719-40B9-BE37-9A9C2C07E44A}" type="slidenum">
              <a:rPr lang="en-GB" smtClean="0"/>
              <a:t>21</a:t>
            </a:fld>
            <a:endParaRPr lang="en-GB"/>
          </a:p>
        </p:txBody>
      </p:sp>
    </p:spTree>
    <p:extLst>
      <p:ext uri="{BB962C8B-B14F-4D97-AF65-F5344CB8AC3E}">
        <p14:creationId xmlns:p14="http://schemas.microsoft.com/office/powerpoint/2010/main" val="31972093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06CB7E-4A8C-4299-93BC-194099F3AE0B}"/>
              </a:ext>
            </a:extLst>
          </p:cNvPr>
          <p:cNvSpPr>
            <a:spLocks noGrp="1"/>
          </p:cNvSpPr>
          <p:nvPr>
            <p:ph type="title"/>
          </p:nvPr>
        </p:nvSpPr>
        <p:spPr/>
        <p:txBody>
          <a:bodyPr>
            <a:normAutofit/>
          </a:bodyPr>
          <a:lstStyle/>
          <a:p>
            <a:r>
              <a:rPr lang="en-GB" sz="3200" b="1" dirty="0"/>
              <a:t>Conclusions</a:t>
            </a:r>
          </a:p>
        </p:txBody>
      </p:sp>
      <p:sp>
        <p:nvSpPr>
          <p:cNvPr id="3" name="Content Placeholder 2">
            <a:extLst>
              <a:ext uri="{FF2B5EF4-FFF2-40B4-BE49-F238E27FC236}">
                <a16:creationId xmlns:a16="http://schemas.microsoft.com/office/drawing/2014/main" xmlns="" id="{BE48F355-7E98-412D-9999-B6B60428BA2A}"/>
              </a:ext>
            </a:extLst>
          </p:cNvPr>
          <p:cNvSpPr>
            <a:spLocks noGrp="1"/>
          </p:cNvSpPr>
          <p:nvPr>
            <p:ph idx="1"/>
          </p:nvPr>
        </p:nvSpPr>
        <p:spPr/>
        <p:txBody>
          <a:bodyPr>
            <a:normAutofit/>
          </a:bodyPr>
          <a:lstStyle/>
          <a:p>
            <a:r>
              <a:rPr lang="en-GB" sz="2800" dirty="0"/>
              <a:t>Traditional forms of EPI take place in bureaucratic/ hierarchical organisations, and work best for workers on standard employment contracts.</a:t>
            </a:r>
          </a:p>
          <a:p>
            <a:r>
              <a:rPr lang="en-GB" sz="2800" dirty="0"/>
              <a:t>Forms of representative EPI are in decline in UK, though direct forms seem healthy.</a:t>
            </a:r>
          </a:p>
          <a:p>
            <a:endParaRPr lang="en-GB" sz="2800" dirty="0"/>
          </a:p>
          <a:p>
            <a:r>
              <a:rPr lang="en-GB" sz="2800" dirty="0"/>
              <a:t>But main challenge:  how do unions organise/ ensure EPI for workers on precarious contracts, e.g. ‘gig’ workers? </a:t>
            </a:r>
          </a:p>
          <a:p>
            <a:pPr marL="0" indent="0">
              <a:buNone/>
            </a:pPr>
            <a:endParaRPr lang="en-GB" dirty="0"/>
          </a:p>
        </p:txBody>
      </p:sp>
      <p:sp>
        <p:nvSpPr>
          <p:cNvPr id="4" name="Slide Number Placeholder 3">
            <a:extLst>
              <a:ext uri="{FF2B5EF4-FFF2-40B4-BE49-F238E27FC236}">
                <a16:creationId xmlns:a16="http://schemas.microsoft.com/office/drawing/2014/main" xmlns="" id="{87A9D4EC-1BFC-4CEC-86C4-F54770B16464}"/>
              </a:ext>
            </a:extLst>
          </p:cNvPr>
          <p:cNvSpPr>
            <a:spLocks noGrp="1"/>
          </p:cNvSpPr>
          <p:nvPr>
            <p:ph type="sldNum" sz="quarter" idx="12"/>
          </p:nvPr>
        </p:nvSpPr>
        <p:spPr/>
        <p:txBody>
          <a:bodyPr/>
          <a:lstStyle/>
          <a:p>
            <a:fld id="{CC1882F9-9719-40B9-BE37-9A9C2C07E44A}" type="slidenum">
              <a:rPr lang="en-GB" smtClean="0"/>
              <a:t>22</a:t>
            </a:fld>
            <a:endParaRPr lang="en-GB"/>
          </a:p>
        </p:txBody>
      </p:sp>
    </p:spTree>
    <p:extLst>
      <p:ext uri="{BB962C8B-B14F-4D97-AF65-F5344CB8AC3E}">
        <p14:creationId xmlns:p14="http://schemas.microsoft.com/office/powerpoint/2010/main" val="29142015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6526"/>
            <a:ext cx="8229600" cy="576064"/>
          </a:xfrm>
        </p:spPr>
        <p:txBody>
          <a:bodyPr>
            <a:normAutofit fontScale="90000"/>
          </a:bodyPr>
          <a:lstStyle/>
          <a:p>
            <a:r>
              <a:rPr lang="en-GB" sz="3200" b="1" dirty="0"/>
              <a:t>References</a:t>
            </a:r>
          </a:p>
        </p:txBody>
      </p:sp>
      <p:sp>
        <p:nvSpPr>
          <p:cNvPr id="3" name="Content Placeholder 2"/>
          <p:cNvSpPr>
            <a:spLocks noGrp="1"/>
          </p:cNvSpPr>
          <p:nvPr>
            <p:ph idx="1"/>
          </p:nvPr>
        </p:nvSpPr>
        <p:spPr>
          <a:xfrm>
            <a:off x="323528" y="764704"/>
            <a:ext cx="8496944" cy="5956770"/>
          </a:xfrm>
        </p:spPr>
        <p:txBody>
          <a:bodyPr>
            <a:noAutofit/>
          </a:bodyPr>
          <a:lstStyle/>
          <a:p>
            <a:pPr marL="0" indent="-540000">
              <a:spcBef>
                <a:spcPts val="0"/>
              </a:spcBef>
              <a:buNone/>
            </a:pPr>
            <a:r>
              <a:rPr lang="en-GB" sz="1100" dirty="0">
                <a:effectLst/>
                <a:ea typeface="Calibri" panose="020F0502020204030204" pitchFamily="34" charset="0"/>
                <a:cs typeface="Times New Roman" panose="02020603050405020304" pitchFamily="18" charset="0"/>
              </a:rPr>
              <a:t>ACAS (2020) </a:t>
            </a:r>
            <a:r>
              <a:rPr lang="en-GB" sz="1100" i="1" dirty="0">
                <a:effectLst/>
                <a:ea typeface="Calibri" panose="020F0502020204030204" pitchFamily="34" charset="0"/>
                <a:cs typeface="Times New Roman" panose="02020603050405020304" pitchFamily="18" charset="0"/>
              </a:rPr>
              <a:t>Disputes and their Management in the Workplace: A Survey of British Employers</a:t>
            </a:r>
            <a:r>
              <a:rPr lang="en-GB" sz="1100" dirty="0">
                <a:effectLst/>
                <a:ea typeface="Calibri" panose="020F0502020204030204" pitchFamily="34" charset="0"/>
                <a:cs typeface="Times New Roman" panose="02020603050405020304" pitchFamily="18" charset="0"/>
              </a:rPr>
              <a:t>. (Deborah Hann and David Nash) 30 April. Available at: </a:t>
            </a:r>
            <a:r>
              <a:rPr lang="en-GB" sz="1100" u="sng" dirty="0">
                <a:solidFill>
                  <a:srgbClr val="0000FF"/>
                </a:solidFill>
                <a:effectLst/>
                <a:ea typeface="Calibri" panose="020F0502020204030204" pitchFamily="34" charset="0"/>
                <a:cs typeface="Times New Roman" panose="02020603050405020304" pitchFamily="18" charset="0"/>
                <a:hlinkClick r:id="rId2"/>
              </a:rPr>
              <a:t>Disputes and their management in the workplace: a survey </a:t>
            </a:r>
            <a:r>
              <a:rPr lang="en-GB" sz="1100" u="sng" dirty="0" err="1">
                <a:solidFill>
                  <a:srgbClr val="0000FF"/>
                </a:solidFill>
                <a:effectLst/>
                <a:ea typeface="Calibri" panose="020F0502020204030204" pitchFamily="34" charset="0"/>
                <a:cs typeface="Times New Roman" panose="02020603050405020304" pitchFamily="18" charset="0"/>
                <a:hlinkClick r:id="rId2"/>
              </a:rPr>
              <a:t>ofBritish</a:t>
            </a:r>
            <a:r>
              <a:rPr lang="en-GB" sz="1100" u="sng" dirty="0">
                <a:solidFill>
                  <a:srgbClr val="0000FF"/>
                </a:solidFill>
                <a:effectLst/>
                <a:ea typeface="Calibri" panose="020F0502020204030204" pitchFamily="34" charset="0"/>
                <a:cs typeface="Times New Roman" panose="02020603050405020304" pitchFamily="18" charset="0"/>
                <a:hlinkClick r:id="rId2"/>
              </a:rPr>
              <a:t> employers | </a:t>
            </a:r>
            <a:r>
              <a:rPr lang="en-GB" sz="1100" u="sng" dirty="0" err="1">
                <a:solidFill>
                  <a:srgbClr val="0000FF"/>
                </a:solidFill>
                <a:effectLst/>
                <a:ea typeface="Calibri" panose="020F0502020204030204" pitchFamily="34" charset="0"/>
                <a:cs typeface="Times New Roman" panose="02020603050405020304" pitchFamily="18" charset="0"/>
                <a:hlinkClick r:id="rId2"/>
              </a:rPr>
              <a:t>Acas</a:t>
            </a:r>
            <a:r>
              <a:rPr lang="en-GB" sz="1100" dirty="0">
                <a:effectLst/>
                <a:ea typeface="Calibri" panose="020F0502020204030204" pitchFamily="34" charset="0"/>
                <a:cs typeface="Times New Roman" panose="02020603050405020304" pitchFamily="18" charset="0"/>
              </a:rPr>
              <a:t>.</a:t>
            </a:r>
          </a:p>
          <a:p>
            <a:pPr marL="0" indent="-540000">
              <a:spcBef>
                <a:spcPts val="0"/>
              </a:spcBef>
              <a:buNone/>
            </a:pPr>
            <a:endParaRPr lang="en-GB" sz="1100" dirty="0">
              <a:effectLst/>
              <a:ea typeface="Calibri" panose="020F0502020204030204" pitchFamily="34" charset="0"/>
              <a:cs typeface="Times New Roman" panose="02020603050405020304" pitchFamily="18" charset="0"/>
            </a:endParaRPr>
          </a:p>
          <a:p>
            <a:pPr marL="0" indent="-540000">
              <a:spcBef>
                <a:spcPts val="0"/>
              </a:spcBef>
              <a:buNone/>
            </a:pPr>
            <a:r>
              <a:rPr lang="en-GB" sz="1100" dirty="0">
                <a:solidFill>
                  <a:srgbClr val="222222"/>
                </a:solidFill>
                <a:effectLst/>
                <a:ea typeface="Calibri" panose="020F0502020204030204" pitchFamily="34" charset="0"/>
                <a:cs typeface="Calibri" panose="020F0502020204030204" pitchFamily="34" charset="0"/>
              </a:rPr>
              <a:t>Atkinson, J. (1984) Manpower strategies for flexible organisations. </a:t>
            </a:r>
            <a:r>
              <a:rPr lang="en-GB" sz="1100" i="1" dirty="0">
                <a:solidFill>
                  <a:srgbClr val="222222"/>
                </a:solidFill>
                <a:effectLst/>
                <a:ea typeface="Calibri" panose="020F0502020204030204" pitchFamily="34" charset="0"/>
                <a:cs typeface="Calibri" panose="020F0502020204030204" pitchFamily="34" charset="0"/>
              </a:rPr>
              <a:t>Personnel Management</a:t>
            </a:r>
            <a:r>
              <a:rPr lang="en-GB" sz="1100" dirty="0">
                <a:solidFill>
                  <a:srgbClr val="222222"/>
                </a:solidFill>
                <a:effectLst/>
                <a:ea typeface="Calibri" panose="020F0502020204030204" pitchFamily="34" charset="0"/>
                <a:cs typeface="Calibri" panose="020F0502020204030204" pitchFamily="34" charset="0"/>
              </a:rPr>
              <a:t>, 16: 28-31. </a:t>
            </a:r>
          </a:p>
          <a:p>
            <a:pPr marL="0" indent="-540000">
              <a:spcBef>
                <a:spcPts val="0"/>
              </a:spcBef>
              <a:buNone/>
            </a:pPr>
            <a:endParaRPr lang="en-GB" sz="1100" dirty="0">
              <a:effectLst/>
              <a:ea typeface="Calibri" panose="020F0502020204030204" pitchFamily="34" charset="0"/>
              <a:cs typeface="Times New Roman" panose="02020603050405020304" pitchFamily="18" charset="0"/>
            </a:endParaRPr>
          </a:p>
          <a:p>
            <a:pPr marL="0" indent="-540000">
              <a:spcBef>
                <a:spcPts val="0"/>
              </a:spcBef>
              <a:buNone/>
            </a:pPr>
            <a:r>
              <a:rPr lang="en-GB" sz="1100" dirty="0">
                <a:solidFill>
                  <a:srgbClr val="222222"/>
                </a:solidFill>
                <a:effectLst/>
                <a:ea typeface="Calibri" panose="020F0502020204030204" pitchFamily="34" charset="0"/>
                <a:cs typeface="Calibri" panose="020F0502020204030204" pitchFamily="34" charset="0"/>
              </a:rPr>
              <a:t>Atkinson, J. (1987) Flexibility or fragmentation? The United Kingdom labour market in the eighties. </a:t>
            </a:r>
            <a:r>
              <a:rPr lang="en-GB" sz="1100" i="1" dirty="0">
                <a:solidFill>
                  <a:srgbClr val="222222"/>
                </a:solidFill>
                <a:effectLst/>
                <a:ea typeface="Calibri" panose="020F0502020204030204" pitchFamily="34" charset="0"/>
                <a:cs typeface="Calibri" panose="020F0502020204030204" pitchFamily="34" charset="0"/>
              </a:rPr>
              <a:t>Labour and Society</a:t>
            </a:r>
            <a:r>
              <a:rPr lang="en-GB" sz="1100" dirty="0">
                <a:solidFill>
                  <a:srgbClr val="222222"/>
                </a:solidFill>
                <a:effectLst/>
                <a:ea typeface="Calibri" panose="020F0502020204030204" pitchFamily="34" charset="0"/>
                <a:cs typeface="Calibri" panose="020F0502020204030204" pitchFamily="34" charset="0"/>
              </a:rPr>
              <a:t>, 12: 87-105.</a:t>
            </a:r>
          </a:p>
          <a:p>
            <a:pPr marL="0" indent="-540000">
              <a:spcBef>
                <a:spcPts val="0"/>
              </a:spcBef>
              <a:buNone/>
            </a:pPr>
            <a:endParaRPr lang="en-GB" sz="1100" dirty="0"/>
          </a:p>
          <a:p>
            <a:pPr marL="0" indent="-540000">
              <a:spcBef>
                <a:spcPts val="0"/>
              </a:spcBef>
              <a:buFontTx/>
              <a:buNone/>
            </a:pPr>
            <a:r>
              <a:rPr lang="en-GB" altLang="en-US" sz="1100" dirty="0"/>
              <a:t>ETUI (2012) </a:t>
            </a:r>
            <a:r>
              <a:rPr lang="en-GB" altLang="en-US" sz="1100" i="1" dirty="0"/>
              <a:t>The Gateway to Participation Issues in Europe</a:t>
            </a:r>
            <a:r>
              <a:rPr lang="en-GB" altLang="en-US" sz="1100" dirty="0"/>
              <a:t>. Available at: </a:t>
            </a:r>
            <a:r>
              <a:rPr lang="en-GB" altLang="en-US" sz="1100" dirty="0">
                <a:hlinkClick r:id="rId3"/>
              </a:rPr>
              <a:t>http://www.worker-participation.eu/</a:t>
            </a:r>
            <a:endParaRPr lang="en-GB" altLang="en-US" sz="1100" dirty="0"/>
          </a:p>
          <a:p>
            <a:pPr marL="0" indent="-540000">
              <a:spcBef>
                <a:spcPts val="0"/>
              </a:spcBef>
              <a:buFontTx/>
              <a:buNone/>
            </a:pPr>
            <a:endParaRPr lang="en-GB" altLang="en-US" sz="1100" dirty="0"/>
          </a:p>
          <a:p>
            <a:pPr marL="0" indent="-540000">
              <a:spcBef>
                <a:spcPts val="0"/>
              </a:spcBef>
              <a:buNone/>
            </a:pPr>
            <a:r>
              <a:rPr lang="en-GB" sz="1100" dirty="0"/>
              <a:t>Gold, M. (2004) ‘Worker Mobilization in the 1970s: Revisiting Work-ins, Co-operatives and Alternative Corporate Plans’, </a:t>
            </a:r>
            <a:r>
              <a:rPr lang="en-GB" sz="1100" i="1" dirty="0"/>
              <a:t>Historical Studies in Industrial Relations</a:t>
            </a:r>
            <a:r>
              <a:rPr lang="en-GB" sz="1100" dirty="0"/>
              <a:t>, No.18, Autumn 2004, pp. 65-106.</a:t>
            </a:r>
          </a:p>
          <a:p>
            <a:pPr marL="0" indent="-540000">
              <a:spcBef>
                <a:spcPts val="0"/>
              </a:spcBef>
              <a:buNone/>
            </a:pPr>
            <a:endParaRPr lang="en-GB" sz="1100" dirty="0"/>
          </a:p>
          <a:p>
            <a:pPr marL="0" indent="-540000">
              <a:spcBef>
                <a:spcPts val="0"/>
              </a:spcBef>
              <a:buNone/>
            </a:pPr>
            <a:r>
              <a:rPr lang="en-GB" sz="1100" dirty="0"/>
              <a:t>Gold, M. (2010) ‘Employee participation in the EU: The long and winding road to legislation’, </a:t>
            </a:r>
            <a:r>
              <a:rPr lang="en-GB" sz="1100" i="1" dirty="0"/>
              <a:t>Economic and Industrial Democracy</a:t>
            </a:r>
            <a:r>
              <a:rPr lang="en-GB" sz="1100" dirty="0"/>
              <a:t>, 31(4s): 9-23.</a:t>
            </a:r>
          </a:p>
          <a:p>
            <a:pPr marL="0" indent="-540000">
              <a:spcBef>
                <a:spcPts val="0"/>
              </a:spcBef>
              <a:buNone/>
            </a:pPr>
            <a:endParaRPr lang="en-GB" sz="1100" dirty="0"/>
          </a:p>
          <a:p>
            <a:pPr marL="0" indent="-540000">
              <a:spcBef>
                <a:spcPts val="0"/>
              </a:spcBef>
              <a:buNone/>
            </a:pPr>
            <a:r>
              <a:rPr lang="en-GB" sz="1100" dirty="0"/>
              <a:t>Hall, M. and Purcell, J. (2012) </a:t>
            </a:r>
            <a:r>
              <a:rPr lang="en-GB" sz="1100" i="1" dirty="0"/>
              <a:t>Consultation at Work. Regulation and Practice</a:t>
            </a:r>
            <a:r>
              <a:rPr lang="en-GB" sz="1100" dirty="0"/>
              <a:t>, Oxford University Press.</a:t>
            </a:r>
          </a:p>
          <a:p>
            <a:pPr marL="0" indent="-540000">
              <a:spcBef>
                <a:spcPts val="0"/>
              </a:spcBef>
              <a:buNone/>
            </a:pPr>
            <a:endParaRPr lang="en-GB" sz="1100" dirty="0"/>
          </a:p>
          <a:p>
            <a:pPr marL="0" indent="-540000">
              <a:spcBef>
                <a:spcPts val="0"/>
              </a:spcBef>
              <a:buNone/>
            </a:pPr>
            <a:r>
              <a:rPr lang="en-GB" sz="1100" dirty="0" err="1">
                <a:solidFill>
                  <a:srgbClr val="000000"/>
                </a:solidFill>
                <a:effectLst/>
                <a:ea typeface="Calibri" panose="020F0502020204030204" pitchFamily="34" charset="0"/>
                <a:cs typeface="Calibri" panose="020F0502020204030204" pitchFamily="34" charset="0"/>
              </a:rPr>
              <a:t>Heiland</a:t>
            </a:r>
            <a:r>
              <a:rPr lang="en-GB" sz="1100" dirty="0">
                <a:solidFill>
                  <a:srgbClr val="000000"/>
                </a:solidFill>
                <a:effectLst/>
                <a:ea typeface="Calibri" panose="020F0502020204030204" pitchFamily="34" charset="0"/>
                <a:cs typeface="Calibri" panose="020F0502020204030204" pitchFamily="34" charset="0"/>
              </a:rPr>
              <a:t>, H. (2020) Workers’ voice in platform labour: An Overview, WSI Studies 21, The Institute of Economic and Social Research (WSI), Hans </a:t>
            </a:r>
            <a:r>
              <a:rPr lang="en-GB" sz="1100" dirty="0" err="1">
                <a:solidFill>
                  <a:srgbClr val="000000"/>
                </a:solidFill>
                <a:effectLst/>
                <a:ea typeface="Calibri" panose="020F0502020204030204" pitchFamily="34" charset="0"/>
                <a:cs typeface="Calibri" panose="020F0502020204030204" pitchFamily="34" charset="0"/>
              </a:rPr>
              <a:t>Böckler</a:t>
            </a:r>
            <a:r>
              <a:rPr lang="en-GB" sz="1100" dirty="0">
                <a:solidFill>
                  <a:srgbClr val="000000"/>
                </a:solidFill>
                <a:effectLst/>
                <a:ea typeface="Calibri" panose="020F0502020204030204" pitchFamily="34" charset="0"/>
                <a:cs typeface="Calibri" panose="020F0502020204030204" pitchFamily="34" charset="0"/>
              </a:rPr>
              <a:t> Foundation.</a:t>
            </a:r>
          </a:p>
          <a:p>
            <a:pPr marL="0" indent="-540000">
              <a:spcBef>
                <a:spcPts val="0"/>
              </a:spcBef>
              <a:buNone/>
            </a:pPr>
            <a:endParaRPr lang="en-GB" sz="1100" dirty="0"/>
          </a:p>
          <a:p>
            <a:pPr marL="0" indent="-540000">
              <a:spcBef>
                <a:spcPts val="0"/>
              </a:spcBef>
              <a:buNone/>
            </a:pPr>
            <a:r>
              <a:rPr lang="en-GB" sz="1100" dirty="0" err="1"/>
              <a:t>Kersley</a:t>
            </a:r>
            <a:r>
              <a:rPr lang="en-GB" sz="1100" dirty="0"/>
              <a:t>, B., </a:t>
            </a:r>
            <a:r>
              <a:rPr lang="en-GB" sz="1100" dirty="0" err="1"/>
              <a:t>Oxenbridge</a:t>
            </a:r>
            <a:r>
              <a:rPr lang="en-GB" sz="1100" dirty="0"/>
              <a:t>, S., Dix, G., </a:t>
            </a:r>
            <a:r>
              <a:rPr lang="en-GB" sz="1100" dirty="0" err="1"/>
              <a:t>Bewley</a:t>
            </a:r>
            <a:r>
              <a:rPr lang="en-GB" sz="1100" dirty="0"/>
              <a:t>, H., Bryson, A., Forth, J. and </a:t>
            </a:r>
            <a:r>
              <a:rPr lang="en-GB" sz="1100" dirty="0" err="1"/>
              <a:t>Alpin</a:t>
            </a:r>
            <a:r>
              <a:rPr lang="en-GB" sz="1100" dirty="0"/>
              <a:t>, C. (2006) </a:t>
            </a:r>
            <a:r>
              <a:rPr lang="en-GB" sz="1100" i="1" dirty="0"/>
              <a:t>Inside the Workplace: Findings from the 2004 Workplace Employment Relations Survey</a:t>
            </a:r>
            <a:r>
              <a:rPr lang="en-GB" sz="1100" dirty="0"/>
              <a:t>, London: Department of Trade and Industry. </a:t>
            </a:r>
          </a:p>
          <a:p>
            <a:pPr marL="0" indent="-540000">
              <a:spcBef>
                <a:spcPts val="0"/>
              </a:spcBef>
              <a:buNone/>
            </a:pPr>
            <a:endParaRPr lang="en-GB" sz="1100" dirty="0"/>
          </a:p>
          <a:p>
            <a:pPr marL="0" indent="-540000">
              <a:spcBef>
                <a:spcPts val="0"/>
              </a:spcBef>
              <a:buNone/>
            </a:pPr>
            <a:r>
              <a:rPr lang="en-GB" sz="1100" dirty="0"/>
              <a:t>Summers, J. and Hyman, J. (2005) </a:t>
            </a:r>
            <a:r>
              <a:rPr lang="en-GB" sz="1100" i="1" dirty="0"/>
              <a:t>Employee Participation and Company Performance: A Review of the Literature</a:t>
            </a:r>
            <a:r>
              <a:rPr lang="en-GB" sz="1100" dirty="0"/>
              <a:t>, Work and Opportunity Series No.33, York: Joseph Rowntree Foundation.</a:t>
            </a:r>
          </a:p>
          <a:p>
            <a:pPr marL="0" indent="-540000">
              <a:spcBef>
                <a:spcPts val="0"/>
              </a:spcBef>
              <a:buNone/>
            </a:pPr>
            <a:endParaRPr lang="en-GB" sz="1100" dirty="0"/>
          </a:p>
          <a:p>
            <a:pPr marL="0" indent="-540000">
              <a:spcBef>
                <a:spcPts val="0"/>
              </a:spcBef>
              <a:buNone/>
            </a:pPr>
            <a:r>
              <a:rPr lang="en-GB" sz="1100" dirty="0"/>
              <a:t>Van </a:t>
            </a:r>
            <a:r>
              <a:rPr lang="en-GB" sz="1100" dirty="0" err="1"/>
              <a:t>Wanrooy</a:t>
            </a:r>
            <a:r>
              <a:rPr lang="en-GB" sz="1100" dirty="0"/>
              <a:t>, B., Bewley, H., Bryson, A., Forth, J., Freeth, S., Stokes, L. and Wood, S. (2011) </a:t>
            </a:r>
            <a:r>
              <a:rPr lang="en-GB" sz="1100" i="1" dirty="0"/>
              <a:t>The 2011 Workplace Employment Relations Study: First Findings</a:t>
            </a:r>
            <a:r>
              <a:rPr lang="en-GB" sz="1100" dirty="0"/>
              <a:t>, London: Department of Business, Innovation and Skills. Available at: </a:t>
            </a:r>
            <a:r>
              <a:rPr lang="en-GB" sz="1100" dirty="0">
                <a:hlinkClick r:id="rId4"/>
              </a:rPr>
              <a:t>https://www.gov.uk/government/uploads/system/uploads/attachment_data/file/210103/13-1010-WERS-first-findings-report-third-edition-may-2013.pdf</a:t>
            </a:r>
            <a:endParaRPr lang="en-GB" sz="1100" dirty="0"/>
          </a:p>
          <a:p>
            <a:pPr marL="0" indent="-540000">
              <a:spcBef>
                <a:spcPts val="0"/>
              </a:spcBef>
              <a:buNone/>
            </a:pPr>
            <a:endParaRPr lang="en-GB" sz="1100" dirty="0"/>
          </a:p>
          <a:p>
            <a:pPr marL="0" indent="-540000">
              <a:spcBef>
                <a:spcPts val="0"/>
              </a:spcBef>
              <a:buNone/>
            </a:pPr>
            <a:r>
              <a:rPr lang="en-GB" sz="1100" dirty="0"/>
              <a:t>Verma, A. (1995) ‘Employee involvement in the workplace’, in M. Gunderson and A. </a:t>
            </a:r>
            <a:r>
              <a:rPr lang="en-GB" sz="1100" dirty="0" err="1"/>
              <a:t>Ponak</a:t>
            </a:r>
            <a:r>
              <a:rPr lang="en-GB" sz="1100" dirty="0"/>
              <a:t> (eds) </a:t>
            </a:r>
            <a:r>
              <a:rPr lang="en-GB" sz="1100" i="1" dirty="0"/>
              <a:t>Research in Personnel and Human Resource Management</a:t>
            </a:r>
            <a:r>
              <a:rPr lang="en-GB" sz="1100" dirty="0"/>
              <a:t>, New Haven, CT: JAI Press.</a:t>
            </a:r>
          </a:p>
          <a:p>
            <a:pPr marL="0" indent="-540000">
              <a:spcBef>
                <a:spcPts val="0"/>
              </a:spcBef>
              <a:buNone/>
            </a:pPr>
            <a:endParaRPr lang="en-GB" sz="1100" dirty="0"/>
          </a:p>
          <a:p>
            <a:pPr marL="0" indent="-540000">
              <a:spcBef>
                <a:spcPts val="0"/>
              </a:spcBef>
              <a:buNone/>
            </a:pPr>
            <a:r>
              <a:rPr lang="en-GB" sz="1100" dirty="0"/>
              <a:t>Waddington, J. (2011) </a:t>
            </a:r>
            <a:r>
              <a:rPr lang="en-GB" sz="1100" i="1" dirty="0"/>
              <a:t>European Works Councils. A Transnational Industrial Relations Institution in the Making, </a:t>
            </a:r>
            <a:r>
              <a:rPr lang="en-GB" sz="1100" dirty="0"/>
              <a:t>Abingdon: Routledge.</a:t>
            </a:r>
          </a:p>
          <a:p>
            <a:pPr marL="0" indent="-540000">
              <a:spcBef>
                <a:spcPts val="0"/>
              </a:spcBef>
              <a:buNone/>
            </a:pPr>
            <a:endParaRPr lang="en-GB" sz="1400" dirty="0"/>
          </a:p>
          <a:p>
            <a:pPr marL="0" indent="-540000">
              <a:spcBef>
                <a:spcPts val="0"/>
              </a:spcBef>
              <a:buNone/>
            </a:pPr>
            <a:endParaRPr lang="en-GB" sz="1400" b="1" dirty="0"/>
          </a:p>
          <a:p>
            <a:pPr marL="0" indent="457200">
              <a:buNone/>
            </a:pPr>
            <a:endParaRPr lang="en-GB" sz="1400" dirty="0"/>
          </a:p>
          <a:p>
            <a:pPr marL="0" indent="0">
              <a:buNone/>
            </a:pPr>
            <a:endParaRPr lang="en-GB" sz="1400" dirty="0"/>
          </a:p>
        </p:txBody>
      </p:sp>
      <p:sp>
        <p:nvSpPr>
          <p:cNvPr id="4" name="Slide Number Placeholder 3"/>
          <p:cNvSpPr>
            <a:spLocks noGrp="1"/>
          </p:cNvSpPr>
          <p:nvPr>
            <p:ph type="sldNum" sz="quarter" idx="12"/>
          </p:nvPr>
        </p:nvSpPr>
        <p:spPr/>
        <p:txBody>
          <a:bodyPr/>
          <a:lstStyle/>
          <a:p>
            <a:fld id="{CC1882F9-9719-40B9-BE37-9A9C2C07E44A}" type="slidenum">
              <a:rPr lang="en-GB" smtClean="0"/>
              <a:t>23</a:t>
            </a:fld>
            <a:endParaRPr lang="en-GB"/>
          </a:p>
        </p:txBody>
      </p:sp>
    </p:spTree>
    <p:extLst>
      <p:ext uri="{BB962C8B-B14F-4D97-AF65-F5344CB8AC3E}">
        <p14:creationId xmlns:p14="http://schemas.microsoft.com/office/powerpoint/2010/main" val="2198987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b="1" dirty="0"/>
              <a:t>Why should firms involve their employees in decision-making process?</a:t>
            </a:r>
          </a:p>
        </p:txBody>
      </p:sp>
      <p:sp>
        <p:nvSpPr>
          <p:cNvPr id="3" name="Content Placeholder 2"/>
          <p:cNvSpPr>
            <a:spLocks noGrp="1"/>
          </p:cNvSpPr>
          <p:nvPr>
            <p:ph idx="1"/>
          </p:nvPr>
        </p:nvSpPr>
        <p:spPr/>
        <p:txBody>
          <a:bodyPr>
            <a:normAutofit lnSpcReduction="10000"/>
          </a:bodyPr>
          <a:lstStyle/>
          <a:p>
            <a:r>
              <a:rPr lang="en-GB" sz="2800" dirty="0"/>
              <a:t>Protection and extension of workers’ rights – democratic and ethical values (the ‘humanisation’ of the workplace)</a:t>
            </a:r>
          </a:p>
          <a:p>
            <a:r>
              <a:rPr lang="en-GB" sz="2800" dirty="0"/>
              <a:t>Economic reasons – new ideas, sense of ownership towards decisions, higher level of effort, reduced labour costs (business case)</a:t>
            </a:r>
          </a:p>
          <a:p>
            <a:r>
              <a:rPr lang="en-GB" sz="2800" dirty="0"/>
              <a:t>Behavioural reasons – lower cost and risk of disruption due to employee resistance (business case)</a:t>
            </a:r>
          </a:p>
          <a:p>
            <a:pPr algn="r">
              <a:buFontTx/>
              <a:buNone/>
            </a:pPr>
            <a:endParaRPr lang="en-GB" sz="2000" dirty="0"/>
          </a:p>
          <a:p>
            <a:pPr algn="r">
              <a:buFontTx/>
              <a:buNone/>
            </a:pPr>
            <a:r>
              <a:rPr lang="en-GB" sz="2000" dirty="0"/>
              <a:t>(Gold 2010; Summers and Hyman 2005; </a:t>
            </a:r>
            <a:r>
              <a:rPr lang="en-GB" sz="2000" dirty="0" err="1"/>
              <a:t>Verma</a:t>
            </a:r>
            <a:r>
              <a:rPr lang="en-GB" sz="2000" dirty="0"/>
              <a:t> 1995)</a:t>
            </a:r>
          </a:p>
          <a:p>
            <a:endParaRPr lang="en-GB" sz="2400" dirty="0"/>
          </a:p>
        </p:txBody>
      </p:sp>
      <p:sp>
        <p:nvSpPr>
          <p:cNvPr id="4" name="Slide Number Placeholder 3"/>
          <p:cNvSpPr>
            <a:spLocks noGrp="1"/>
          </p:cNvSpPr>
          <p:nvPr>
            <p:ph type="sldNum" sz="quarter" idx="12"/>
          </p:nvPr>
        </p:nvSpPr>
        <p:spPr/>
        <p:txBody>
          <a:bodyPr/>
          <a:lstStyle/>
          <a:p>
            <a:fld id="{CC1882F9-9719-40B9-BE37-9A9C2C07E44A}" type="slidenum">
              <a:rPr lang="en-GB" smtClean="0"/>
              <a:t>3</a:t>
            </a:fld>
            <a:endParaRPr lang="en-GB"/>
          </a:p>
        </p:txBody>
      </p:sp>
    </p:spTree>
    <p:extLst>
      <p:ext uri="{BB962C8B-B14F-4D97-AF65-F5344CB8AC3E}">
        <p14:creationId xmlns:p14="http://schemas.microsoft.com/office/powerpoint/2010/main" val="267142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21F7B4-0B69-41CD-B456-47342D959365}"/>
              </a:ext>
            </a:extLst>
          </p:cNvPr>
          <p:cNvSpPr>
            <a:spLocks noGrp="1"/>
          </p:cNvSpPr>
          <p:nvPr>
            <p:ph type="title"/>
          </p:nvPr>
        </p:nvSpPr>
        <p:spPr/>
        <p:txBody>
          <a:bodyPr>
            <a:normAutofit/>
          </a:bodyPr>
          <a:lstStyle/>
          <a:p>
            <a:r>
              <a:rPr lang="en-GB" sz="3200" b="1" dirty="0"/>
              <a:t>Challenges for employee participation </a:t>
            </a:r>
          </a:p>
        </p:txBody>
      </p:sp>
      <p:sp>
        <p:nvSpPr>
          <p:cNvPr id="3" name="Content Placeholder 2">
            <a:extLst>
              <a:ext uri="{FF2B5EF4-FFF2-40B4-BE49-F238E27FC236}">
                <a16:creationId xmlns:a16="http://schemas.microsoft.com/office/drawing/2014/main" xmlns="" id="{739E13EC-45B8-47A6-96C2-AA4309F54002}"/>
              </a:ext>
            </a:extLst>
          </p:cNvPr>
          <p:cNvSpPr>
            <a:spLocks noGrp="1"/>
          </p:cNvSpPr>
          <p:nvPr>
            <p:ph idx="1"/>
          </p:nvPr>
        </p:nvSpPr>
        <p:spPr>
          <a:xfrm>
            <a:off x="457200" y="1417638"/>
            <a:ext cx="8229600" cy="4708525"/>
          </a:xfrm>
        </p:spPr>
        <p:txBody>
          <a:bodyPr>
            <a:normAutofit fontScale="92500" lnSpcReduction="10000"/>
          </a:bodyPr>
          <a:lstStyle/>
          <a:p>
            <a:pPr marL="0" indent="0">
              <a:buNone/>
            </a:pPr>
            <a:r>
              <a:rPr lang="en-GB" dirty="0"/>
              <a:t>Forms of employee participation – representational or direct – are structured by the economic, political and social contexts of the countries in which they are located.</a:t>
            </a:r>
          </a:p>
          <a:p>
            <a:pPr marL="0" indent="0">
              <a:buNone/>
            </a:pPr>
            <a:r>
              <a:rPr lang="en-GB" dirty="0"/>
              <a:t>These contexts include:</a:t>
            </a:r>
          </a:p>
          <a:p>
            <a:r>
              <a:rPr lang="en-GB" dirty="0"/>
              <a:t>changing nature of national labour markets (manufacturing and service sectors)</a:t>
            </a:r>
          </a:p>
          <a:p>
            <a:r>
              <a:rPr lang="en-GB" dirty="0"/>
              <a:t>influence of trade unions</a:t>
            </a:r>
          </a:p>
          <a:p>
            <a:r>
              <a:rPr lang="en-GB" dirty="0"/>
              <a:t>degree of flexible working</a:t>
            </a:r>
          </a:p>
          <a:p>
            <a:r>
              <a:rPr lang="en-GB" dirty="0"/>
              <a:t>patterns of migration</a:t>
            </a:r>
          </a:p>
        </p:txBody>
      </p:sp>
      <p:sp>
        <p:nvSpPr>
          <p:cNvPr id="4" name="Slide Number Placeholder 3">
            <a:extLst>
              <a:ext uri="{FF2B5EF4-FFF2-40B4-BE49-F238E27FC236}">
                <a16:creationId xmlns:a16="http://schemas.microsoft.com/office/drawing/2014/main" xmlns="" id="{22100E71-1F2B-41CC-ABA4-6A1DE57450F0}"/>
              </a:ext>
            </a:extLst>
          </p:cNvPr>
          <p:cNvSpPr>
            <a:spLocks noGrp="1"/>
          </p:cNvSpPr>
          <p:nvPr>
            <p:ph type="sldNum" sz="quarter" idx="12"/>
          </p:nvPr>
        </p:nvSpPr>
        <p:spPr/>
        <p:txBody>
          <a:bodyPr/>
          <a:lstStyle/>
          <a:p>
            <a:fld id="{CC1882F9-9719-40B9-BE37-9A9C2C07E44A}" type="slidenum">
              <a:rPr lang="en-GB" smtClean="0"/>
              <a:t>4</a:t>
            </a:fld>
            <a:endParaRPr lang="en-GB"/>
          </a:p>
        </p:txBody>
      </p:sp>
    </p:spTree>
    <p:extLst>
      <p:ext uri="{BB962C8B-B14F-4D97-AF65-F5344CB8AC3E}">
        <p14:creationId xmlns:p14="http://schemas.microsoft.com/office/powerpoint/2010/main" val="2859645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Methods of exerting influence</a:t>
            </a:r>
            <a:endParaRPr lang="en-GB" sz="3600" b="1" dirty="0"/>
          </a:p>
        </p:txBody>
      </p:sp>
      <p:sp>
        <p:nvSpPr>
          <p:cNvPr id="3" name="Content Placeholder 2"/>
          <p:cNvSpPr>
            <a:spLocks noGrp="1"/>
          </p:cNvSpPr>
          <p:nvPr>
            <p:ph idx="1"/>
          </p:nvPr>
        </p:nvSpPr>
        <p:spPr>
          <a:xfrm>
            <a:off x="457200" y="1340768"/>
            <a:ext cx="8229600" cy="5112568"/>
          </a:xfrm>
        </p:spPr>
        <p:txBody>
          <a:bodyPr>
            <a:normAutofit lnSpcReduction="10000"/>
          </a:bodyPr>
          <a:lstStyle/>
          <a:p>
            <a:pPr>
              <a:buNone/>
            </a:pPr>
            <a:r>
              <a:rPr lang="en-US" sz="2800" dirty="0"/>
              <a:t>‘Continuum of participation’ according to degree of worker influence:</a:t>
            </a:r>
          </a:p>
          <a:p>
            <a:pPr>
              <a:buNone/>
            </a:pPr>
            <a:endParaRPr lang="en-GB" sz="2800" dirty="0"/>
          </a:p>
          <a:p>
            <a:r>
              <a:rPr lang="en-US" sz="2800" dirty="0"/>
              <a:t>No participation</a:t>
            </a:r>
            <a:endParaRPr lang="en-GB" sz="2800" dirty="0"/>
          </a:p>
          <a:p>
            <a:r>
              <a:rPr lang="en-US" sz="2800" dirty="0"/>
              <a:t>Disclosure of information (communications)</a:t>
            </a:r>
            <a:endParaRPr lang="en-GB" sz="2800" dirty="0"/>
          </a:p>
          <a:p>
            <a:r>
              <a:rPr lang="en-US" sz="2800" dirty="0"/>
              <a:t>Consultation</a:t>
            </a:r>
            <a:endParaRPr lang="en-GB" sz="2800" dirty="0"/>
          </a:p>
          <a:p>
            <a:r>
              <a:rPr lang="en-US" sz="2800" dirty="0"/>
              <a:t>Negotiation</a:t>
            </a:r>
            <a:endParaRPr lang="en-GB" sz="2800" dirty="0"/>
          </a:p>
          <a:p>
            <a:r>
              <a:rPr lang="en-US" sz="2800" dirty="0"/>
              <a:t>Co-determination</a:t>
            </a:r>
            <a:endParaRPr lang="en-GB" sz="2800" dirty="0"/>
          </a:p>
          <a:p>
            <a:r>
              <a:rPr lang="en-US" sz="2800" dirty="0"/>
              <a:t>Workers’ control (e.g. workers’ co-operatives)</a:t>
            </a:r>
          </a:p>
          <a:p>
            <a:endParaRPr lang="en-US" sz="2400" dirty="0"/>
          </a:p>
          <a:p>
            <a:pPr marL="0" indent="0" algn="r">
              <a:buNone/>
            </a:pPr>
            <a:r>
              <a:rPr lang="en-US" sz="1800" dirty="0"/>
              <a:t>(Blyton and Turnbull, 2004)</a:t>
            </a:r>
            <a:endParaRPr lang="en-GB" sz="1800" dirty="0"/>
          </a:p>
          <a:p>
            <a:endParaRPr lang="en-GB" dirty="0"/>
          </a:p>
        </p:txBody>
      </p:sp>
      <p:sp>
        <p:nvSpPr>
          <p:cNvPr id="4" name="Slide Number Placeholder 3"/>
          <p:cNvSpPr>
            <a:spLocks noGrp="1"/>
          </p:cNvSpPr>
          <p:nvPr>
            <p:ph type="sldNum" sz="quarter" idx="12"/>
          </p:nvPr>
        </p:nvSpPr>
        <p:spPr/>
        <p:txBody>
          <a:bodyPr/>
          <a:lstStyle/>
          <a:p>
            <a:fld id="{CC1882F9-9719-40B9-BE37-9A9C2C07E44A}" type="slidenum">
              <a:rPr lang="en-GB" smtClean="0"/>
              <a:t>5</a:t>
            </a:fld>
            <a:endParaRPr lang="en-GB"/>
          </a:p>
        </p:txBody>
      </p:sp>
    </p:spTree>
    <p:extLst>
      <p:ext uri="{BB962C8B-B14F-4D97-AF65-F5344CB8AC3E}">
        <p14:creationId xmlns:p14="http://schemas.microsoft.com/office/powerpoint/2010/main" val="3954989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200" b="1" dirty="0"/>
              <a:t/>
            </a:r>
            <a:br>
              <a:rPr lang="en-GB" sz="3200" b="1" dirty="0"/>
            </a:br>
            <a:r>
              <a:rPr lang="en-GB" sz="3600" b="1" dirty="0"/>
              <a:t>‘Indirect’ or ‘representative participation’</a:t>
            </a:r>
            <a:br>
              <a:rPr lang="en-GB" sz="3600" b="1" dirty="0"/>
            </a:br>
            <a:endParaRPr lang="en-GB" sz="3600" dirty="0"/>
          </a:p>
        </p:txBody>
      </p:sp>
      <p:sp>
        <p:nvSpPr>
          <p:cNvPr id="3" name="Content Placeholder 2"/>
          <p:cNvSpPr>
            <a:spLocks noGrp="1"/>
          </p:cNvSpPr>
          <p:nvPr>
            <p:ph idx="1"/>
          </p:nvPr>
        </p:nvSpPr>
        <p:spPr>
          <a:xfrm>
            <a:off x="457200" y="1600200"/>
            <a:ext cx="8229600" cy="4983162"/>
          </a:xfrm>
        </p:spPr>
        <p:txBody>
          <a:bodyPr>
            <a:normAutofit/>
          </a:bodyPr>
          <a:lstStyle/>
          <a:p>
            <a:pPr>
              <a:buFontTx/>
              <a:buNone/>
            </a:pPr>
            <a:r>
              <a:rPr lang="en-GB" sz="2800" i="1" dirty="0"/>
              <a:t>Redistributive – shares decision-making between management and workers:</a:t>
            </a:r>
          </a:p>
          <a:p>
            <a:pPr>
              <a:buFontTx/>
              <a:buNone/>
            </a:pPr>
            <a:endParaRPr lang="en-GB" sz="2800" i="1" dirty="0"/>
          </a:p>
          <a:p>
            <a:r>
              <a:rPr lang="en-GB" sz="2800" dirty="0"/>
              <a:t>Participation through representatives (e.g. trade unions, staff associations etc.)</a:t>
            </a:r>
          </a:p>
          <a:p>
            <a:r>
              <a:rPr lang="en-GB" sz="2800" dirty="0"/>
              <a:t>Often supported by legislation, but also often negotiated between management and workers </a:t>
            </a:r>
          </a:p>
          <a:p>
            <a:r>
              <a:rPr lang="en-GB" sz="2800" dirty="0"/>
              <a:t>Goal is to protect workers’ collective interests</a:t>
            </a:r>
          </a:p>
          <a:p>
            <a:r>
              <a:rPr lang="en-US" sz="2800" dirty="0"/>
              <a:t>Varying levels, stages, areas or topics covered</a:t>
            </a:r>
            <a:endParaRPr lang="en-GB" sz="2800" dirty="0"/>
          </a:p>
          <a:p>
            <a:endParaRPr lang="en-GB" dirty="0"/>
          </a:p>
          <a:p>
            <a:endParaRPr lang="en-GB" dirty="0"/>
          </a:p>
        </p:txBody>
      </p:sp>
      <p:sp>
        <p:nvSpPr>
          <p:cNvPr id="4" name="Slide Number Placeholder 3"/>
          <p:cNvSpPr>
            <a:spLocks noGrp="1"/>
          </p:cNvSpPr>
          <p:nvPr>
            <p:ph type="sldNum" sz="quarter" idx="12"/>
          </p:nvPr>
        </p:nvSpPr>
        <p:spPr/>
        <p:txBody>
          <a:bodyPr/>
          <a:lstStyle/>
          <a:p>
            <a:fld id="{CC1882F9-9719-40B9-BE37-9A9C2C07E44A}" type="slidenum">
              <a:rPr lang="en-GB" smtClean="0"/>
              <a:t>6</a:t>
            </a:fld>
            <a:endParaRPr lang="en-GB"/>
          </a:p>
        </p:txBody>
      </p:sp>
    </p:spTree>
    <p:extLst>
      <p:ext uri="{BB962C8B-B14F-4D97-AF65-F5344CB8AC3E}">
        <p14:creationId xmlns:p14="http://schemas.microsoft.com/office/powerpoint/2010/main" val="3394960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dirty="0"/>
              <a:t/>
            </a:r>
            <a:br>
              <a:rPr lang="en-GB" sz="3600" b="1" dirty="0"/>
            </a:br>
            <a:r>
              <a:rPr lang="en-GB" sz="3200" b="1" dirty="0"/>
              <a:t>Forms of representative or indirect participation</a:t>
            </a:r>
            <a:r>
              <a:rPr lang="en-GB" sz="3600" b="1" dirty="0"/>
              <a:t/>
            </a:r>
            <a:br>
              <a:rPr lang="en-GB" sz="3600" b="1" dirty="0"/>
            </a:br>
            <a:endParaRPr lang="en-GB" sz="3600" b="1" dirty="0"/>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ü"/>
            </a:pPr>
            <a:r>
              <a:rPr lang="en-GB" sz="2800" dirty="0"/>
              <a:t>Works councils</a:t>
            </a:r>
          </a:p>
          <a:p>
            <a:pPr>
              <a:buFont typeface="Wingdings" panose="05000000000000000000" pitchFamily="2" charset="2"/>
              <a:buChar char="ü"/>
            </a:pPr>
            <a:r>
              <a:rPr lang="en-GB" sz="2800" dirty="0"/>
              <a:t>Joint consultation committees (JCCs)</a:t>
            </a:r>
          </a:p>
          <a:p>
            <a:pPr>
              <a:buFont typeface="Wingdings" panose="05000000000000000000" pitchFamily="2" charset="2"/>
              <a:buChar char="ü"/>
            </a:pPr>
            <a:r>
              <a:rPr lang="en-GB" sz="2800" dirty="0"/>
              <a:t>Health and safety committees</a:t>
            </a:r>
          </a:p>
          <a:p>
            <a:pPr>
              <a:buFont typeface="Wingdings" panose="05000000000000000000" pitchFamily="2" charset="2"/>
              <a:buChar char="ü"/>
            </a:pPr>
            <a:r>
              <a:rPr lang="en-GB" sz="2800" dirty="0"/>
              <a:t>Employee board-level participation (worker directors</a:t>
            </a:r>
          </a:p>
          <a:p>
            <a:pPr>
              <a:buFont typeface="Wingdings" panose="05000000000000000000" pitchFamily="2" charset="2"/>
              <a:buChar char="ü"/>
            </a:pPr>
            <a:r>
              <a:rPr lang="en-GB" sz="2800" dirty="0"/>
              <a:t>(Collective bargaining)</a:t>
            </a:r>
          </a:p>
          <a:p>
            <a:pPr marL="0" indent="0">
              <a:buNone/>
            </a:pPr>
            <a:r>
              <a:rPr lang="en-GB" sz="2800" dirty="0"/>
              <a:t>Representation may or may not involve trade unions</a:t>
            </a:r>
          </a:p>
          <a:p>
            <a:pPr marL="0" indent="0">
              <a:buNone/>
            </a:pPr>
            <a:endParaRPr lang="en-GB" sz="2800" dirty="0"/>
          </a:p>
          <a:p>
            <a:pPr marL="0" indent="0">
              <a:buNone/>
            </a:pPr>
            <a:r>
              <a:rPr lang="en-GB" sz="2800" dirty="0"/>
              <a:t>EU legislation covers:</a:t>
            </a:r>
          </a:p>
          <a:p>
            <a:r>
              <a:rPr lang="en-GB" sz="2800" dirty="0"/>
              <a:t>European works councils (1994)</a:t>
            </a:r>
          </a:p>
          <a:p>
            <a:r>
              <a:rPr lang="en-GB" sz="2800" dirty="0"/>
              <a:t>European Company Statute (2001)</a:t>
            </a:r>
          </a:p>
          <a:p>
            <a:r>
              <a:rPr lang="en-GB" sz="2800" dirty="0"/>
              <a:t>Information and consultation of employees (2002)</a:t>
            </a:r>
          </a:p>
          <a:p>
            <a:pPr marL="0" indent="0">
              <a:buNone/>
            </a:pPr>
            <a:endParaRPr lang="en-GB" sz="2800" dirty="0"/>
          </a:p>
          <a:p>
            <a:endParaRPr lang="en-GB" dirty="0"/>
          </a:p>
        </p:txBody>
      </p:sp>
      <p:sp>
        <p:nvSpPr>
          <p:cNvPr id="4" name="Slide Number Placeholder 3"/>
          <p:cNvSpPr>
            <a:spLocks noGrp="1"/>
          </p:cNvSpPr>
          <p:nvPr>
            <p:ph type="sldNum" sz="quarter" idx="12"/>
          </p:nvPr>
        </p:nvSpPr>
        <p:spPr/>
        <p:txBody>
          <a:bodyPr/>
          <a:lstStyle/>
          <a:p>
            <a:fld id="{CC1882F9-9719-40B9-BE37-9A9C2C07E44A}" type="slidenum">
              <a:rPr lang="en-GB" smtClean="0"/>
              <a:t>7</a:t>
            </a:fld>
            <a:endParaRPr lang="en-GB"/>
          </a:p>
        </p:txBody>
      </p:sp>
    </p:spTree>
    <p:extLst>
      <p:ext uri="{BB962C8B-B14F-4D97-AF65-F5344CB8AC3E}">
        <p14:creationId xmlns:p14="http://schemas.microsoft.com/office/powerpoint/2010/main" val="2406229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b="1" dirty="0"/>
              <a:t/>
            </a:r>
            <a:br>
              <a:rPr lang="en-GB" sz="3600" b="1" dirty="0"/>
            </a:br>
            <a:r>
              <a:rPr lang="en-GB" sz="3600" b="1" dirty="0"/>
              <a:t>Direct forms of participation (sometimes called ‘employee involvement’)</a:t>
            </a:r>
            <a:r>
              <a:rPr lang="en-GB" sz="3600" b="1" i="1" dirty="0"/>
              <a:t/>
            </a:r>
            <a:br>
              <a:rPr lang="en-GB" sz="3600" b="1" i="1" dirty="0"/>
            </a:br>
            <a:endParaRPr lang="en-GB" sz="3600" b="1" dirty="0"/>
          </a:p>
        </p:txBody>
      </p:sp>
      <p:sp>
        <p:nvSpPr>
          <p:cNvPr id="3" name="Content Placeholder 2"/>
          <p:cNvSpPr>
            <a:spLocks noGrp="1"/>
          </p:cNvSpPr>
          <p:nvPr>
            <p:ph idx="1"/>
          </p:nvPr>
        </p:nvSpPr>
        <p:spPr>
          <a:xfrm>
            <a:off x="323528" y="1340768"/>
            <a:ext cx="8496944" cy="5040560"/>
          </a:xfrm>
        </p:spPr>
        <p:txBody>
          <a:bodyPr>
            <a:normAutofit/>
          </a:bodyPr>
          <a:lstStyle/>
          <a:p>
            <a:pPr>
              <a:buFontTx/>
              <a:buNone/>
            </a:pPr>
            <a:endParaRPr lang="en-GB" sz="2800" i="1" dirty="0"/>
          </a:p>
          <a:p>
            <a:pPr>
              <a:buFontTx/>
              <a:buNone/>
            </a:pPr>
            <a:r>
              <a:rPr lang="en-GB" sz="2800" i="1" dirty="0"/>
              <a:t>Integrative – ties individual to the firm:</a:t>
            </a:r>
          </a:p>
          <a:p>
            <a:endParaRPr lang="en-GB" sz="2800" dirty="0"/>
          </a:p>
          <a:p>
            <a:r>
              <a:rPr lang="en-GB" sz="2800" dirty="0"/>
              <a:t>Management initiated practices </a:t>
            </a:r>
          </a:p>
          <a:p>
            <a:r>
              <a:rPr lang="en-GB" sz="2800" dirty="0"/>
              <a:t>Goal is to engage employees with the organisation’s objectives and performance</a:t>
            </a:r>
          </a:p>
          <a:p>
            <a:r>
              <a:rPr lang="en-GB" sz="2800" dirty="0"/>
              <a:t>Individualistic and direct </a:t>
            </a:r>
          </a:p>
          <a:p>
            <a:r>
              <a:rPr lang="en-GB" sz="2800" dirty="0"/>
              <a:t>Options include financial participation </a:t>
            </a:r>
          </a:p>
          <a:p>
            <a:pPr marL="0" indent="0">
              <a:buNone/>
            </a:pPr>
            <a:endParaRPr lang="en-GB" sz="3300" dirty="0"/>
          </a:p>
          <a:p>
            <a:pPr marL="0" indent="0">
              <a:buNone/>
            </a:pPr>
            <a:endParaRPr lang="en-GB" dirty="0"/>
          </a:p>
          <a:p>
            <a:endParaRPr lang="en-GB" dirty="0"/>
          </a:p>
        </p:txBody>
      </p:sp>
      <p:sp>
        <p:nvSpPr>
          <p:cNvPr id="4" name="Slide Number Placeholder 3"/>
          <p:cNvSpPr>
            <a:spLocks noGrp="1"/>
          </p:cNvSpPr>
          <p:nvPr>
            <p:ph type="sldNum" sz="quarter" idx="12"/>
          </p:nvPr>
        </p:nvSpPr>
        <p:spPr/>
        <p:txBody>
          <a:bodyPr/>
          <a:lstStyle/>
          <a:p>
            <a:fld id="{CC1882F9-9719-40B9-BE37-9A9C2C07E44A}" type="slidenum">
              <a:rPr lang="en-GB" smtClean="0"/>
              <a:t>8</a:t>
            </a:fld>
            <a:endParaRPr lang="en-GB" dirty="0"/>
          </a:p>
        </p:txBody>
      </p:sp>
    </p:spTree>
    <p:extLst>
      <p:ext uri="{BB962C8B-B14F-4D97-AF65-F5344CB8AC3E}">
        <p14:creationId xmlns:p14="http://schemas.microsoft.com/office/powerpoint/2010/main" val="713801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dirty="0"/>
              <a:t>Forms of direct participation</a:t>
            </a:r>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ü"/>
            </a:pPr>
            <a:r>
              <a:rPr lang="en-GB" dirty="0"/>
              <a:t>Workplace meetings, team briefings</a:t>
            </a:r>
          </a:p>
          <a:p>
            <a:pPr>
              <a:buFont typeface="Wingdings" panose="05000000000000000000" pitchFamily="2" charset="2"/>
              <a:buChar char="ü"/>
            </a:pPr>
            <a:r>
              <a:rPr lang="en-GB" dirty="0"/>
              <a:t>Newsletters</a:t>
            </a:r>
          </a:p>
          <a:p>
            <a:pPr>
              <a:buFont typeface="Wingdings" panose="05000000000000000000" pitchFamily="2" charset="2"/>
              <a:buChar char="ü"/>
            </a:pPr>
            <a:r>
              <a:rPr lang="en-GB" dirty="0"/>
              <a:t>Staff surveys</a:t>
            </a:r>
          </a:p>
          <a:p>
            <a:pPr>
              <a:buFont typeface="Wingdings" panose="05000000000000000000" pitchFamily="2" charset="2"/>
              <a:buChar char="ü"/>
            </a:pPr>
            <a:r>
              <a:rPr lang="en-GB" dirty="0"/>
              <a:t>Suggestion schemes</a:t>
            </a:r>
          </a:p>
          <a:p>
            <a:pPr>
              <a:buFont typeface="Wingdings" panose="05000000000000000000" pitchFamily="2" charset="2"/>
              <a:buChar char="ü"/>
            </a:pPr>
            <a:r>
              <a:rPr lang="en-GB" dirty="0"/>
              <a:t>Problem-solving groups, quality circles</a:t>
            </a:r>
          </a:p>
          <a:p>
            <a:pPr>
              <a:buFont typeface="Wingdings" panose="05000000000000000000" pitchFamily="2" charset="2"/>
              <a:buChar char="ü"/>
            </a:pPr>
            <a:r>
              <a:rPr lang="en-GB" dirty="0"/>
              <a:t>Team work</a:t>
            </a:r>
          </a:p>
          <a:p>
            <a:pPr>
              <a:buFont typeface="Wingdings" panose="05000000000000000000" pitchFamily="2" charset="2"/>
              <a:buChar char="ü"/>
            </a:pPr>
            <a:r>
              <a:rPr lang="en-GB" dirty="0"/>
              <a:t>Task-based involvement</a:t>
            </a:r>
          </a:p>
          <a:p>
            <a:pPr>
              <a:buFont typeface="Wingdings" panose="05000000000000000000" pitchFamily="2" charset="2"/>
              <a:buChar char="ü"/>
            </a:pPr>
            <a:r>
              <a:rPr lang="en-GB" dirty="0"/>
              <a:t>Financial participation</a:t>
            </a:r>
          </a:p>
          <a:p>
            <a:pPr>
              <a:buFont typeface="Wingdings" panose="05000000000000000000" pitchFamily="2" charset="2"/>
              <a:buChar char="ü"/>
            </a:pPr>
            <a:r>
              <a:rPr lang="en-GB" dirty="0"/>
              <a:t>Often linked to company culture and attitudinal change</a:t>
            </a:r>
          </a:p>
        </p:txBody>
      </p:sp>
      <p:sp>
        <p:nvSpPr>
          <p:cNvPr id="4" name="Slide Number Placeholder 3"/>
          <p:cNvSpPr>
            <a:spLocks noGrp="1"/>
          </p:cNvSpPr>
          <p:nvPr>
            <p:ph type="sldNum" sz="quarter" idx="12"/>
          </p:nvPr>
        </p:nvSpPr>
        <p:spPr/>
        <p:txBody>
          <a:bodyPr/>
          <a:lstStyle/>
          <a:p>
            <a:fld id="{CC1882F9-9719-40B9-BE37-9A9C2C07E44A}" type="slidenum">
              <a:rPr lang="en-GB" smtClean="0"/>
              <a:t>9</a:t>
            </a:fld>
            <a:endParaRPr lang="en-GB"/>
          </a:p>
        </p:txBody>
      </p:sp>
    </p:spTree>
    <p:extLst>
      <p:ext uri="{BB962C8B-B14F-4D97-AF65-F5344CB8AC3E}">
        <p14:creationId xmlns:p14="http://schemas.microsoft.com/office/powerpoint/2010/main" val="34601738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1402</TotalTime>
  <Words>1858</Words>
  <Application>Microsoft Office PowerPoint</Application>
  <PresentationFormat>On-screen Show (4:3)</PresentationFormat>
  <Paragraphs>267</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  Employee Participation in the UK: Current Trends and Practice  </vt:lpstr>
      <vt:lpstr>What this presentation covers</vt:lpstr>
      <vt:lpstr>Why should firms involve their employees in decision-making process?</vt:lpstr>
      <vt:lpstr>Challenges for employee participation </vt:lpstr>
      <vt:lpstr>Methods of exerting influence</vt:lpstr>
      <vt:lpstr> ‘Indirect’ or ‘representative participation’ </vt:lpstr>
      <vt:lpstr> Forms of representative or indirect participation </vt:lpstr>
      <vt:lpstr> Direct forms of participation (sometimes called ‘employee involvement’) </vt:lpstr>
      <vt:lpstr>Forms of direct participation</vt:lpstr>
      <vt:lpstr>Trends in EPI in the UK…</vt:lpstr>
      <vt:lpstr>Joint consultative committees (JCCs) (van Wanrooy et al. 2011: 15)</vt:lpstr>
      <vt:lpstr>Direct participation  (van Wanrooy et al. 2011: 18)</vt:lpstr>
      <vt:lpstr>Employees’ rating of management consultation (van Wanrooy et al. 2011: 18)</vt:lpstr>
      <vt:lpstr> Practices that reduce or avoid workplace disputes and promote good relations with employees (ACAS, 2020) </vt:lpstr>
      <vt:lpstr>Recent labour market trends in UK</vt:lpstr>
      <vt:lpstr>PowerPoint Presentation</vt:lpstr>
      <vt:lpstr> Core and peripheral model of organisational labour markets (Atkinson 1984, 1987) </vt:lpstr>
      <vt:lpstr>How to involve ‘peripheral’ and ‘external’ workers in forms of participation?</vt:lpstr>
      <vt:lpstr>Nature of ‘gig’ work</vt:lpstr>
      <vt:lpstr>Low-paid and ‘gig’ workers form unions</vt:lpstr>
      <vt:lpstr>Union organisation among gig workers</vt:lpstr>
      <vt:lpstr>Conclusions</vt:lpstr>
      <vt:lpstr>References</vt:lpstr>
    </vt:vector>
  </TitlesOfParts>
  <Company>RHUL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Employee participation and involvement</dc:title>
  <dc:creator>Gold, M</dc:creator>
  <cp:lastModifiedBy>Ina Atanasova</cp:lastModifiedBy>
  <cp:revision>196</cp:revision>
  <dcterms:created xsi:type="dcterms:W3CDTF">2013-08-20T13:51:10Z</dcterms:created>
  <dcterms:modified xsi:type="dcterms:W3CDTF">2022-03-30T12:50:59Z</dcterms:modified>
</cp:coreProperties>
</file>