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4"/>
  </p:notesMasterIdLst>
  <p:sldIdLst>
    <p:sldId id="272" r:id="rId2"/>
    <p:sldId id="302" r:id="rId3"/>
    <p:sldId id="303" r:id="rId4"/>
    <p:sldId id="299" r:id="rId5"/>
    <p:sldId id="300" r:id="rId6"/>
    <p:sldId id="279" r:id="rId7"/>
    <p:sldId id="282" r:id="rId8"/>
    <p:sldId id="283" r:id="rId9"/>
    <p:sldId id="297" r:id="rId10"/>
    <p:sldId id="284" r:id="rId11"/>
    <p:sldId id="285" r:id="rId12"/>
    <p:sldId id="286" r:id="rId13"/>
    <p:sldId id="290" r:id="rId14"/>
    <p:sldId id="289" r:id="rId15"/>
    <p:sldId id="288" r:id="rId16"/>
    <p:sldId id="287" r:id="rId17"/>
    <p:sldId id="281" r:id="rId18"/>
    <p:sldId id="291" r:id="rId19"/>
    <p:sldId id="292" r:id="rId20"/>
    <p:sldId id="293" r:id="rId21"/>
    <p:sldId id="294" r:id="rId22"/>
    <p:sldId id="296" r:id="rId23"/>
  </p:sldIdLst>
  <p:sldSz cx="9144000" cy="6858000" type="screen4x3"/>
  <p:notesSz cx="6858000" cy="9723438"/>
  <p:defaultTextStyle>
    <a:defPPr>
      <a:defRPr lang="pl-PL"/>
    </a:defPPr>
    <a:lvl1pPr algn="l" rtl="0" fontAlgn="base">
      <a:lnSpc>
        <a:spcPct val="90000"/>
      </a:lnSpc>
      <a:spcBef>
        <a:spcPct val="20000"/>
      </a:spcBef>
      <a:spcAft>
        <a:spcPct val="0"/>
      </a:spcAft>
      <a:buClr>
        <a:schemeClr val="hlink"/>
      </a:buClr>
      <a:buSzPct val="70000"/>
      <a:buFont typeface="Wingdings" pitchFamily="2" charset="2"/>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1pPr>
    <a:lvl2pPr marL="457200" algn="l" rtl="0" fontAlgn="base">
      <a:lnSpc>
        <a:spcPct val="90000"/>
      </a:lnSpc>
      <a:spcBef>
        <a:spcPct val="20000"/>
      </a:spcBef>
      <a:spcAft>
        <a:spcPct val="0"/>
      </a:spcAft>
      <a:buClr>
        <a:schemeClr val="hlink"/>
      </a:buClr>
      <a:buSzPct val="70000"/>
      <a:buFont typeface="Wingdings" pitchFamily="2" charset="2"/>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2pPr>
    <a:lvl3pPr marL="914400" algn="l" rtl="0" fontAlgn="base">
      <a:lnSpc>
        <a:spcPct val="90000"/>
      </a:lnSpc>
      <a:spcBef>
        <a:spcPct val="20000"/>
      </a:spcBef>
      <a:spcAft>
        <a:spcPct val="0"/>
      </a:spcAft>
      <a:buClr>
        <a:schemeClr val="hlink"/>
      </a:buClr>
      <a:buSzPct val="70000"/>
      <a:buFont typeface="Wingdings" pitchFamily="2" charset="2"/>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3pPr>
    <a:lvl4pPr marL="1371600" algn="l" rtl="0" fontAlgn="base">
      <a:lnSpc>
        <a:spcPct val="90000"/>
      </a:lnSpc>
      <a:spcBef>
        <a:spcPct val="20000"/>
      </a:spcBef>
      <a:spcAft>
        <a:spcPct val="0"/>
      </a:spcAft>
      <a:buClr>
        <a:schemeClr val="hlink"/>
      </a:buClr>
      <a:buSzPct val="70000"/>
      <a:buFont typeface="Wingdings" pitchFamily="2" charset="2"/>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4pPr>
    <a:lvl5pPr marL="1828800" algn="l" rtl="0" fontAlgn="base">
      <a:lnSpc>
        <a:spcPct val="90000"/>
      </a:lnSpc>
      <a:spcBef>
        <a:spcPct val="20000"/>
      </a:spcBef>
      <a:spcAft>
        <a:spcPct val="0"/>
      </a:spcAft>
      <a:buClr>
        <a:schemeClr val="hlink"/>
      </a:buClr>
      <a:buSzPct val="70000"/>
      <a:buFont typeface="Wingdings" pitchFamily="2" charset="2"/>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64" autoAdjust="0"/>
  </p:normalViewPr>
  <p:slideViewPr>
    <p:cSldViewPr>
      <p:cViewPr varScale="1">
        <p:scale>
          <a:sx n="68" d="100"/>
          <a:sy n="68" d="100"/>
        </p:scale>
        <p:origin x="18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78" y="-96"/>
      </p:cViewPr>
      <p:guideLst>
        <p:guide orient="horz" pos="306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effectLst/>
                <a:latin typeface="Arial" charset="0"/>
              </a:defRPr>
            </a:lvl1pPr>
          </a:lstStyle>
          <a:p>
            <a:pPr>
              <a:defRPr/>
            </a:pPr>
            <a:endParaRPr lang="pl-PL" dirty="0"/>
          </a:p>
        </p:txBody>
      </p:sp>
      <p:sp>
        <p:nvSpPr>
          <p:cNvPr id="34819"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effectLst/>
                <a:latin typeface="Arial" charset="0"/>
              </a:defRPr>
            </a:lvl1pPr>
          </a:lstStyle>
          <a:p>
            <a:pPr>
              <a:defRPr/>
            </a:pPr>
            <a:endParaRPr lang="pl-PL" dirty="0"/>
          </a:p>
        </p:txBody>
      </p:sp>
      <p:sp>
        <p:nvSpPr>
          <p:cNvPr id="52228" name="Rectangle 4"/>
          <p:cNvSpPr>
            <a:spLocks noGrp="1" noRot="1" noChangeAspect="1" noChangeArrowheads="1" noTextEdit="1"/>
          </p:cNvSpPr>
          <p:nvPr>
            <p:ph type="sldImg" idx="2"/>
          </p:nvPr>
        </p:nvSpPr>
        <p:spPr bwMode="auto">
          <a:xfrm>
            <a:off x="998538" y="728663"/>
            <a:ext cx="4860925" cy="3646487"/>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618038"/>
            <a:ext cx="5486400" cy="4376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34822" name="Rectangle 6"/>
          <p:cNvSpPr>
            <a:spLocks noGrp="1" noChangeArrowheads="1"/>
          </p:cNvSpPr>
          <p:nvPr>
            <p:ph type="ftr" sz="quarter" idx="4"/>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latin typeface="Arial" charset="0"/>
              </a:defRPr>
            </a:lvl1pPr>
          </a:lstStyle>
          <a:p>
            <a:pPr>
              <a:defRPr/>
            </a:pPr>
            <a:endParaRPr lang="pl-PL" dirty="0"/>
          </a:p>
        </p:txBody>
      </p:sp>
      <p:sp>
        <p:nvSpPr>
          <p:cNvPr id="34823" name="Rectangle 7"/>
          <p:cNvSpPr>
            <a:spLocks noGrp="1" noChangeArrowheads="1"/>
          </p:cNvSpPr>
          <p:nvPr>
            <p:ph type="sldNum" sz="quarter" idx="5"/>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latin typeface="Arial" charset="0"/>
              </a:defRPr>
            </a:lvl1pPr>
          </a:lstStyle>
          <a:p>
            <a:pPr>
              <a:defRPr/>
            </a:pPr>
            <a:fld id="{17FF2AC7-3BF8-4B0F-A215-57478906271A}" type="slidenum">
              <a:rPr lang="pl-PL"/>
              <a:pPr>
                <a:defRPr/>
              </a:pPr>
              <a:t>‹#›</a:t>
            </a:fld>
            <a:endParaRPr lang="pl-PL" dirty="0"/>
          </a:p>
        </p:txBody>
      </p:sp>
    </p:spTree>
    <p:extLst>
      <p:ext uri="{BB962C8B-B14F-4D97-AF65-F5344CB8AC3E}">
        <p14:creationId xmlns:p14="http://schemas.microsoft.com/office/powerpoint/2010/main" val="746163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F04404D-E400-4038-9E8D-48FBC0BD1604}" type="slidenum">
              <a:rPr lang="pl-PL" smtClean="0"/>
              <a:pPr/>
              <a:t>1</a:t>
            </a:fld>
            <a:endParaRPr lang="pl-PL" dirty="0"/>
          </a:p>
        </p:txBody>
      </p:sp>
      <p:sp>
        <p:nvSpPr>
          <p:cNvPr id="5017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53252"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14</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15</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16</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17</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18</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19</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20</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21</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22</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6</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7</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8</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9</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10</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11</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12</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7DF8B6-EA9F-4D6E-907A-65134F6A3D9F}" type="slidenum">
              <a:rPr lang="pl-PL" smtClean="0"/>
              <a:pPr/>
              <a:t>13</a:t>
            </a:fld>
            <a:endParaRPr lang="pl-PL" dirty="0"/>
          </a:p>
        </p:txBody>
      </p:sp>
      <p:sp>
        <p:nvSpPr>
          <p:cNvPr id="70658" name="Text Box 2"/>
          <p:cNvSpPr txBox="1">
            <a:spLocks noChangeArrowheads="1"/>
          </p:cNvSpPr>
          <p:nvPr/>
        </p:nvSpPr>
        <p:spPr bwMode="auto">
          <a:xfrm>
            <a:off x="1143000" y="728663"/>
            <a:ext cx="4572000" cy="3646487"/>
          </a:xfrm>
          <a:prstGeom prst="rect">
            <a:avLst/>
          </a:prstGeom>
          <a:solidFill>
            <a:srgbClr val="FFFFFF"/>
          </a:solidFill>
          <a:ln w="9360">
            <a:solidFill>
              <a:srgbClr val="000000"/>
            </a:solidFill>
            <a:miter lim="800000"/>
            <a:headEnd/>
            <a:tailEnd/>
          </a:ln>
          <a:effectLst/>
        </p:spPr>
        <p:txBody>
          <a:bodyPr wrap="none" anchor="ctr"/>
          <a:lstStyle/>
          <a:p>
            <a:pPr>
              <a:defRPr/>
            </a:pPr>
            <a:endParaRPr lang="pl-PL" dirty="0"/>
          </a:p>
        </p:txBody>
      </p:sp>
      <p:sp>
        <p:nvSpPr>
          <p:cNvPr id="64516" name="Rectangle 3"/>
          <p:cNvSpPr>
            <a:spLocks noGrp="1" noChangeArrowheads="1"/>
          </p:cNvSpPr>
          <p:nvPr>
            <p:ph type="body"/>
          </p:nvPr>
        </p:nvSpPr>
        <p:spPr>
          <a:xfrm>
            <a:off x="685800" y="4618038"/>
            <a:ext cx="5480050" cy="4376737"/>
          </a:xfrm>
          <a:noFill/>
          <a:ln/>
        </p:spPr>
        <p:txBody>
          <a:bodyPr wrap="none" lIns="91428" tIns="45714" rIns="91428" bIns="45714" anchor="ctr"/>
          <a:lstStyle/>
          <a:p>
            <a:pPr eaLnBrk="1" hangingPunct="1"/>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pl-PL"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dirty="0"/>
            </a:p>
          </p:txBody>
        </p:sp>
      </p:grpSp>
      <p:sp>
        <p:nvSpPr>
          <p:cNvPr id="28683" name="Rectangle 11"/>
          <p:cNvSpPr>
            <a:spLocks noGrp="1" noChangeArrowheads="1"/>
          </p:cNvSpPr>
          <p:nvPr>
            <p:ph type="ctrTitle" sz="quarter"/>
          </p:nvPr>
        </p:nvSpPr>
        <p:spPr>
          <a:xfrm>
            <a:off x="685800" y="1736725"/>
            <a:ext cx="7772400" cy="1920875"/>
          </a:xfrm>
        </p:spPr>
        <p:txBody>
          <a:bodyPr/>
          <a:lstStyle>
            <a:lvl1pPr>
              <a:defRPr sz="6000"/>
            </a:lvl1pPr>
          </a:lstStyle>
          <a:p>
            <a:r>
              <a:rPr lang="pl-PL"/>
              <a:t>Kliknij, aby edytować styl wzorca tytułu</a:t>
            </a:r>
          </a:p>
        </p:txBody>
      </p:sp>
      <p:sp>
        <p:nvSpPr>
          <p:cNvPr id="286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pl-PL"/>
              <a:t>Kliknij, aby edytować styl wzorca podtytułu</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pl-PL"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pl-PL"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50F3AA7E-3ECF-4C89-B238-F3120DBB4FDF}" type="slidenum">
              <a:rPr lang="pl-PL"/>
              <a:pPr>
                <a:defRPr/>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
          <p:cNvSpPr>
            <a:spLocks noGrp="1" noChangeArrowheads="1"/>
          </p:cNvSpPr>
          <p:nvPr>
            <p:ph type="dt" sz="half" idx="10"/>
          </p:nvPr>
        </p:nvSpPr>
        <p:spPr>
          <a:ln/>
        </p:spPr>
        <p:txBody>
          <a:bodyPr/>
          <a:lstStyle>
            <a:lvl1pPr>
              <a:defRPr/>
            </a:lvl1pPr>
          </a:lstStyle>
          <a:p>
            <a:pPr>
              <a:defRPr/>
            </a:pPr>
            <a:endParaRPr lang="pl-PL" dirty="0"/>
          </a:p>
        </p:txBody>
      </p:sp>
      <p:sp>
        <p:nvSpPr>
          <p:cNvPr id="5" name="Rectangle 3"/>
          <p:cNvSpPr>
            <a:spLocks noGrp="1" noChangeArrowheads="1"/>
          </p:cNvSpPr>
          <p:nvPr>
            <p:ph type="sldNum" sz="quarter" idx="11"/>
          </p:nvPr>
        </p:nvSpPr>
        <p:spPr>
          <a:ln/>
        </p:spPr>
        <p:txBody>
          <a:bodyPr/>
          <a:lstStyle>
            <a:lvl1pPr>
              <a:defRPr/>
            </a:lvl1pPr>
          </a:lstStyle>
          <a:p>
            <a:pPr>
              <a:defRPr/>
            </a:pPr>
            <a:fld id="{4FE50067-3AC7-4867-A06E-21238F22AF6E}"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
          <p:cNvSpPr>
            <a:spLocks noGrp="1" noChangeArrowheads="1"/>
          </p:cNvSpPr>
          <p:nvPr>
            <p:ph type="dt" sz="half" idx="10"/>
          </p:nvPr>
        </p:nvSpPr>
        <p:spPr>
          <a:ln/>
        </p:spPr>
        <p:txBody>
          <a:bodyPr/>
          <a:lstStyle>
            <a:lvl1pPr>
              <a:defRPr/>
            </a:lvl1pPr>
          </a:lstStyle>
          <a:p>
            <a:pPr>
              <a:defRPr/>
            </a:pPr>
            <a:endParaRPr lang="pl-PL" dirty="0"/>
          </a:p>
        </p:txBody>
      </p:sp>
      <p:sp>
        <p:nvSpPr>
          <p:cNvPr id="5" name="Rectangle 3"/>
          <p:cNvSpPr>
            <a:spLocks noGrp="1" noChangeArrowheads="1"/>
          </p:cNvSpPr>
          <p:nvPr>
            <p:ph type="sldNum" sz="quarter" idx="11"/>
          </p:nvPr>
        </p:nvSpPr>
        <p:spPr>
          <a:ln/>
        </p:spPr>
        <p:txBody>
          <a:bodyPr/>
          <a:lstStyle>
            <a:lvl1pPr>
              <a:defRPr/>
            </a:lvl1pPr>
          </a:lstStyle>
          <a:p>
            <a:pPr>
              <a:defRPr/>
            </a:pPr>
            <a:fld id="{71962599-BC22-467E-9400-D629F5BE2C21}"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2"/>
          <p:cNvSpPr>
            <a:spLocks noGrp="1" noChangeArrowheads="1"/>
          </p:cNvSpPr>
          <p:nvPr>
            <p:ph type="dt" sz="half" idx="10"/>
          </p:nvPr>
        </p:nvSpPr>
        <p:spPr>
          <a:ln/>
        </p:spPr>
        <p:txBody>
          <a:bodyPr/>
          <a:lstStyle>
            <a:lvl1pPr>
              <a:defRPr/>
            </a:lvl1pPr>
          </a:lstStyle>
          <a:p>
            <a:pPr>
              <a:defRPr/>
            </a:pPr>
            <a:endParaRPr lang="pl-PL" dirty="0"/>
          </a:p>
        </p:txBody>
      </p:sp>
      <p:sp>
        <p:nvSpPr>
          <p:cNvPr id="6" name="Rectangle 3"/>
          <p:cNvSpPr>
            <a:spLocks noGrp="1" noChangeArrowheads="1"/>
          </p:cNvSpPr>
          <p:nvPr>
            <p:ph type="sldNum" sz="quarter" idx="11"/>
          </p:nvPr>
        </p:nvSpPr>
        <p:spPr>
          <a:ln/>
        </p:spPr>
        <p:txBody>
          <a:bodyPr/>
          <a:lstStyle>
            <a:lvl1pPr>
              <a:defRPr/>
            </a:lvl1pPr>
          </a:lstStyle>
          <a:p>
            <a:pPr>
              <a:defRPr/>
            </a:pPr>
            <a:fld id="{555D4EC2-FBED-4FEE-BE4D-58F88AC8F1F7}"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38588"/>
            <a:ext cx="4038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2"/>
          <p:cNvSpPr>
            <a:spLocks noGrp="1" noChangeArrowheads="1"/>
          </p:cNvSpPr>
          <p:nvPr>
            <p:ph type="dt" sz="half" idx="10"/>
          </p:nvPr>
        </p:nvSpPr>
        <p:spPr>
          <a:ln/>
        </p:spPr>
        <p:txBody>
          <a:bodyPr/>
          <a:lstStyle>
            <a:lvl1pPr>
              <a:defRPr/>
            </a:lvl1pPr>
          </a:lstStyle>
          <a:p>
            <a:pPr>
              <a:defRPr/>
            </a:pPr>
            <a:endParaRPr lang="pl-PL" dirty="0"/>
          </a:p>
        </p:txBody>
      </p:sp>
      <p:sp>
        <p:nvSpPr>
          <p:cNvPr id="7" name="Rectangle 3"/>
          <p:cNvSpPr>
            <a:spLocks noGrp="1" noChangeArrowheads="1"/>
          </p:cNvSpPr>
          <p:nvPr>
            <p:ph type="sldNum" sz="quarter" idx="11"/>
          </p:nvPr>
        </p:nvSpPr>
        <p:spPr>
          <a:ln/>
        </p:spPr>
        <p:txBody>
          <a:bodyPr/>
          <a:lstStyle>
            <a:lvl1pPr>
              <a:defRPr/>
            </a:lvl1pPr>
          </a:lstStyle>
          <a:p>
            <a:pPr>
              <a:defRPr/>
            </a:pPr>
            <a:fld id="{D9F0ED2A-7B20-423E-842A-996A4B4A3B63}" type="slidenum">
              <a:rPr lang="pl-PL"/>
              <a:pPr>
                <a:defRPr/>
              </a:pPr>
              <a:t>‹#›</a:t>
            </a:fld>
            <a:endParaRPr lang="pl-PL"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ytuł, tekst i wykres">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wykresu 3"/>
          <p:cNvSpPr>
            <a:spLocks noGrp="1"/>
          </p:cNvSpPr>
          <p:nvPr>
            <p:ph type="chart" sz="half" idx="2"/>
          </p:nvPr>
        </p:nvSpPr>
        <p:spPr>
          <a:xfrm>
            <a:off x="4648200" y="1600200"/>
            <a:ext cx="4038600" cy="4525963"/>
          </a:xfrm>
        </p:spPr>
        <p:txBody>
          <a:bodyPr/>
          <a:lstStyle/>
          <a:p>
            <a:pPr lvl="0"/>
            <a:endParaRPr lang="pl-PL" noProof="0" dirty="0"/>
          </a:p>
        </p:txBody>
      </p:sp>
      <p:sp>
        <p:nvSpPr>
          <p:cNvPr id="5" name="Rectangle 2"/>
          <p:cNvSpPr>
            <a:spLocks noGrp="1" noChangeArrowheads="1"/>
          </p:cNvSpPr>
          <p:nvPr>
            <p:ph type="dt" sz="half" idx="10"/>
          </p:nvPr>
        </p:nvSpPr>
        <p:spPr>
          <a:ln/>
        </p:spPr>
        <p:txBody>
          <a:bodyPr/>
          <a:lstStyle>
            <a:lvl1pPr>
              <a:defRPr/>
            </a:lvl1pPr>
          </a:lstStyle>
          <a:p>
            <a:pPr>
              <a:defRPr/>
            </a:pPr>
            <a:endParaRPr lang="pl-PL" dirty="0"/>
          </a:p>
        </p:txBody>
      </p:sp>
      <p:sp>
        <p:nvSpPr>
          <p:cNvPr id="6" name="Rectangle 3"/>
          <p:cNvSpPr>
            <a:spLocks noGrp="1" noChangeArrowheads="1"/>
          </p:cNvSpPr>
          <p:nvPr>
            <p:ph type="sldNum" sz="quarter" idx="11"/>
          </p:nvPr>
        </p:nvSpPr>
        <p:spPr>
          <a:ln/>
        </p:spPr>
        <p:txBody>
          <a:bodyPr/>
          <a:lstStyle>
            <a:lvl1pPr>
              <a:defRPr/>
            </a:lvl1pPr>
          </a:lstStyle>
          <a:p>
            <a:pPr>
              <a:defRPr/>
            </a:pPr>
            <a:fld id="{CFC2EB39-CD4A-40A3-B5D6-2CB2D5C7C85B}"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abeli 2"/>
          <p:cNvSpPr>
            <a:spLocks noGrp="1"/>
          </p:cNvSpPr>
          <p:nvPr>
            <p:ph type="tbl" idx="1"/>
          </p:nvPr>
        </p:nvSpPr>
        <p:spPr>
          <a:xfrm>
            <a:off x="457200" y="1600200"/>
            <a:ext cx="8229600" cy="4525963"/>
          </a:xfrm>
        </p:spPr>
        <p:txBody>
          <a:bodyPr/>
          <a:lstStyle/>
          <a:p>
            <a:pPr lvl="0"/>
            <a:endParaRPr lang="pl-PL"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pl-PL" dirty="0"/>
          </a:p>
        </p:txBody>
      </p:sp>
      <p:sp>
        <p:nvSpPr>
          <p:cNvPr id="5" name="Rectangle 3"/>
          <p:cNvSpPr>
            <a:spLocks noGrp="1" noChangeArrowheads="1"/>
          </p:cNvSpPr>
          <p:nvPr>
            <p:ph type="sldNum" sz="quarter" idx="11"/>
          </p:nvPr>
        </p:nvSpPr>
        <p:spPr>
          <a:ln/>
        </p:spPr>
        <p:txBody>
          <a:bodyPr/>
          <a:lstStyle>
            <a:lvl1pPr>
              <a:defRPr/>
            </a:lvl1pPr>
          </a:lstStyle>
          <a:p>
            <a:pPr>
              <a:defRPr/>
            </a:pPr>
            <a:fld id="{FFD3824B-D1C9-43B1-BAA9-A7B7E1C38CCE}"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2"/>
          <p:cNvSpPr>
            <a:spLocks noGrp="1" noChangeArrowheads="1"/>
          </p:cNvSpPr>
          <p:nvPr>
            <p:ph type="dt" sz="half" idx="10"/>
          </p:nvPr>
        </p:nvSpPr>
        <p:spPr>
          <a:ln/>
        </p:spPr>
        <p:txBody>
          <a:bodyPr/>
          <a:lstStyle>
            <a:lvl1pPr>
              <a:defRPr/>
            </a:lvl1pPr>
          </a:lstStyle>
          <a:p>
            <a:pPr>
              <a:defRPr/>
            </a:pPr>
            <a:endParaRPr lang="pl-PL" dirty="0"/>
          </a:p>
        </p:txBody>
      </p:sp>
      <p:sp>
        <p:nvSpPr>
          <p:cNvPr id="5" name="Rectangle 3"/>
          <p:cNvSpPr>
            <a:spLocks noGrp="1" noChangeArrowheads="1"/>
          </p:cNvSpPr>
          <p:nvPr>
            <p:ph type="sldNum" sz="quarter" idx="11"/>
          </p:nvPr>
        </p:nvSpPr>
        <p:spPr>
          <a:ln/>
        </p:spPr>
        <p:txBody>
          <a:bodyPr/>
          <a:lstStyle>
            <a:lvl1pPr>
              <a:defRPr/>
            </a:lvl1pPr>
          </a:lstStyle>
          <a:p>
            <a:pPr>
              <a:defRPr/>
            </a:pPr>
            <a:fld id="{7E1BB592-1E05-4A64-8368-C46CC97DCB62}"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2"/>
          <p:cNvSpPr>
            <a:spLocks noGrp="1" noChangeArrowheads="1"/>
          </p:cNvSpPr>
          <p:nvPr>
            <p:ph type="dt" sz="half" idx="10"/>
          </p:nvPr>
        </p:nvSpPr>
        <p:spPr>
          <a:ln/>
        </p:spPr>
        <p:txBody>
          <a:bodyPr/>
          <a:lstStyle>
            <a:lvl1pPr>
              <a:defRPr/>
            </a:lvl1pPr>
          </a:lstStyle>
          <a:p>
            <a:pPr>
              <a:defRPr/>
            </a:pPr>
            <a:endParaRPr lang="pl-PL" dirty="0"/>
          </a:p>
        </p:txBody>
      </p:sp>
      <p:sp>
        <p:nvSpPr>
          <p:cNvPr id="5" name="Rectangle 3"/>
          <p:cNvSpPr>
            <a:spLocks noGrp="1" noChangeArrowheads="1"/>
          </p:cNvSpPr>
          <p:nvPr>
            <p:ph type="sldNum" sz="quarter" idx="11"/>
          </p:nvPr>
        </p:nvSpPr>
        <p:spPr>
          <a:ln/>
        </p:spPr>
        <p:txBody>
          <a:bodyPr/>
          <a:lstStyle>
            <a:lvl1pPr>
              <a:defRPr/>
            </a:lvl1pPr>
          </a:lstStyle>
          <a:p>
            <a:pPr>
              <a:defRPr/>
            </a:pPr>
            <a:fld id="{2F9284FB-9E0D-428C-B7A3-F9AB2E184E4D}" type="slidenum">
              <a:rPr lang="pl-PL"/>
              <a:pPr>
                <a:defRPr/>
              </a:pPr>
              <a:t>‹#›</a:t>
            </a:fld>
            <a:endParaRPr lang="pl-PL"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2"/>
          <p:cNvSpPr>
            <a:spLocks noGrp="1" noChangeArrowheads="1"/>
          </p:cNvSpPr>
          <p:nvPr>
            <p:ph type="dt" sz="half" idx="10"/>
          </p:nvPr>
        </p:nvSpPr>
        <p:spPr>
          <a:ln/>
        </p:spPr>
        <p:txBody>
          <a:bodyPr/>
          <a:lstStyle>
            <a:lvl1pPr>
              <a:defRPr/>
            </a:lvl1pPr>
          </a:lstStyle>
          <a:p>
            <a:pPr>
              <a:defRPr/>
            </a:pPr>
            <a:endParaRPr lang="pl-PL" dirty="0"/>
          </a:p>
        </p:txBody>
      </p:sp>
      <p:sp>
        <p:nvSpPr>
          <p:cNvPr id="6" name="Rectangle 3"/>
          <p:cNvSpPr>
            <a:spLocks noGrp="1" noChangeArrowheads="1"/>
          </p:cNvSpPr>
          <p:nvPr>
            <p:ph type="sldNum" sz="quarter" idx="11"/>
          </p:nvPr>
        </p:nvSpPr>
        <p:spPr>
          <a:ln/>
        </p:spPr>
        <p:txBody>
          <a:bodyPr/>
          <a:lstStyle>
            <a:lvl1pPr>
              <a:defRPr/>
            </a:lvl1pPr>
          </a:lstStyle>
          <a:p>
            <a:pPr>
              <a:defRPr/>
            </a:pPr>
            <a:fld id="{1B1970F1-330D-435A-93BE-E8C6D6E3647B}"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2"/>
          <p:cNvSpPr>
            <a:spLocks noGrp="1" noChangeArrowheads="1"/>
          </p:cNvSpPr>
          <p:nvPr>
            <p:ph type="dt" sz="half" idx="10"/>
          </p:nvPr>
        </p:nvSpPr>
        <p:spPr>
          <a:ln/>
        </p:spPr>
        <p:txBody>
          <a:bodyPr/>
          <a:lstStyle>
            <a:lvl1pPr>
              <a:defRPr/>
            </a:lvl1pPr>
          </a:lstStyle>
          <a:p>
            <a:pPr>
              <a:defRPr/>
            </a:pPr>
            <a:endParaRPr lang="pl-PL" dirty="0"/>
          </a:p>
        </p:txBody>
      </p:sp>
      <p:sp>
        <p:nvSpPr>
          <p:cNvPr id="8" name="Rectangle 3"/>
          <p:cNvSpPr>
            <a:spLocks noGrp="1" noChangeArrowheads="1"/>
          </p:cNvSpPr>
          <p:nvPr>
            <p:ph type="sldNum" sz="quarter" idx="11"/>
          </p:nvPr>
        </p:nvSpPr>
        <p:spPr>
          <a:ln/>
        </p:spPr>
        <p:txBody>
          <a:bodyPr/>
          <a:lstStyle>
            <a:lvl1pPr>
              <a:defRPr/>
            </a:lvl1pPr>
          </a:lstStyle>
          <a:p>
            <a:pPr>
              <a:defRPr/>
            </a:pPr>
            <a:fld id="{59F44799-AD62-4C72-B1F9-DE6BAEC1DD1F}" type="slidenum">
              <a:rPr lang="pl-PL"/>
              <a:pPr>
                <a:defRPr/>
              </a:pPr>
              <a:t>‹#›</a:t>
            </a:fld>
            <a:endParaRPr lang="pl-PL"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2"/>
          <p:cNvSpPr>
            <a:spLocks noGrp="1" noChangeArrowheads="1"/>
          </p:cNvSpPr>
          <p:nvPr>
            <p:ph type="dt" sz="half" idx="10"/>
          </p:nvPr>
        </p:nvSpPr>
        <p:spPr>
          <a:ln/>
        </p:spPr>
        <p:txBody>
          <a:bodyPr/>
          <a:lstStyle>
            <a:lvl1pPr>
              <a:defRPr/>
            </a:lvl1pPr>
          </a:lstStyle>
          <a:p>
            <a:pPr>
              <a:defRPr/>
            </a:pPr>
            <a:endParaRPr lang="pl-PL" dirty="0"/>
          </a:p>
        </p:txBody>
      </p:sp>
      <p:sp>
        <p:nvSpPr>
          <p:cNvPr id="4" name="Rectangle 3"/>
          <p:cNvSpPr>
            <a:spLocks noGrp="1" noChangeArrowheads="1"/>
          </p:cNvSpPr>
          <p:nvPr>
            <p:ph type="sldNum" sz="quarter" idx="11"/>
          </p:nvPr>
        </p:nvSpPr>
        <p:spPr>
          <a:ln/>
        </p:spPr>
        <p:txBody>
          <a:bodyPr/>
          <a:lstStyle>
            <a:lvl1pPr>
              <a:defRPr/>
            </a:lvl1pPr>
          </a:lstStyle>
          <a:p>
            <a:pPr>
              <a:defRPr/>
            </a:pPr>
            <a:fld id="{44BE14AC-8A44-4296-BB57-7CC08D2240B6}" type="slidenum">
              <a:rPr lang="pl-PL"/>
              <a:pPr>
                <a:defRPr/>
              </a:pPr>
              <a:t>‹#›</a:t>
            </a:fld>
            <a:endParaRPr lang="pl-PL"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pl-PL" dirty="0"/>
          </a:p>
        </p:txBody>
      </p:sp>
      <p:sp>
        <p:nvSpPr>
          <p:cNvPr id="3" name="Rectangle 3"/>
          <p:cNvSpPr>
            <a:spLocks noGrp="1" noChangeArrowheads="1"/>
          </p:cNvSpPr>
          <p:nvPr>
            <p:ph type="sldNum" sz="quarter" idx="11"/>
          </p:nvPr>
        </p:nvSpPr>
        <p:spPr>
          <a:ln/>
        </p:spPr>
        <p:txBody>
          <a:bodyPr/>
          <a:lstStyle>
            <a:lvl1pPr>
              <a:defRPr/>
            </a:lvl1pPr>
          </a:lstStyle>
          <a:p>
            <a:pPr>
              <a:defRPr/>
            </a:pPr>
            <a:fld id="{E2860669-43E8-4CCF-96FB-2EE9ED8C6778}" type="slidenum">
              <a:rPr lang="pl-PL"/>
              <a:pPr>
                <a:defRPr/>
              </a:pPr>
              <a:t>‹#›</a:t>
            </a:fld>
            <a:endParaRPr lang="pl-PL"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dirty="0"/>
          </a:p>
        </p:txBody>
      </p:sp>
      <p:sp>
        <p:nvSpPr>
          <p:cNvPr id="6" name="Rectangle 3"/>
          <p:cNvSpPr>
            <a:spLocks noGrp="1" noChangeArrowheads="1"/>
          </p:cNvSpPr>
          <p:nvPr>
            <p:ph type="sldNum" sz="quarter" idx="11"/>
          </p:nvPr>
        </p:nvSpPr>
        <p:spPr>
          <a:ln/>
        </p:spPr>
        <p:txBody>
          <a:bodyPr/>
          <a:lstStyle>
            <a:lvl1pPr>
              <a:defRPr/>
            </a:lvl1pPr>
          </a:lstStyle>
          <a:p>
            <a:pPr>
              <a:defRPr/>
            </a:pPr>
            <a:fld id="{5C7CE0AC-E9E3-4038-9680-CDDE34A01AC0}"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2"/>
          <p:cNvSpPr>
            <a:spLocks noGrp="1" noChangeArrowheads="1"/>
          </p:cNvSpPr>
          <p:nvPr>
            <p:ph type="dt" sz="half" idx="10"/>
          </p:nvPr>
        </p:nvSpPr>
        <p:spPr>
          <a:ln/>
        </p:spPr>
        <p:txBody>
          <a:bodyPr/>
          <a:lstStyle>
            <a:lvl1pPr>
              <a:defRPr/>
            </a:lvl1pPr>
          </a:lstStyle>
          <a:p>
            <a:pPr>
              <a:defRPr/>
            </a:pPr>
            <a:endParaRPr lang="pl-PL" dirty="0"/>
          </a:p>
        </p:txBody>
      </p:sp>
      <p:sp>
        <p:nvSpPr>
          <p:cNvPr id="6" name="Rectangle 3"/>
          <p:cNvSpPr>
            <a:spLocks noGrp="1" noChangeArrowheads="1"/>
          </p:cNvSpPr>
          <p:nvPr>
            <p:ph type="sldNum" sz="quarter" idx="11"/>
          </p:nvPr>
        </p:nvSpPr>
        <p:spPr>
          <a:ln/>
        </p:spPr>
        <p:txBody>
          <a:bodyPr/>
          <a:lstStyle>
            <a:lvl1pPr>
              <a:defRPr/>
            </a:lvl1pPr>
          </a:lstStyle>
          <a:p>
            <a:pPr>
              <a:defRPr/>
            </a:pPr>
            <a:fld id="{A40A1331-59E0-4CB4-B515-7931DD97231C}" type="slidenum">
              <a:rPr lang="pl-PL"/>
              <a:pPr>
                <a:defRPr/>
              </a:pPr>
              <a:t>‹#›</a:t>
            </a:fld>
            <a:endParaRPr lang="pl-PL"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latin typeface="Arial" charset="0"/>
              </a:defRPr>
            </a:lvl1pPr>
          </a:lstStyle>
          <a:p>
            <a:pPr>
              <a:defRPr/>
            </a:pPr>
            <a:endParaRPr lang="pl-PL" dirty="0"/>
          </a:p>
        </p:txBody>
      </p:sp>
      <p:sp>
        <p:nvSpPr>
          <p:cNvPr id="2765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latin typeface="Arial" charset="0"/>
              </a:defRPr>
            </a:lvl1pPr>
          </a:lstStyle>
          <a:p>
            <a:pPr>
              <a:defRPr/>
            </a:pPr>
            <a:fld id="{F94D6C14-5CE6-45DE-9047-FA1728BBC87D}" type="slidenum">
              <a:rPr lang="pl-PL"/>
              <a:pPr>
                <a:defRPr/>
              </a:pPr>
              <a:t>‹#›</a:t>
            </a:fld>
            <a:endParaRPr lang="pl-PL" dirty="0"/>
          </a:p>
        </p:txBody>
      </p:sp>
      <p:grpSp>
        <p:nvGrpSpPr>
          <p:cNvPr id="4100" name="Group 4"/>
          <p:cNvGrpSpPr>
            <a:grpSpLocks/>
          </p:cNvGrpSpPr>
          <p:nvPr/>
        </p:nvGrpSpPr>
        <p:grpSpPr bwMode="auto">
          <a:xfrm>
            <a:off x="0" y="0"/>
            <a:ext cx="9140825" cy="6850063"/>
            <a:chOff x="0" y="0"/>
            <a:chExt cx="5758" cy="4315"/>
          </a:xfrm>
        </p:grpSpPr>
        <p:grpSp>
          <p:nvGrpSpPr>
            <p:cNvPr id="4104"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pl-PL" dirty="0"/>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pl-PL" dirty="0"/>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pl-PL" dirty="0"/>
              </a:p>
            </p:txBody>
          </p:sp>
          <p:sp>
            <p:nvSpPr>
              <p:cNvPr id="276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pl-PL" dirty="0"/>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pl-PL" dirty="0"/>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pl-PL" dirty="0"/>
            </a:p>
          </p:txBody>
        </p:sp>
        <p:sp>
          <p:nvSpPr>
            <p:cNvPr id="276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pl-PL" dirty="0"/>
            </a:p>
          </p:txBody>
        </p:sp>
      </p:grpSp>
      <p:sp>
        <p:nvSpPr>
          <p:cNvPr id="2766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2766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latin typeface="Arial" charset="0"/>
              </a:defRPr>
            </a:lvl1pPr>
          </a:lstStyle>
          <a:p>
            <a:pPr>
              <a:defRPr/>
            </a:pPr>
            <a:endParaRPr lang="pl-PL" dirty="0"/>
          </a:p>
        </p:txBody>
      </p:sp>
      <p:sp>
        <p:nvSpPr>
          <p:cNvPr id="2766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 bg1="dk2" tx1="lt1" bg2="dk1" tx2="lt2" accent1="accent1" accent2="accent2" accent3="accent3" accent4="accent4" accent5="accent5" accent6="accent6" hlink="hlink" folHlink="folHlink"/>
  <p:sldLayoutIdLst>
    <p:sldLayoutId id="2147483705"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bin"/></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bin"/></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9552" y="1628800"/>
            <a:ext cx="8351912" cy="5165454"/>
          </a:xfrm>
          <a:prstGeom prst="rect">
            <a:avLst/>
          </a:prstGeom>
          <a:noFill/>
          <a:ln w="9525">
            <a:noFill/>
            <a:round/>
            <a:headEnd/>
            <a:tailEnd/>
          </a:ln>
        </p:spPr>
        <p:txBody>
          <a:bodyPr wrap="square" lIns="90000" tIns="46800" rIns="90000" bIns="46800">
            <a:spAutoFit/>
          </a:bodyPr>
          <a:lstStyle/>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600" b="1" dirty="0">
              <a:solidFill>
                <a:schemeClr val="bg1">
                  <a:lumMod val="40000"/>
                  <a:lumOff val="60000"/>
                </a:schemeClr>
              </a:solidFill>
              <a:effectLst/>
              <a:latin typeface="+mj-lt"/>
              <a:ea typeface="Batang" panose="02030600000101010101" pitchFamily="18" charset="-127"/>
            </a:endParaRP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4800" b="1" dirty="0">
                <a:solidFill>
                  <a:schemeClr val="bg1">
                    <a:lumMod val="20000"/>
                    <a:lumOff val="80000"/>
                  </a:schemeClr>
                </a:solidFill>
                <a:latin typeface="Calibri" panose="020F0502020204030204" pitchFamily="34" charset="0"/>
                <a:ea typeface="Batang" panose="02030600000101010101" pitchFamily="18" charset="-127"/>
              </a:rPr>
              <a:t>Zwalczanie STRESU </a:t>
            </a: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4800" b="1" dirty="0">
                <a:solidFill>
                  <a:schemeClr val="bg1">
                    <a:lumMod val="20000"/>
                    <a:lumOff val="80000"/>
                  </a:schemeClr>
                </a:solidFill>
                <a:latin typeface="Calibri" panose="020F0502020204030204" pitchFamily="34" charset="0"/>
                <a:ea typeface="Batang" panose="02030600000101010101" pitchFamily="18" charset="-127"/>
              </a:rPr>
              <a:t>w dialogu społecznym</a:t>
            </a:r>
            <a:r>
              <a:rPr lang="pl-PL" sz="4800" b="1" dirty="0">
                <a:solidFill>
                  <a:schemeClr val="bg1">
                    <a:lumMod val="40000"/>
                    <a:lumOff val="60000"/>
                  </a:schemeClr>
                </a:solidFill>
                <a:latin typeface="Calibri" panose="020F0502020204030204" pitchFamily="34" charset="0"/>
                <a:ea typeface="Batang" panose="02030600000101010101" pitchFamily="18" charset="-127"/>
              </a:rPr>
              <a:t> </a:t>
            </a: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b="1" dirty="0">
              <a:solidFill>
                <a:srgbClr val="FFFF00"/>
              </a:solidFill>
              <a:latin typeface="+mj-lt"/>
              <a:ea typeface="Batang" panose="02030600000101010101" pitchFamily="18" charset="-127"/>
            </a:endParaRP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solidFill>
                  <a:srgbClr val="FFFF00"/>
                </a:solidFill>
                <a:latin typeface="Calibri" panose="020F0502020204030204" pitchFamily="34" charset="0"/>
                <a:ea typeface="Batang" panose="02030600000101010101" pitchFamily="18" charset="-127"/>
                <a:cs typeface="Calibri" panose="020F0502020204030204" pitchFamily="34" charset="0"/>
              </a:rPr>
              <a:t>Przykład aktywności </a:t>
            </a: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solidFill>
                  <a:srgbClr val="FFFF00"/>
                </a:solidFill>
                <a:latin typeface="Calibri" panose="020F0502020204030204" pitchFamily="34" charset="0"/>
                <a:ea typeface="Batang" panose="02030600000101010101" pitchFamily="18" charset="-127"/>
                <a:cs typeface="Calibri" panose="020F0502020204030204" pitchFamily="34" charset="0"/>
              </a:rPr>
              <a:t>Zespołu Negocjacyjnego Partnerów Społecznych</a:t>
            </a:r>
          </a:p>
          <a:p>
            <a:pPr algn="ctr"/>
            <a:r>
              <a:rPr lang="pl-PL" sz="2000" b="1" dirty="0">
                <a:solidFill>
                  <a:srgbClr val="FFFF00"/>
                </a:solidFill>
                <a:latin typeface="Calibri" panose="020F0502020204030204" pitchFamily="34" charset="0"/>
                <a:cs typeface="Calibri" panose="020F0502020204030204" pitchFamily="34" charset="0"/>
              </a:rPr>
              <a:t>w sprawie poprawienia skuteczności działań dotyczących </a:t>
            </a:r>
            <a:br>
              <a:rPr lang="pl-PL" sz="2000" b="1" dirty="0">
                <a:solidFill>
                  <a:srgbClr val="FFFF00"/>
                </a:solidFill>
                <a:latin typeface="Calibri" panose="020F0502020204030204" pitchFamily="34" charset="0"/>
                <a:cs typeface="Calibri" panose="020F0502020204030204" pitchFamily="34" charset="0"/>
              </a:rPr>
            </a:br>
            <a:r>
              <a:rPr lang="pl-PL" sz="2000" b="1" dirty="0">
                <a:solidFill>
                  <a:srgbClr val="FFFF00"/>
                </a:solidFill>
                <a:latin typeface="Calibri" panose="020F0502020204030204" pitchFamily="34" charset="0"/>
                <a:cs typeface="Calibri" panose="020F0502020204030204" pitchFamily="34" charset="0"/>
              </a:rPr>
              <a:t>zjawiska stresu związanego z pracą</a:t>
            </a:r>
            <a:endParaRPr lang="pl-PL" sz="2000" dirty="0">
              <a:solidFill>
                <a:srgbClr val="FFFF00"/>
              </a:solidFill>
              <a:latin typeface="Calibri" panose="020F0502020204030204" pitchFamily="34" charset="0"/>
              <a:cs typeface="Calibri" panose="020F0502020204030204" pitchFamily="34" charset="0"/>
            </a:endParaRP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b="1" dirty="0">
              <a:solidFill>
                <a:schemeClr val="tx2"/>
              </a:solidFill>
              <a:effectLst/>
              <a:latin typeface="Calibri" panose="020F0502020204030204" pitchFamily="34" charset="0"/>
              <a:ea typeface="Batang" panose="02030600000101010101" pitchFamily="18" charset="-127"/>
              <a:cs typeface="Calibri" panose="020F0502020204030204" pitchFamily="34" charset="0"/>
            </a:endParaRP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800" b="1" dirty="0">
              <a:solidFill>
                <a:schemeClr val="tx2"/>
              </a:solidFill>
              <a:effectLst/>
              <a:latin typeface="Calibri" panose="020F0502020204030204" pitchFamily="34" charset="0"/>
              <a:ea typeface="Batang" panose="02030600000101010101" pitchFamily="18" charset="-127"/>
              <a:cs typeface="Calibri" panose="020F0502020204030204" pitchFamily="34" charset="0"/>
            </a:endParaRP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chemeClr val="tx2"/>
                </a:solidFill>
                <a:effectLst/>
                <a:latin typeface="Calibri" panose="020F0502020204030204" pitchFamily="34" charset="0"/>
                <a:ea typeface="Batang" panose="02030600000101010101" pitchFamily="18" charset="-127"/>
                <a:cs typeface="Calibri" panose="020F0502020204030204" pitchFamily="34" charset="0"/>
              </a:rPr>
              <a:t>Seminarium</a:t>
            </a: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chemeClr val="tx2"/>
                </a:solidFill>
                <a:effectLst/>
                <a:latin typeface="Calibri" panose="020F0502020204030204" pitchFamily="34" charset="0"/>
                <a:ea typeface="Batang" panose="02030600000101010101" pitchFamily="18" charset="-127"/>
                <a:cs typeface="Calibri" panose="020F0502020204030204" pitchFamily="34" charset="0"/>
              </a:rPr>
              <a:t>,,Kształtowanie dobrego klimatu w miejscach pracy</a:t>
            </a: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chemeClr val="tx2"/>
                </a:solidFill>
                <a:effectLst/>
                <a:latin typeface="Calibri" panose="020F0502020204030204" pitchFamily="34" charset="0"/>
                <a:ea typeface="Batang" panose="02030600000101010101" pitchFamily="18" charset="-127"/>
                <a:cs typeface="Calibri" panose="020F0502020204030204" pitchFamily="34" charset="0"/>
              </a:rPr>
              <a:t>W obliczu zagrożeń psychospołecznych. </a:t>
            </a: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chemeClr val="tx2"/>
                </a:solidFill>
                <a:effectLst/>
                <a:latin typeface="Calibri" panose="020F0502020204030204" pitchFamily="34" charset="0"/>
                <a:ea typeface="Batang" panose="02030600000101010101" pitchFamily="18" charset="-127"/>
                <a:cs typeface="Calibri" panose="020F0502020204030204" pitchFamily="34" charset="0"/>
              </a:rPr>
              <a:t>Walka o wysoką produktywność polskiej pracy” </a:t>
            </a: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800" b="1" dirty="0">
              <a:solidFill>
                <a:schemeClr val="tx2"/>
              </a:solidFill>
              <a:effectLst/>
              <a:latin typeface="Calibri" panose="020F0502020204030204" pitchFamily="34" charset="0"/>
              <a:ea typeface="Batang" panose="02030600000101010101" pitchFamily="18" charset="-127"/>
              <a:cs typeface="Calibri" panose="020F0502020204030204" pitchFamily="34" charset="0"/>
            </a:endParaRPr>
          </a:p>
          <a:p>
            <a:pP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chemeClr val="tx2"/>
                </a:solidFill>
                <a:effectLst/>
                <a:latin typeface="Calibri" panose="020F0502020204030204" pitchFamily="34" charset="0"/>
                <a:ea typeface="Batang" panose="02030600000101010101" pitchFamily="18" charset="-127"/>
                <a:cs typeface="Calibri" panose="020F0502020204030204" pitchFamily="34" charset="0"/>
              </a:rPr>
              <a:t>Warszawa, 27 maja 2022 r.</a:t>
            </a: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chemeClr val="tx2"/>
              </a:solidFill>
              <a:effectLst/>
              <a:latin typeface="Calibri" panose="020F0502020204030204" pitchFamily="34" charset="0"/>
              <a:ea typeface="Batang" panose="02030600000101010101" pitchFamily="18" charset="-127"/>
              <a:cs typeface="Calibri" panose="020F0502020204030204" pitchFamily="34" charset="0"/>
            </a:endParaRPr>
          </a:p>
          <a:p>
            <a:pPr algn="ctr" defTabSz="449263">
              <a:lnSpc>
                <a:spcPct val="77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600" b="1" dirty="0">
              <a:solidFill>
                <a:schemeClr val="tx2"/>
              </a:solidFill>
              <a:effectLst/>
              <a:latin typeface="Arial" charset="0"/>
            </a:endParaRPr>
          </a:p>
        </p:txBody>
      </p:sp>
      <p:sp>
        <p:nvSpPr>
          <p:cNvPr id="49155" name="Text Box 3"/>
          <p:cNvSpPr txBox="1">
            <a:spLocks noChangeArrowheads="1"/>
          </p:cNvSpPr>
          <p:nvPr/>
        </p:nvSpPr>
        <p:spPr bwMode="auto">
          <a:xfrm>
            <a:off x="376238" y="65088"/>
            <a:ext cx="184150" cy="457200"/>
          </a:xfrm>
          <a:prstGeom prst="rect">
            <a:avLst/>
          </a:prstGeom>
          <a:noFill/>
          <a:ln w="9525">
            <a:noFill/>
            <a:round/>
            <a:headEnd/>
            <a:tailEnd/>
          </a:ln>
          <a:effectLst/>
        </p:spPr>
        <p:txBody>
          <a:bodyPr wrap="none" anchor="ctr"/>
          <a:lstStyle/>
          <a:p>
            <a:pPr>
              <a:defRPr/>
            </a:pPr>
            <a:endParaRPr lang="pl-PL" dirty="0"/>
          </a:p>
        </p:txBody>
      </p:sp>
      <p:pic>
        <p:nvPicPr>
          <p:cNvPr id="7" name="Obraz 6"/>
          <p:cNvPicPr/>
          <p:nvPr/>
        </p:nvPicPr>
        <p:blipFill>
          <a:blip r:embed="rId3" cstate="print"/>
          <a:srcRect/>
          <a:stretch>
            <a:fillRect/>
          </a:stretch>
        </p:blipFill>
        <p:spPr bwMode="auto">
          <a:xfrm>
            <a:off x="2051720" y="548680"/>
            <a:ext cx="5342255" cy="770255"/>
          </a:xfrm>
          <a:prstGeom prst="rect">
            <a:avLst/>
          </a:prstGeom>
          <a:noFill/>
          <a:ln w="9525">
            <a:noFill/>
            <a:miter lim="800000"/>
            <a:headEnd/>
            <a:tailEnd/>
          </a:ln>
        </p:spPr>
      </p:pic>
      <p:pic>
        <p:nvPicPr>
          <p:cNvPr id="3" name="Obraz 2">
            <a:extLst>
              <a:ext uri="{FF2B5EF4-FFF2-40B4-BE49-F238E27FC236}">
                <a16:creationId xmlns:a16="http://schemas.microsoft.com/office/drawing/2014/main" id="{E1922C7F-162F-9DBF-AA1D-BCD8561C3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4941168"/>
            <a:ext cx="2343520" cy="13681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sp>
        <p:nvSpPr>
          <p:cNvPr id="2" name="Prostokąt 1"/>
          <p:cNvSpPr/>
          <p:nvPr/>
        </p:nvSpPr>
        <p:spPr>
          <a:xfrm>
            <a:off x="323528" y="-1473880"/>
            <a:ext cx="8496944" cy="8186857"/>
          </a:xfrm>
          <a:prstGeom prst="rect">
            <a:avLst/>
          </a:prstGeom>
        </p:spPr>
        <p:txBody>
          <a:bodyPr wrap="square">
            <a:spAutoFit/>
          </a:bodyPr>
          <a:lstStyle/>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2800" b="1" dirty="0">
              <a:effectLst/>
            </a:endParaRPr>
          </a:p>
          <a:p>
            <a:pPr lvl="0" algn="ctr">
              <a:lnSpc>
                <a:spcPct val="100000"/>
              </a:lnSpc>
              <a:spcBef>
                <a:spcPts val="0"/>
              </a:spcBef>
            </a:pPr>
            <a:r>
              <a:rPr lang="pl-PL" sz="3200" b="1" dirty="0">
                <a:solidFill>
                  <a:srgbClr val="FF0000"/>
                </a:solidFill>
                <a:effectLst/>
                <a:latin typeface="Albertus Extra Bold" pitchFamily="34" charset="0"/>
              </a:rPr>
              <a:t>Rekomendacja </a:t>
            </a:r>
          </a:p>
          <a:p>
            <a:pPr lvl="0" algn="ctr">
              <a:lnSpc>
                <a:spcPct val="100000"/>
              </a:lnSpc>
              <a:spcBef>
                <a:spcPts val="0"/>
              </a:spcBef>
            </a:pPr>
            <a:r>
              <a:rPr lang="pl-PL" sz="2800" b="1" dirty="0">
                <a:solidFill>
                  <a:srgbClr val="FF0000"/>
                </a:solidFill>
                <a:effectLst/>
                <a:latin typeface="Albertus Extra Bold" pitchFamily="34" charset="0"/>
              </a:rPr>
              <a:t>kierowana do organizacji członkowskich</a:t>
            </a:r>
          </a:p>
          <a:p>
            <a:pPr algn="ctr">
              <a:lnSpc>
                <a:spcPct val="100000"/>
              </a:lnSpc>
              <a:spcBef>
                <a:spcPts val="0"/>
              </a:spcBef>
            </a:pPr>
            <a:r>
              <a:rPr lang="pl-PL" sz="2000" b="1" dirty="0">
                <a:latin typeface="Calibri" panose="020F0502020204030204" pitchFamily="34" charset="0"/>
                <a:cs typeface="Calibri" panose="020F0502020204030204" pitchFamily="34" charset="0"/>
              </a:rPr>
              <a:t>Korzystanie z </a:t>
            </a:r>
            <a:r>
              <a:rPr lang="pl-PL" sz="2000" b="1" dirty="0">
                <a:solidFill>
                  <a:srgbClr val="FFFF00"/>
                </a:solidFill>
                <a:latin typeface="Calibri" panose="020F0502020204030204" pitchFamily="34" charset="0"/>
                <a:cs typeface="Calibri" panose="020F0502020204030204" pitchFamily="34" charset="0"/>
              </a:rPr>
              <a:t>dobrych praktyk </a:t>
            </a:r>
            <a:r>
              <a:rPr lang="pl-PL" sz="2000" b="1" dirty="0">
                <a:latin typeface="Calibri" panose="020F0502020204030204" pitchFamily="34" charset="0"/>
                <a:cs typeface="Calibri" panose="020F0502020204030204" pitchFamily="34" charset="0"/>
              </a:rPr>
              <a:t>jest użytecznym sposobem, mogącym skutecznie wpłynąć na ograniczenie skali zagrożenia stresem związanym z pracą i generującym stosunkowe niskie koszty dla pracodawców, co jest szczególnie istotne dla sektora małych i średnich przedsiębiorstw.</a:t>
            </a:r>
          </a:p>
          <a:p>
            <a:pPr algn="ctr">
              <a:lnSpc>
                <a:spcPct val="100000"/>
              </a:lnSpc>
              <a:spcBef>
                <a:spcPts val="0"/>
              </a:spcBef>
            </a:pPr>
            <a:r>
              <a:rPr lang="pl-PL" sz="2000" b="1" dirty="0">
                <a:latin typeface="Calibri" panose="020F0502020204030204" pitchFamily="34" charset="0"/>
                <a:cs typeface="Calibri" panose="020F0502020204030204" pitchFamily="34" charset="0"/>
              </a:rPr>
              <a:t>Wskazane jest, aby podejmowaniu  dobrowolnych, świadomych działań w tej dziedzinie towarzyszył </a:t>
            </a:r>
            <a:r>
              <a:rPr lang="pl-PL" sz="2000" b="1" dirty="0">
                <a:solidFill>
                  <a:srgbClr val="FFFF00"/>
                </a:solidFill>
                <a:latin typeface="Calibri" panose="020F0502020204030204" pitchFamily="34" charset="0"/>
                <a:cs typeface="Calibri" panose="020F0502020204030204" pitchFamily="34" charset="0"/>
              </a:rPr>
              <a:t>dialog między pracodawcą a przedstawicielami pracowników</a:t>
            </a:r>
            <a:r>
              <a:rPr lang="pl-PL" sz="2000" b="1" dirty="0">
                <a:latin typeface="Calibri" panose="020F0502020204030204" pitchFamily="34" charset="0"/>
                <a:cs typeface="Calibri" panose="020F0502020204030204" pitchFamily="34" charset="0"/>
              </a:rPr>
              <a:t> oraz działania angażujące pracodawcę i pracowników w realizację przyjętych rozwiązań. </a:t>
            </a:r>
          </a:p>
          <a:p>
            <a:pPr algn="ctr">
              <a:lnSpc>
                <a:spcPct val="100000"/>
              </a:lnSpc>
              <a:spcBef>
                <a:spcPts val="0"/>
              </a:spcBef>
            </a:pPr>
            <a:r>
              <a:rPr lang="pl-PL" sz="2000" b="1" dirty="0">
                <a:latin typeface="Calibri" panose="020F0502020204030204" pitchFamily="34" charset="0"/>
                <a:cs typeface="Calibri" panose="020F0502020204030204" pitchFamily="34" charset="0"/>
              </a:rPr>
              <a:t>Zespół Negocjacyjny we współpracy z ekspertami Centralnego Instytutu Ochrony Pracy opracował </a:t>
            </a:r>
            <a:r>
              <a:rPr lang="pl-PL" sz="2000" b="1" dirty="0">
                <a:solidFill>
                  <a:srgbClr val="FFFF00"/>
                </a:solidFill>
                <a:latin typeface="Calibri" panose="020F0502020204030204" pitchFamily="34" charset="0"/>
                <a:cs typeface="Calibri" panose="020F0502020204030204" pitchFamily="34" charset="0"/>
              </a:rPr>
              <a:t>ramowy katalog dobrych praktyk i rekomenduje ich stosowanie członkom organizacji pracodawców i związków zawodowych</a:t>
            </a:r>
            <a:r>
              <a:rPr lang="pl-PL" sz="2000" b="1" dirty="0">
                <a:latin typeface="Calibri" panose="020F0502020204030204" pitchFamily="34" charset="0"/>
                <a:cs typeface="Calibri" panose="020F0502020204030204" pitchFamily="34" charset="0"/>
              </a:rPr>
              <a:t> </a:t>
            </a:r>
            <a:br>
              <a:rPr lang="pl-PL" sz="2000" b="1" dirty="0">
                <a:latin typeface="Calibri" panose="020F0502020204030204" pitchFamily="34" charset="0"/>
                <a:cs typeface="Calibri" panose="020F0502020204030204" pitchFamily="34" charset="0"/>
              </a:rPr>
            </a:br>
            <a:r>
              <a:rPr lang="pl-PL" sz="2000" b="1" dirty="0">
                <a:latin typeface="Calibri" panose="020F0502020204030204" pitchFamily="34" charset="0"/>
                <a:cs typeface="Calibri" panose="020F0502020204030204" pitchFamily="34" charset="0"/>
              </a:rPr>
              <a:t>na wszystkich odpowiednich poziomach: krajowym, regionalnym, branżowym i zakładowym. </a:t>
            </a:r>
          </a:p>
          <a:p>
            <a:pPr algn="ctr">
              <a:lnSpc>
                <a:spcPct val="100000"/>
              </a:lnSpc>
              <a:spcBef>
                <a:spcPts val="0"/>
              </a:spcBef>
            </a:pPr>
            <a:r>
              <a:rPr lang="pl-PL" sz="2000" b="1" dirty="0">
                <a:latin typeface="Calibri" panose="020F0502020204030204" pitchFamily="34" charset="0"/>
                <a:cs typeface="Calibri" panose="020F0502020204030204" pitchFamily="34" charset="0"/>
              </a:rPr>
              <a:t>Katalog stanowi załącznik do niniejszego dokumentu</a:t>
            </a:r>
          </a:p>
        </p:txBody>
      </p:sp>
      <p:pic>
        <p:nvPicPr>
          <p:cNvPr id="5" name="Obraz 4"/>
          <p:cNvPicPr/>
          <p:nvPr/>
        </p:nvPicPr>
        <p:blipFill>
          <a:blip r:embed="rId3" cstate="print"/>
          <a:srcRect/>
          <a:stretch>
            <a:fillRect/>
          </a:stretch>
        </p:blipFill>
        <p:spPr bwMode="auto">
          <a:xfrm>
            <a:off x="2051720" y="476672"/>
            <a:ext cx="5342255" cy="698247"/>
          </a:xfrm>
          <a:prstGeom prst="rect">
            <a:avLst/>
          </a:prstGeom>
          <a:noFill/>
          <a:ln w="9525">
            <a:noFill/>
            <a:miter lim="800000"/>
            <a:headEnd/>
            <a:tailEnd/>
          </a:ln>
        </p:spPr>
      </p:pic>
    </p:spTree>
    <p:extLst>
      <p:ext uri="{BB962C8B-B14F-4D97-AF65-F5344CB8AC3E}">
        <p14:creationId xmlns:p14="http://schemas.microsoft.com/office/powerpoint/2010/main" val="419454778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sp>
        <p:nvSpPr>
          <p:cNvPr id="2" name="Prostokąt 1"/>
          <p:cNvSpPr/>
          <p:nvPr/>
        </p:nvSpPr>
        <p:spPr>
          <a:xfrm>
            <a:off x="971600" y="-1473880"/>
            <a:ext cx="6984776" cy="3130088"/>
          </a:xfrm>
          <a:prstGeom prst="rect">
            <a:avLst/>
          </a:prstGeom>
        </p:spPr>
        <p:txBody>
          <a:bodyPr wrap="square">
            <a:spAutoFit/>
          </a:bodyPr>
          <a:lstStyle/>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a:p>
            <a:pPr lvl="0"/>
            <a:endParaRPr lang="pl-PL" sz="1400" b="1" dirty="0">
              <a:effectLst/>
            </a:endParaRPr>
          </a:p>
        </p:txBody>
      </p:sp>
      <p:sp>
        <p:nvSpPr>
          <p:cNvPr id="3" name="Prostokąt 2"/>
          <p:cNvSpPr/>
          <p:nvPr/>
        </p:nvSpPr>
        <p:spPr>
          <a:xfrm>
            <a:off x="323528" y="-310485"/>
            <a:ext cx="8629972" cy="5943165"/>
          </a:xfrm>
          <a:prstGeom prst="rect">
            <a:avLst/>
          </a:prstGeom>
        </p:spPr>
        <p:txBody>
          <a:bodyPr wrap="square">
            <a:spAutoFit/>
          </a:bodyPr>
          <a:lstStyle/>
          <a:p>
            <a:pPr lvl="0"/>
            <a:endParaRPr lang="pl-PL" sz="1600" b="1" dirty="0">
              <a:effectLst/>
            </a:endParaRPr>
          </a:p>
          <a:p>
            <a:pPr lvl="0"/>
            <a:endParaRPr lang="pl-PL" sz="1600" b="1" dirty="0">
              <a:effectLst/>
            </a:endParaRPr>
          </a:p>
          <a:p>
            <a:pPr lvl="0"/>
            <a:endParaRPr lang="pl-PL" sz="1600" b="1" dirty="0">
              <a:effectLst/>
            </a:endParaRPr>
          </a:p>
          <a:p>
            <a:pPr lvl="0"/>
            <a:endParaRPr lang="pl-PL" sz="1600" b="1" dirty="0">
              <a:effectLst/>
            </a:endParaRPr>
          </a:p>
          <a:p>
            <a:pPr lvl="0"/>
            <a:endParaRPr lang="pl-PL" sz="1600" b="1" dirty="0">
              <a:effectLst/>
            </a:endParaRPr>
          </a:p>
          <a:p>
            <a:pPr lvl="0" algn="ctr"/>
            <a:endParaRPr lang="pl-PL" b="1" dirty="0">
              <a:solidFill>
                <a:srgbClr val="FFFF00"/>
              </a:solidFill>
              <a:effectLst/>
            </a:endParaRPr>
          </a:p>
          <a:p>
            <a:pPr lvl="0" algn="ctr">
              <a:lnSpc>
                <a:spcPct val="100000"/>
              </a:lnSpc>
              <a:spcBef>
                <a:spcPts val="0"/>
              </a:spcBef>
            </a:pPr>
            <a:r>
              <a:rPr lang="pl-PL" sz="3600" b="1" dirty="0">
                <a:solidFill>
                  <a:srgbClr val="FF0000"/>
                </a:solidFill>
                <a:effectLst/>
                <a:latin typeface="Albertus Extra Bold" pitchFamily="34" charset="0"/>
              </a:rPr>
              <a:t>Rekomendacja </a:t>
            </a:r>
          </a:p>
          <a:p>
            <a:pPr lvl="0" algn="ctr">
              <a:lnSpc>
                <a:spcPct val="100000"/>
              </a:lnSpc>
              <a:spcBef>
                <a:spcPts val="0"/>
              </a:spcBef>
            </a:pPr>
            <a:r>
              <a:rPr lang="pl-PL" sz="3200" b="1" dirty="0">
                <a:solidFill>
                  <a:srgbClr val="FF0000"/>
                </a:solidFill>
                <a:effectLst/>
                <a:latin typeface="Albertus Extra Bold" pitchFamily="34" charset="0"/>
              </a:rPr>
              <a:t>kierowana do macierzystych organizacji</a:t>
            </a:r>
          </a:p>
          <a:p>
            <a:pPr algn="ctr">
              <a:lnSpc>
                <a:spcPct val="100000"/>
              </a:lnSpc>
              <a:spcBef>
                <a:spcPts val="0"/>
              </a:spcBef>
            </a:pPr>
            <a:r>
              <a:rPr lang="pl-PL" b="1" dirty="0">
                <a:latin typeface="Calibri" panose="020F0502020204030204" pitchFamily="34" charset="0"/>
                <a:cs typeface="Calibri" panose="020F0502020204030204" pitchFamily="34" charset="0"/>
              </a:rPr>
              <a:t>Istnieje pilna potrzeba prowadzenia </a:t>
            </a:r>
            <a:r>
              <a:rPr lang="pl-PL" b="1" dirty="0">
                <a:solidFill>
                  <a:srgbClr val="FFFF00"/>
                </a:solidFill>
                <a:latin typeface="Calibri" panose="020F0502020204030204" pitchFamily="34" charset="0"/>
                <a:cs typeface="Calibri" panose="020F0502020204030204" pitchFamily="34" charset="0"/>
              </a:rPr>
              <a:t>wspólnych działań </a:t>
            </a:r>
            <a:r>
              <a:rPr lang="pl-PL" b="1" dirty="0">
                <a:latin typeface="Calibri" panose="020F0502020204030204" pitchFamily="34" charset="0"/>
                <a:cs typeface="Calibri" panose="020F0502020204030204" pitchFamily="34" charset="0"/>
              </a:rPr>
              <a:t>dotyczących problematyki stresu związanego z pracą w sposób ciągły, konsekwentny i zorganizowany. </a:t>
            </a:r>
          </a:p>
          <a:p>
            <a:pPr algn="ctr">
              <a:lnSpc>
                <a:spcPct val="100000"/>
              </a:lnSpc>
              <a:spcBef>
                <a:spcPts val="0"/>
              </a:spcBef>
            </a:pPr>
            <a:endParaRPr lang="pl-PL" sz="900" b="1" dirty="0">
              <a:latin typeface="Calibri" panose="020F0502020204030204" pitchFamily="34" charset="0"/>
              <a:cs typeface="Calibri" panose="020F0502020204030204" pitchFamily="34" charset="0"/>
            </a:endParaRPr>
          </a:p>
          <a:p>
            <a:pPr algn="ctr">
              <a:lnSpc>
                <a:spcPct val="100000"/>
              </a:lnSpc>
              <a:spcBef>
                <a:spcPts val="0"/>
              </a:spcBef>
            </a:pPr>
            <a:r>
              <a:rPr lang="pl-PL" b="1" dirty="0">
                <a:latin typeface="Calibri" panose="020F0502020204030204" pitchFamily="34" charset="0"/>
                <a:cs typeface="Calibri" panose="020F0502020204030204" pitchFamily="34" charset="0"/>
              </a:rPr>
              <a:t>Aby to osiągnąć, należy wykorzystać potencjał istniejącego już wspólnego zespołu partnerów społecznych </a:t>
            </a:r>
          </a:p>
          <a:p>
            <a:pPr algn="ctr">
              <a:lnSpc>
                <a:spcPct val="100000"/>
              </a:lnSpc>
              <a:spcBef>
                <a:spcPts val="0"/>
              </a:spcBef>
            </a:pPr>
            <a:r>
              <a:rPr lang="pl-PL" b="1" dirty="0">
                <a:latin typeface="Calibri" panose="020F0502020204030204" pitchFamily="34" charset="0"/>
                <a:cs typeface="Calibri" panose="020F0502020204030204" pitchFamily="34" charset="0"/>
              </a:rPr>
              <a:t>ds. nękania i przemocy w miejscu pracy.  </a:t>
            </a:r>
          </a:p>
          <a:p>
            <a:pPr algn="ctr">
              <a:lnSpc>
                <a:spcPct val="100000"/>
              </a:lnSpc>
              <a:spcBef>
                <a:spcPts val="0"/>
              </a:spcBef>
            </a:pPr>
            <a:r>
              <a:rPr lang="pl-PL" b="1" dirty="0">
                <a:latin typeface="Calibri" panose="020F0502020204030204" pitchFamily="34" charset="0"/>
                <a:cs typeface="Calibri" panose="020F0502020204030204" pitchFamily="34" charset="0"/>
              </a:rPr>
              <a:t>Jego formuła powinna zostać poszerzona w celu przekształcenia go w </a:t>
            </a:r>
            <a:r>
              <a:rPr lang="pl-PL" b="1" dirty="0">
                <a:solidFill>
                  <a:srgbClr val="FFFF00"/>
                </a:solidFill>
                <a:latin typeface="Calibri" panose="020F0502020204030204" pitchFamily="34" charset="0"/>
                <a:cs typeface="Calibri" panose="020F0502020204030204" pitchFamily="34" charset="0"/>
              </a:rPr>
              <a:t>zespół ds. zagrożeń psychospołecznych</a:t>
            </a:r>
          </a:p>
        </p:txBody>
      </p:sp>
      <p:pic>
        <p:nvPicPr>
          <p:cNvPr id="7" name="Obraz 6"/>
          <p:cNvPicPr/>
          <p:nvPr/>
        </p:nvPicPr>
        <p:blipFill>
          <a:blip r:embed="rId3" cstate="print"/>
          <a:srcRect/>
          <a:stretch>
            <a:fillRect/>
          </a:stretch>
        </p:blipFill>
        <p:spPr bwMode="auto">
          <a:xfrm>
            <a:off x="2051720" y="476672"/>
            <a:ext cx="5342255" cy="698247"/>
          </a:xfrm>
          <a:prstGeom prst="rect">
            <a:avLst/>
          </a:prstGeom>
          <a:noFill/>
          <a:ln w="9525">
            <a:noFill/>
            <a:miter lim="800000"/>
            <a:headEnd/>
            <a:tailEnd/>
          </a:ln>
        </p:spPr>
      </p:pic>
      <p:pic>
        <p:nvPicPr>
          <p:cNvPr id="24580" name="Picture 4" descr="https://encrypted-tbn3.gstatic.com/images?q=tbn:ANd9GcRmF8FkSzHu7Q1Jog9MbSY4DPakiqzwiu18cgO4p3yRf-SQzhBiiA"/>
          <p:cNvPicPr>
            <a:picLocks noChangeAspect="1" noChangeArrowheads="1"/>
          </p:cNvPicPr>
          <p:nvPr/>
        </p:nvPicPr>
        <p:blipFill>
          <a:blip r:embed="rId4" cstate="print"/>
          <a:srcRect/>
          <a:stretch>
            <a:fillRect/>
          </a:stretch>
        </p:blipFill>
        <p:spPr bwMode="auto">
          <a:xfrm>
            <a:off x="7276446" y="5517232"/>
            <a:ext cx="1677054" cy="111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113756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683568" y="-40928"/>
            <a:ext cx="8208912" cy="6125481"/>
          </a:xfrm>
        </p:spPr>
        <p:txBody>
          <a:bodyPr wrap="square" lIns="92160" tIns="46080" rIns="92160" bIns="46080">
            <a:spAutoFit/>
          </a:bodyPr>
          <a:lstStyle/>
          <a:p>
            <a:br>
              <a:rPr lang="pl-PL" sz="2000" dirty="0">
                <a:effectLst/>
              </a:rPr>
            </a:br>
            <a:br>
              <a:rPr lang="pl-PL" sz="2000" dirty="0">
                <a:effectLst/>
              </a:rPr>
            </a:br>
            <a:br>
              <a:rPr lang="pl-PL" sz="2000" dirty="0">
                <a:effectLst/>
              </a:rPr>
            </a:br>
            <a:br>
              <a:rPr lang="pl-PL" sz="3200" dirty="0">
                <a:solidFill>
                  <a:srgbClr val="FFFF00"/>
                </a:solidFill>
                <a:effectLst/>
              </a:rPr>
            </a:br>
            <a:br>
              <a:rPr lang="pl-PL" sz="3200" dirty="0">
                <a:solidFill>
                  <a:srgbClr val="FFFF00"/>
                </a:solidFill>
                <a:effectLst/>
              </a:rPr>
            </a:br>
            <a:r>
              <a:rPr lang="pl-PL" sz="4800" dirty="0">
                <a:solidFill>
                  <a:srgbClr val="FFFF00"/>
                </a:solidFill>
                <a:effectLst>
                  <a:outerShdw blurRad="38100" dist="38100" dir="2700000" algn="tl">
                    <a:srgbClr val="000000">
                      <a:alpha val="43137"/>
                    </a:srgbClr>
                  </a:outerShdw>
                </a:effectLst>
                <a:latin typeface="Albertus Extra Bold" pitchFamily="34" charset="0"/>
              </a:rPr>
              <a:t>Przykłady dobrych praktyk </a:t>
            </a:r>
            <a:br>
              <a:rPr lang="pl-PL" sz="4800" dirty="0">
                <a:solidFill>
                  <a:srgbClr val="FF0000"/>
                </a:solidFill>
                <a:effectLst>
                  <a:outerShdw blurRad="38100" dist="38100" dir="2700000" algn="tl">
                    <a:srgbClr val="000000">
                      <a:alpha val="43137"/>
                    </a:srgbClr>
                  </a:outerShdw>
                </a:effectLst>
                <a:latin typeface="Albertus Extra Bold" pitchFamily="34" charset="0"/>
              </a:rPr>
            </a:br>
            <a:r>
              <a:rPr lang="pl-PL" sz="3200" dirty="0">
                <a:solidFill>
                  <a:srgbClr val="FF0000"/>
                </a:solidFill>
                <a:effectLst>
                  <a:outerShdw blurRad="38100" dist="38100" dir="2700000" algn="tl">
                    <a:srgbClr val="000000">
                      <a:alpha val="43137"/>
                    </a:srgbClr>
                  </a:outerShdw>
                </a:effectLst>
                <a:latin typeface="Albertus Extra Bold" pitchFamily="34" charset="0"/>
              </a:rPr>
              <a:t>służących przeciwdziałaniu zagrożeniom psychospołecznym w miejscu pracy</a:t>
            </a:r>
            <a:br>
              <a:rPr lang="pl-PL" sz="2800" dirty="0">
                <a:solidFill>
                  <a:srgbClr val="FF0000"/>
                </a:solidFill>
                <a:effectLst>
                  <a:outerShdw blurRad="38100" dist="38100" dir="2700000" algn="tl">
                    <a:srgbClr val="000000">
                      <a:alpha val="43137"/>
                    </a:srgbClr>
                  </a:outerShdw>
                </a:effectLst>
                <a:latin typeface="Albertus Extra Bold" pitchFamily="34" charset="0"/>
              </a:rPr>
            </a:br>
            <a:r>
              <a:rPr lang="pl-PL" sz="2400" dirty="0">
                <a:solidFill>
                  <a:srgbClr val="FF0000"/>
                </a:solidFill>
                <a:effectLst>
                  <a:outerShdw blurRad="38100" dist="38100" dir="2700000" algn="tl">
                    <a:srgbClr val="000000">
                      <a:alpha val="43137"/>
                    </a:srgbClr>
                  </a:outerShdw>
                </a:effectLst>
                <a:latin typeface="Albertus Extra Bold" pitchFamily="34" charset="0"/>
              </a:rPr>
              <a:t>wypracowane przez </a:t>
            </a:r>
            <a:br>
              <a:rPr lang="pl-PL" sz="2400" dirty="0">
                <a:solidFill>
                  <a:srgbClr val="FF0000"/>
                </a:solidFill>
                <a:effectLst>
                  <a:outerShdw blurRad="38100" dist="38100" dir="2700000" algn="tl">
                    <a:srgbClr val="000000">
                      <a:alpha val="43137"/>
                    </a:srgbClr>
                  </a:outerShdw>
                </a:effectLst>
                <a:latin typeface="Albertus Extra Bold" pitchFamily="34" charset="0"/>
              </a:rPr>
            </a:br>
            <a:r>
              <a:rPr lang="pl-PL" sz="2400" dirty="0">
                <a:solidFill>
                  <a:srgbClr val="FF0000"/>
                </a:solidFill>
                <a:effectLst>
                  <a:outerShdw blurRad="38100" dist="38100" dir="2700000" algn="tl">
                    <a:srgbClr val="000000">
                      <a:alpha val="43137"/>
                    </a:srgbClr>
                  </a:outerShdw>
                </a:effectLst>
                <a:latin typeface="Albertus Extra Bold" pitchFamily="34" charset="0"/>
              </a:rPr>
              <a:t>Zespół Negocjacyjny Partnerów Społecznych</a:t>
            </a:r>
            <a:br>
              <a:rPr lang="pl-PL" sz="2400" dirty="0">
                <a:solidFill>
                  <a:srgbClr val="FF0000"/>
                </a:solidFill>
                <a:effectLst>
                  <a:outerShdw blurRad="38100" dist="38100" dir="2700000" algn="tl">
                    <a:srgbClr val="000000">
                      <a:alpha val="43137"/>
                    </a:srgbClr>
                  </a:outerShdw>
                </a:effectLst>
                <a:latin typeface="Albertus Extra Bold" pitchFamily="34" charset="0"/>
              </a:rPr>
            </a:br>
            <a:br>
              <a:rPr lang="pl-PL" sz="2400" dirty="0">
                <a:effectLst>
                  <a:outerShdw blurRad="38100" dist="38100" dir="2700000" algn="tl">
                    <a:srgbClr val="000000">
                      <a:alpha val="43137"/>
                    </a:srgbClr>
                  </a:outerShdw>
                </a:effectLst>
              </a:rPr>
            </a:br>
            <a:r>
              <a:rPr lang="pl-PL" sz="2000" i="1" dirty="0">
                <a:effectLst/>
              </a:rPr>
              <a:t> </a:t>
            </a:r>
            <a:br>
              <a:rPr lang="pl-PL" sz="2000" dirty="0">
                <a:effectLst/>
              </a:rPr>
            </a:br>
            <a:r>
              <a:rPr lang="pl-PL" sz="2400" dirty="0">
                <a:solidFill>
                  <a:srgbClr val="FFFF00"/>
                </a:solidFill>
                <a:effectLst/>
              </a:rPr>
              <a:t> </a:t>
            </a:r>
            <a:br>
              <a:rPr lang="pl-PL" sz="2000" dirty="0">
                <a:effectLst/>
              </a:rPr>
            </a:br>
            <a:endParaRPr lang="pl-PL" sz="4000" b="0" dirty="0">
              <a:effectLst/>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6" name="Obraz 5"/>
          <p:cNvPicPr/>
          <p:nvPr/>
        </p:nvPicPr>
        <p:blipFill>
          <a:blip r:embed="rId3" cstate="print"/>
          <a:srcRect/>
          <a:stretch>
            <a:fillRect/>
          </a:stretch>
        </p:blipFill>
        <p:spPr bwMode="auto">
          <a:xfrm>
            <a:off x="2123728" y="908720"/>
            <a:ext cx="5342255" cy="698247"/>
          </a:xfrm>
          <a:prstGeom prst="rect">
            <a:avLst/>
          </a:prstGeom>
          <a:noFill/>
          <a:ln w="9525">
            <a:noFill/>
            <a:miter lim="800000"/>
            <a:headEnd/>
            <a:tailEnd/>
          </a:ln>
        </p:spPr>
      </p:pic>
      <p:pic>
        <p:nvPicPr>
          <p:cNvPr id="22532" name="Picture 4" descr="https://encrypted-tbn3.gstatic.com/images?q=tbn:ANd9GcQTG0lfWEwIfFW1T-0MpKhIT6xDu5J3s-D52ZlQqSJbuFEyMAYb"/>
          <p:cNvPicPr>
            <a:picLocks noChangeAspect="1" noChangeArrowheads="1"/>
          </p:cNvPicPr>
          <p:nvPr/>
        </p:nvPicPr>
        <p:blipFill>
          <a:blip r:embed="rId4" cstate="print"/>
          <a:srcRect/>
          <a:stretch>
            <a:fillRect/>
          </a:stretch>
        </p:blipFill>
        <p:spPr bwMode="auto">
          <a:xfrm>
            <a:off x="3491880" y="4653136"/>
            <a:ext cx="249555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526374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251520" y="-1056591"/>
            <a:ext cx="8892480" cy="8156806"/>
          </a:xfrm>
        </p:spPr>
        <p:txBody>
          <a:bodyPr wrap="square" lIns="92160" tIns="46080" rIns="92160" bIns="46080">
            <a:spAutoFit/>
          </a:bodyPr>
          <a:lstStyle/>
          <a:p>
            <a:pPr marL="285750" indent="-285750">
              <a:buFont typeface="Arial" pitchFamily="34" charset="0"/>
              <a:buChar char="•"/>
            </a:pP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2000" dirty="0">
                <a:effectLst/>
              </a:rPr>
            </a:br>
            <a:br>
              <a:rPr lang="pl-PL" sz="2000" dirty="0">
                <a:effectLst/>
              </a:rPr>
            </a:br>
            <a:r>
              <a:rPr lang="pl-PL" sz="2800" dirty="0">
                <a:solidFill>
                  <a:srgbClr val="FFFF00"/>
                </a:solidFill>
                <a:effectLst/>
                <a:latin typeface="Albertus Extra Bold" pitchFamily="34" charset="0"/>
              </a:rPr>
              <a:t>RAMOWY KATALOG  DOBRYCH PRAKTYK</a:t>
            </a:r>
            <a:br>
              <a:rPr lang="pl-PL" sz="2800" dirty="0">
                <a:effectLst/>
              </a:rPr>
            </a:br>
            <a:br>
              <a:rPr lang="pl-PL" sz="2000" dirty="0">
                <a:effectLst/>
              </a:rPr>
            </a:br>
            <a:r>
              <a:rPr lang="pl-PL"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Strony deklaracji wskazują, że stres związany z pracą  </a:t>
            </a:r>
            <a:br>
              <a:rPr lang="pl-PL"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może zostać wywołany przez różne czynniki i zjawiska, jak: </a:t>
            </a:r>
            <a:br>
              <a:rPr lang="pl-PL"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2000" dirty="0">
                <a:effectLst/>
                <a:latin typeface="Calibri" panose="020F0502020204030204" pitchFamily="34" charset="0"/>
                <a:cs typeface="Calibri" panose="020F0502020204030204" pitchFamily="34" charset="0"/>
              </a:rPr>
            </a:br>
            <a:r>
              <a:rPr lang="pl-PL" sz="2000" dirty="0">
                <a:solidFill>
                  <a:schemeClr val="tx1"/>
                </a:solidFill>
                <a:effectLst/>
                <a:latin typeface="Calibri" panose="020F0502020204030204" pitchFamily="34" charset="0"/>
                <a:cs typeface="Calibri" panose="020F0502020204030204" pitchFamily="34" charset="0"/>
              </a:rPr>
              <a:t>wadliwa organizacja pracy (</a:t>
            </a:r>
            <a:r>
              <a:rPr lang="pl-PL" sz="2000" dirty="0">
                <a:effectLst/>
                <a:latin typeface="Calibri" panose="020F0502020204030204" pitchFamily="34" charset="0"/>
                <a:cs typeface="Calibri" panose="020F0502020204030204" pitchFamily="34" charset="0"/>
              </a:rPr>
              <a:t>np. zła organizacja czasu pracy)</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nieprzestrzeganie wewnątrzzakładowych aktów prawnych w tym bhp</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niewłaściwie dobrany zakres obowiązków pracowniczych </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brak sumienności, staranności i zaangażowania obu stron stosunku pracy</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złe warunki i środowisko pracy (np. hałas, wibracje, zapylenie)</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brak właściwego systemu przepływu informacji w organizacji </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przypadki nękania i przemocy w miejscu pracy</a:t>
            </a:r>
            <a:br>
              <a:rPr lang="pl-PL" sz="2000" dirty="0">
                <a:effectLst/>
                <a:latin typeface="Calibri" panose="020F0502020204030204" pitchFamily="34" charset="0"/>
                <a:cs typeface="Calibri" panose="020F0502020204030204" pitchFamily="34" charset="0"/>
              </a:rPr>
            </a:br>
            <a:br>
              <a:rPr lang="pl-PL" sz="2000" dirty="0">
                <a:effectLst/>
                <a:latin typeface="Calibri" panose="020F0502020204030204" pitchFamily="34" charset="0"/>
                <a:cs typeface="Calibri" panose="020F0502020204030204" pitchFamily="34" charset="0"/>
              </a:rPr>
            </a:br>
            <a:br>
              <a:rPr lang="pl-PL" sz="4000" b="0" dirty="0">
                <a:effectLst/>
              </a:rPr>
            </a:br>
            <a:endParaRPr lang="en-GB" sz="4000" dirty="0"/>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pic>
        <p:nvPicPr>
          <p:cNvPr id="3" name="Obraz 2">
            <a:extLst>
              <a:ext uri="{FF2B5EF4-FFF2-40B4-BE49-F238E27FC236}">
                <a16:creationId xmlns:a16="http://schemas.microsoft.com/office/drawing/2014/main" id="{F9F9360C-1CFF-7FE8-80DD-DEFE3D161F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720" y="5661248"/>
            <a:ext cx="2411760" cy="1047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019248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611561" y="-194819"/>
            <a:ext cx="8280920" cy="6433257"/>
          </a:xfrm>
        </p:spPr>
        <p:txBody>
          <a:bodyPr wrap="square" lIns="92160" tIns="46080" rIns="92160" bIns="46080">
            <a:spAutoFit/>
          </a:bodyPr>
          <a:lstStyle/>
          <a:p>
            <a:pPr defTabSz="449263" eaLnBrk="1" hangingPunct="1">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pl-PL" sz="2800" dirty="0">
                <a:effectLst/>
              </a:rPr>
            </a:br>
            <a:br>
              <a:rPr lang="pl-PL" sz="2800" dirty="0">
                <a:effectLst/>
              </a:rPr>
            </a:br>
            <a:br>
              <a:rPr lang="pl-PL" sz="2800" dirty="0">
                <a:effectLst/>
              </a:rPr>
            </a:br>
            <a:r>
              <a:rPr lang="pl-PL" sz="2800" dirty="0">
                <a:effectLst/>
                <a:latin typeface="Calibri" panose="020F0502020204030204" pitchFamily="34" charset="0"/>
                <a:cs typeface="Calibri" panose="020F0502020204030204" pitchFamily="34" charset="0"/>
              </a:rPr>
              <a:t>Partnerzy społeczni rekomendują </a:t>
            </a:r>
            <a:br>
              <a:rPr lang="pl-PL" sz="2800" dirty="0">
                <a:effectLst/>
                <a:latin typeface="Calibri" panose="020F0502020204030204" pitchFamily="34" charset="0"/>
                <a:cs typeface="Calibri" panose="020F0502020204030204" pitchFamily="34" charset="0"/>
              </a:rPr>
            </a:br>
            <a:r>
              <a:rPr lang="pl-PL" sz="2800" dirty="0">
                <a:solidFill>
                  <a:srgbClr val="FF0000"/>
                </a:solidFill>
                <a:effectLst/>
                <a:latin typeface="Calibri" panose="020F0502020204030204" pitchFamily="34" charset="0"/>
                <a:cs typeface="Calibri" panose="020F0502020204030204" pitchFamily="34" charset="0"/>
              </a:rPr>
              <a:t>przykłady DOBRYCH PRAKTYK </a:t>
            </a:r>
            <a:br>
              <a:rPr lang="pl-PL" sz="2800" dirty="0">
                <a:solidFill>
                  <a:srgbClr val="FFFF00"/>
                </a:solidFill>
                <a:effectLst/>
                <a:latin typeface="Calibri" panose="020F0502020204030204" pitchFamily="34" charset="0"/>
                <a:cs typeface="Calibri" panose="020F0502020204030204" pitchFamily="34" charset="0"/>
              </a:rPr>
            </a:br>
            <a:r>
              <a:rPr lang="pl-PL" sz="2800" dirty="0">
                <a:effectLst/>
                <a:latin typeface="Calibri" panose="020F0502020204030204" pitchFamily="34" charset="0"/>
                <a:cs typeface="Calibri" panose="020F0502020204030204" pitchFamily="34" charset="0"/>
              </a:rPr>
              <a:t>pozytywnie wpływających na ograniczenie stresu związanego z pracą</a:t>
            </a:r>
            <a:br>
              <a:rPr lang="pl-PL" sz="2800" dirty="0">
                <a:effectLst/>
                <a:latin typeface="Calibri" panose="020F0502020204030204" pitchFamily="34" charset="0"/>
                <a:cs typeface="Calibri" panose="020F0502020204030204" pitchFamily="34" charset="0"/>
              </a:rPr>
            </a:br>
            <a:br>
              <a:rPr lang="pl-PL" sz="2800" dirty="0">
                <a:effectLst/>
                <a:latin typeface="Calibri" panose="020F0502020204030204" pitchFamily="34" charset="0"/>
                <a:cs typeface="Calibri" panose="020F0502020204030204" pitchFamily="34" charset="0"/>
              </a:rPr>
            </a:br>
            <a:r>
              <a:rPr lang="pl-PL" sz="2400" dirty="0">
                <a:effectLst/>
                <a:latin typeface="Calibri" panose="020F0502020204030204" pitchFamily="34" charset="0"/>
                <a:cs typeface="Calibri" panose="020F0502020204030204" pitchFamily="34" charset="0"/>
              </a:rPr>
              <a:t>Praktyki te mogą być wykorzystane jako inspiracje  do wprowadzenia zmian w przedsiębiorstwie lub branży. </a:t>
            </a:r>
            <a:br>
              <a:rPr lang="pl-PL" sz="2800" dirty="0">
                <a:effectLst/>
                <a:latin typeface="Calibri" panose="020F0502020204030204" pitchFamily="34" charset="0"/>
                <a:cs typeface="Calibri" panose="020F0502020204030204" pitchFamily="34" charset="0"/>
              </a:rPr>
            </a:br>
            <a:br>
              <a:rPr lang="pl-PL" sz="2800" dirty="0">
                <a:effectLst/>
                <a:latin typeface="Calibri" panose="020F0502020204030204" pitchFamily="34" charset="0"/>
                <a:cs typeface="Calibri" panose="020F0502020204030204" pitchFamily="34" charset="0"/>
              </a:rPr>
            </a:br>
            <a:r>
              <a:rPr lang="pl-PL" sz="2800" dirty="0">
                <a:solidFill>
                  <a:srgbClr val="FFFF00"/>
                </a:solidFill>
                <a:effectLst/>
                <a:latin typeface="Calibri" panose="020F0502020204030204" pitchFamily="34" charset="0"/>
                <a:cs typeface="Calibri" panose="020F0502020204030204" pitchFamily="34" charset="0"/>
              </a:rPr>
              <a:t>Praktyki te pokazują również, iż </a:t>
            </a:r>
            <a:br>
              <a:rPr lang="pl-PL" sz="2800" dirty="0">
                <a:solidFill>
                  <a:srgbClr val="FFFF00"/>
                </a:solidFill>
                <a:effectLst/>
                <a:latin typeface="Calibri" panose="020F0502020204030204" pitchFamily="34" charset="0"/>
                <a:cs typeface="Calibri" panose="020F0502020204030204" pitchFamily="34" charset="0"/>
              </a:rPr>
            </a:br>
            <a:r>
              <a:rPr lang="pl-PL" sz="2800" dirty="0">
                <a:solidFill>
                  <a:srgbClr val="FFFF00"/>
                </a:solidFill>
                <a:effectLst/>
                <a:latin typeface="Calibri" panose="020F0502020204030204" pitchFamily="34" charset="0"/>
                <a:cs typeface="Calibri" panose="020F0502020204030204" pitchFamily="34" charset="0"/>
              </a:rPr>
              <a:t>na warunki pracy oddziałują zarówno </a:t>
            </a:r>
            <a:br>
              <a:rPr lang="pl-PL" sz="2800" dirty="0">
                <a:solidFill>
                  <a:srgbClr val="FFFF00"/>
                </a:solidFill>
                <a:effectLst/>
                <a:latin typeface="Calibri" panose="020F0502020204030204" pitchFamily="34" charset="0"/>
                <a:cs typeface="Calibri" panose="020F0502020204030204" pitchFamily="34" charset="0"/>
              </a:rPr>
            </a:br>
            <a:r>
              <a:rPr lang="pl-PL" sz="2800" dirty="0">
                <a:solidFill>
                  <a:srgbClr val="FF0000"/>
                </a:solidFill>
                <a:effectLst/>
                <a:latin typeface="Calibri" panose="020F0502020204030204" pitchFamily="34" charset="0"/>
                <a:cs typeface="Calibri" panose="020F0502020204030204" pitchFamily="34" charset="0"/>
              </a:rPr>
              <a:t>pracownicy i pracodawcy</a:t>
            </a:r>
            <a:br>
              <a:rPr lang="pl-PL" sz="2800" dirty="0">
                <a:effectLst/>
              </a:rPr>
            </a:br>
            <a:endParaRPr lang="en-GB" sz="2800" dirty="0"/>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36019248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23528" y="-1148925"/>
            <a:ext cx="8712968" cy="8341472"/>
          </a:xfrm>
        </p:spPr>
        <p:txBody>
          <a:bodyPr wrap="square" lIns="92160" tIns="46080" rIns="92160" bIns="46080">
            <a:spAutoFit/>
          </a:bodyPr>
          <a:lstStyle/>
          <a:p>
            <a:pPr lvl="0"/>
            <a:br>
              <a:rPr lang="pl-PL" sz="2400" dirty="0">
                <a:effectLst/>
              </a:rPr>
            </a:br>
            <a:br>
              <a:rPr lang="pl-PL" sz="2400" dirty="0">
                <a:effectLst/>
              </a:rPr>
            </a:br>
            <a:br>
              <a:rPr lang="pl-PL" sz="2400" dirty="0">
                <a:effectLst/>
              </a:rPr>
            </a:br>
            <a:br>
              <a:rPr lang="pl-PL" sz="2400" dirty="0">
                <a:effectLst/>
              </a:rPr>
            </a:br>
            <a:r>
              <a:rPr lang="pl-PL" sz="2400" dirty="0">
                <a:solidFill>
                  <a:srgbClr val="FF0000"/>
                </a:solidFill>
                <a:effectLst/>
              </a:rPr>
              <a:t> </a:t>
            </a:r>
            <a:br>
              <a:rPr lang="pl-PL" sz="2400" dirty="0">
                <a:solidFill>
                  <a:srgbClr val="FF0000"/>
                </a:solidFill>
                <a:effectLst/>
              </a:rPr>
            </a:br>
            <a:br>
              <a:rPr lang="pl-PL" sz="2400" dirty="0">
                <a:solidFill>
                  <a:srgbClr val="FF0000"/>
                </a:solidFill>
                <a:effectLst/>
              </a:rPr>
            </a:br>
            <a:r>
              <a:rPr lang="pl-PL" sz="3200" dirty="0">
                <a:solidFill>
                  <a:srgbClr val="FF0000"/>
                </a:solidFill>
                <a:effectLst/>
                <a:latin typeface="Albertus Extra Bold" pitchFamily="34" charset="0"/>
              </a:rPr>
              <a:t>Przykłady DOBRYCH PRAKTYK </a:t>
            </a:r>
            <a:br>
              <a:rPr lang="pl-PL" sz="2400" dirty="0">
                <a:effectLst/>
              </a:rPr>
            </a:br>
            <a: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Definiowanie stresu,</a:t>
            </a:r>
            <a:b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opracowanie katalogu czynników i działań niepożądanych</a:t>
            </a:r>
            <a:br>
              <a:rPr lang="pl-PL" sz="24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Zdefiniowanie katalogu czynników, które mogą wywołać stres</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wraz z uwzględnieniem zachowań niepożądanych, </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pozwala stosunkowo łatwo wykryć oraz wyeliminować, bądź przynajmniej ograniczyć, zjawiska szkodliwe. </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Działanie takie pozwala również podnieść poziom świadomości ich istnienia. </a:t>
            </a:r>
            <a:br>
              <a:rPr lang="pl-PL" sz="2400" dirty="0">
                <a:effectLst/>
                <a:latin typeface="Calibri" panose="020F0502020204030204" pitchFamily="34" charset="0"/>
                <a:cs typeface="Calibri" panose="020F0502020204030204" pitchFamily="34" charset="0"/>
              </a:rPr>
            </a:br>
            <a:br>
              <a:rPr lang="pl-PL" sz="2400" dirty="0">
                <a:effectLst/>
                <a:latin typeface="Calibri" panose="020F0502020204030204" pitchFamily="34" charset="0"/>
                <a:cs typeface="Calibri" panose="020F0502020204030204" pitchFamily="34" charset="0"/>
              </a:rPr>
            </a:br>
            <a:r>
              <a:rPr lang="pl-PL" sz="2400" dirty="0">
                <a:solidFill>
                  <a:srgbClr val="FFFF00"/>
                </a:solidFill>
                <a:effectLst/>
                <a:latin typeface="Calibri" panose="020F0502020204030204" pitchFamily="34" charset="0"/>
                <a:cs typeface="Calibri" panose="020F0502020204030204" pitchFamily="34" charset="0"/>
              </a:rPr>
              <a:t>Działania prewencyjne ze strony pracodawcy</a:t>
            </a:r>
            <a:br>
              <a:rPr lang="pl-PL" sz="24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Wewnętrzna polityka antystresowa i antyprzemocowa powinna określać, jakie działania pracodawca zobowiązuje się podjąć, aby przeciwdziałać występowaniu niepożądanych zjawisk. </a:t>
            </a:r>
            <a:br>
              <a:rPr lang="pl-PL" sz="2000" dirty="0">
                <a:effectLst/>
                <a:latin typeface="Calibri" panose="020F0502020204030204" pitchFamily="34" charset="0"/>
                <a:cs typeface="Calibri" panose="020F0502020204030204" pitchFamily="34" charset="0"/>
              </a:rPr>
            </a:br>
            <a:r>
              <a:rPr lang="pl-PL" sz="2000" dirty="0">
                <a:effectLst/>
                <a:latin typeface="Calibri" panose="020F0502020204030204" pitchFamily="34" charset="0"/>
                <a:cs typeface="Calibri" panose="020F0502020204030204" pitchFamily="34" charset="0"/>
              </a:rPr>
              <a:t>Mogą to być między innymi regularne szkolenia dla wszystkich pracowników, a także dbanie o zaplecze socjalne i podejmowanie przedsięwzięć o charakterze integracyjnym.</a:t>
            </a:r>
            <a:br>
              <a:rPr lang="pl-PL" sz="2400" dirty="0">
                <a:effectLst/>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6" name="Obraz 5"/>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36019248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251520" y="-933479"/>
            <a:ext cx="8701980" cy="7910585"/>
          </a:xfrm>
        </p:spPr>
        <p:txBody>
          <a:bodyPr wrap="square" lIns="92160" tIns="46080" rIns="92160" bIns="46080">
            <a:spAutoFit/>
          </a:bodyPr>
          <a:lstStyle/>
          <a:p>
            <a:pPr lvl="0"/>
            <a:br>
              <a:rPr lang="pl-PL" sz="1800" dirty="0">
                <a:effectLst/>
              </a:rPr>
            </a:br>
            <a:br>
              <a:rPr lang="pl-PL" sz="1800" dirty="0">
                <a:effectLst/>
              </a:rPr>
            </a:br>
            <a:br>
              <a:rPr lang="pl-PL" sz="1800" dirty="0">
                <a:effectLst/>
              </a:rPr>
            </a:br>
            <a:br>
              <a:rPr lang="pl-PL" sz="1800" dirty="0">
                <a:effectLst/>
              </a:rPr>
            </a:br>
            <a:br>
              <a:rPr lang="pl-PL" sz="1800" dirty="0">
                <a:effectLst/>
              </a:rPr>
            </a:br>
            <a:br>
              <a:rPr lang="pl-PL" sz="1800" dirty="0">
                <a:effectLst/>
              </a:rPr>
            </a:br>
            <a:br>
              <a:rPr lang="pl-PL" sz="1800" dirty="0">
                <a:solidFill>
                  <a:srgbClr val="FF0000"/>
                </a:solidFill>
                <a:effectLst/>
              </a:rPr>
            </a:br>
            <a:r>
              <a:rPr lang="pl-PL" sz="3600" dirty="0">
                <a:solidFill>
                  <a:srgbClr val="FF0000"/>
                </a:solidFill>
                <a:effectLst/>
                <a:latin typeface="Albertus Extra Bold" pitchFamily="34" charset="0"/>
              </a:rPr>
              <a:t>Przykłady DOBRYCH PRAKTYK </a:t>
            </a:r>
            <a:br>
              <a:rPr lang="pl-PL" sz="1800" dirty="0">
                <a:effectLst/>
                <a:latin typeface="Albertus Extra Bold"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Opracowanie procedury składania skargi</a:t>
            </a:r>
            <a:br>
              <a:rPr lang="pl-PL" sz="2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Każdy pracownik, który uzna się za ofiarę chronicznego stresu, nękania lub przemocy w miejscu pracy albo innego zagrożenia psychospołecznego, powinien mieć możliwość złożenia skargi (wniosku).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skardze pracownik powinien określić, z jakimi działaniami niepożądanymi się spotkał lub jakie czynniki organizacji pracy powodują u niego chroniczny stres. Skarga powinna zostać sporządzona na piśmie i nie może mieć charakteru anonimowego.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Fakt złożenia skargi nie może być dla pracownika przyczyną jakichkolwiek negatywnych konsekwencji z obszaru stosunku prac</a:t>
            </a: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t>
            </a:r>
            <a:br>
              <a:rPr lang="pl-PL" sz="2000" dirty="0">
                <a:effectLst/>
                <a:latin typeface="Calibri" panose="020F0502020204030204" pitchFamily="34" charset="0"/>
                <a:cs typeface="Calibri" panose="020F0502020204030204"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Utworzenie komisji </a:t>
            </a:r>
            <a:b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Rekomenduje się, by skarga złożona przez pracownika była rozpatrywana przez komisję. Celem komisji jest wyjaśnienie problemu sformułowanego w skardze, przy zachowaniu pełnej poufności. Komisja powinna ocenić skargę i wskazać działania naprawcze. Zaleca się, aby utworzenie procedury dotyczącej sposobu działania oraz składu komisji przeprowadzone były w konsultacji z przedstawicielami pracowników.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Przyjęta procedura powinna zapewniać stosowną szybkość postępowania.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36019248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179512" y="-369306"/>
            <a:ext cx="8964488" cy="7141143"/>
          </a:xfrm>
        </p:spPr>
        <p:txBody>
          <a:bodyPr wrap="square" lIns="92160" tIns="46080" rIns="92160" bIns="46080">
            <a:spAutoFit/>
          </a:bodyPr>
          <a:lstStyle/>
          <a:p>
            <a:pPr lvl="0"/>
            <a:br>
              <a:rPr lang="pl-PL" sz="1800" dirty="0">
                <a:solidFill>
                  <a:srgbClr val="FF0000"/>
                </a:solidFill>
                <a:effectLst/>
              </a:rPr>
            </a:br>
            <a:br>
              <a:rPr lang="pl-PL" sz="2000" dirty="0">
                <a:solidFill>
                  <a:srgbClr val="FF0000"/>
                </a:solidFill>
                <a:effectLst/>
              </a:rPr>
            </a:br>
            <a:br>
              <a:rPr lang="pl-PL" sz="2000" dirty="0">
                <a:solidFill>
                  <a:srgbClr val="FF0000"/>
                </a:solidFill>
                <a:effectLst/>
              </a:rPr>
            </a:br>
            <a:br>
              <a:rPr lang="pl-PL" sz="3200" dirty="0">
                <a:solidFill>
                  <a:srgbClr val="FF0000"/>
                </a:solidFill>
                <a:effectLst/>
              </a:rPr>
            </a:br>
            <a:r>
              <a:rPr lang="pl-PL" sz="3200" dirty="0">
                <a:solidFill>
                  <a:srgbClr val="FF0000"/>
                </a:solidFill>
                <a:effectLst/>
                <a:latin typeface="Albertus Extra Bold" pitchFamily="34" charset="0"/>
              </a:rPr>
              <a:t>Przykłady DOBRYCH PRAKTYK </a:t>
            </a:r>
            <a:br>
              <a:rPr lang="pl-PL" sz="2000" dirty="0">
                <a:solidFill>
                  <a:srgbClr val="FF0000"/>
                </a:solidFill>
                <a:effectLst/>
                <a:latin typeface="Albertus Extra Bold"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Kodeks etyczny</a:t>
            </a:r>
            <a:br>
              <a:rPr lang="pl-PL" sz="18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Zaleca się tworzenie kodeksów etycznych określających pożądane wzorce zachowań pracowników. Ustanowienie kodeksu w przedsiębiorstwie pozwala na: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promocję i wzmacnianie dobrego wizerunku przedsiębiorstwa;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zabezpieczenie się przed konsekwencjami pojawienia się zjawisk niepożądanych;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wywieranie rzeczywistego wpływu na zachowania pracowników.</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Podkreślić należy, że do ustalania kodeksów etycznych powinno się angażować pracowników, a także prowadzić otwarte dyskusje o znaczeniu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wartości etycznych w miejscu pracy</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Odpowiedni dobór pracowników na poszczególne</a:t>
            </a:r>
            <a:r>
              <a:rPr lang="pl-PL" sz="2400" i="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stanowiska, prowadzenie trafnej rekrutacji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Prowadzanie trafnej rekrutacji pozwala wyłonić osoby predysponowane do pracy na określonych stanowiskach. W tym celu należy stworzyć precyzyjny opis oczekiwań</a:t>
            </a:r>
            <a:r>
              <a:rPr lang="pl-PL"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a:t>
            </a:r>
            <a:r>
              <a:rPr lang="pl-PL"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kandydatów na poszczególne</a:t>
            </a:r>
            <a:r>
              <a:rPr lang="pl-PL"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stanowiska pracy oraz wprowadzić kilkuetapowy proces rekrutacji, składający się z: wypełnienia formularza aplikacyjnego, wypełnienia testu, uzupełnionego rozmową kwalifikacyjną, a także</a:t>
            </a:r>
            <a:r>
              <a:rPr lang="pl-PL"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obserwacją na stanowisku pracy.</a:t>
            </a: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6243976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idx="4294967295"/>
          </p:nvPr>
        </p:nvSpPr>
        <p:spPr>
          <a:xfrm>
            <a:off x="430213" y="787400"/>
            <a:ext cx="8713787" cy="5570538"/>
          </a:xfrm>
        </p:spPr>
        <p:txBody>
          <a:bodyPr wrap="square" lIns="92160" tIns="46080" rIns="92160" bIns="46080">
            <a:spAutoFit/>
          </a:bodyPr>
          <a:lstStyle/>
          <a:p>
            <a:pPr lvl="0"/>
            <a:br>
              <a:rPr lang="pl-PL" sz="2800" dirty="0">
                <a:solidFill>
                  <a:srgbClr val="FF0000"/>
                </a:solidFill>
                <a:effectLst/>
              </a:rPr>
            </a:br>
            <a:r>
              <a:rPr lang="pl-PL" sz="2800" dirty="0">
                <a:solidFill>
                  <a:srgbClr val="FF0000"/>
                </a:solidFill>
                <a:effectLst/>
              </a:rPr>
              <a:t> </a:t>
            </a:r>
            <a:r>
              <a:rPr lang="pl-PL" sz="3200" dirty="0">
                <a:solidFill>
                  <a:srgbClr val="FF0000"/>
                </a:solidFill>
                <a:effectLst/>
                <a:latin typeface="Albertus Extra Bold" pitchFamily="34" charset="0"/>
              </a:rPr>
              <a:t>Przykłady DOBRYCH PRAKTYK </a:t>
            </a:r>
            <a:br>
              <a:rPr lang="pl-PL" sz="2800" dirty="0">
                <a:solidFill>
                  <a:srgbClr val="FF0000"/>
                </a:solidFill>
                <a:effectLst/>
                <a:latin typeface="Albertus Extra Bold" pitchFamily="34" charset="0"/>
              </a:rPr>
            </a:br>
            <a:r>
              <a:rPr lang="pl-PL" sz="2800" dirty="0">
                <a:solidFill>
                  <a:srgbClr val="FFFF00"/>
                </a:solidFill>
                <a:effectLst>
                  <a:outerShdw blurRad="38100" dist="38100" dir="2700000" algn="tl">
                    <a:srgbClr val="000000">
                      <a:alpha val="43137"/>
                    </a:srgbClr>
                  </a:outerShdw>
                </a:effectLst>
                <a:latin typeface="Albertus Extra Bold" pitchFamily="34" charset="0"/>
              </a:rPr>
              <a:t>Usprawnienie komunikacji</a:t>
            </a:r>
            <a:br>
              <a:rPr lang="pl-PL" sz="2800" dirty="0">
                <a:effectLst>
                  <a:outerShdw blurRad="38100" dist="38100" dir="2700000" algn="tl">
                    <a:srgbClr val="000000">
                      <a:alpha val="43137"/>
                    </a:srgbClr>
                  </a:outerShdw>
                </a:effectLst>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Prawidłowy system komunikacji pełni kluczową rolę w zapobieganiu zjawiskom niepożądanym w omawianym obszarze. Otwarta komunikacja wewnętrzna (między pracownikami) i zewnętrzna (z innymi działami, osobami spoza zakładu pracy) umożliwia swobodny i prawidłowy przepływ informacji; zapobiega to sytuacjom niejasnym i potencjalnie mogącym prowadzić do zagrożenia stresem, nękaniem lub przemocą.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Jasne procedury, jednoznaczne cele</a:t>
            </a:r>
            <a:b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Prawidłowe określenie procedur, celów i misji przedsiębiorstwa może mieć wpływ na poczucie sprawiedliwości wśród pracowników (sprawiedliwość proceduralna) oraz na ich szacunek do siebie oraz innych pracowników.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Jasne procedury powinny dotyczyć przede wszystkim: rekrutowania, wynagradzania, karania, awansowania oraz oceniania.</a:t>
            </a: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graphicFrame>
        <p:nvGraphicFramePr>
          <p:cNvPr id="69647" name="Group 15"/>
          <p:cNvGraphicFramePr>
            <a:graphicFrameLocks noGrp="1"/>
          </p:cNvGraphicFramePr>
          <p:nvPr/>
        </p:nvGraphicFramePr>
        <p:xfrm>
          <a:off x="182563" y="1000125"/>
          <a:ext cx="2085181" cy="5843771"/>
        </p:xfrm>
        <a:graphic>
          <a:graphicData uri="http://schemas.openxmlformats.org/drawingml/2006/table">
            <a:tbl>
              <a:tblPr/>
              <a:tblGrid>
                <a:gridCol w="2085181">
                  <a:extLst>
                    <a:ext uri="{9D8B030D-6E8A-4147-A177-3AD203B41FA5}">
                      <a16:colId xmlns:a16="http://schemas.microsoft.com/office/drawing/2014/main" val="20000"/>
                    </a:ext>
                  </a:extLst>
                </a:gridCol>
              </a:tblGrid>
              <a:tr h="2932931">
                <a:tc>
                  <a:txBody>
                    <a:bodyPr/>
                    <a:lstStyle/>
                    <a:p>
                      <a:pPr marL="0" marR="0" lvl="0" indent="0" algn="l" defTabSz="449263" rtl="0" eaLnBrk="1" fontAlgn="base" latinLnBrk="0" hangingPunct="1">
                        <a:lnSpc>
                          <a:spcPct val="100000"/>
                        </a:lnSpc>
                        <a:spcBef>
                          <a:spcPct val="0"/>
                        </a:spcBef>
                        <a:spcAft>
                          <a:spcPct val="0"/>
                        </a:spcAft>
                        <a:buClr>
                          <a:srgbClr val="FFFFFF"/>
                        </a:buClr>
                        <a:buSzPct val="70000"/>
                        <a:buFont typeface="Wingdings" pitchFamily="2"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162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52663">
                <a:tc>
                  <a:txBody>
                    <a:bodyPr/>
                    <a:lstStyle/>
                    <a:p>
                      <a:pPr marL="0" marR="0" lvl="0" indent="0" algn="l" defTabSz="449263" rtl="0" eaLnBrk="1" fontAlgn="base" latinLnBrk="0" hangingPunct="1">
                        <a:lnSpc>
                          <a:spcPct val="100000"/>
                        </a:lnSpc>
                        <a:spcBef>
                          <a:spcPct val="0"/>
                        </a:spcBef>
                        <a:spcAft>
                          <a:spcPct val="0"/>
                        </a:spcAft>
                        <a:buClr>
                          <a:srgbClr val="FFFFFF"/>
                        </a:buClr>
                        <a:buSzPct val="70000"/>
                        <a:buFont typeface="Wingdings" pitchFamily="2"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161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 name="Obraz 5"/>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21309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251520" y="-1826029"/>
            <a:ext cx="8712968" cy="9695689"/>
          </a:xfrm>
        </p:spPr>
        <p:txBody>
          <a:bodyPr wrap="square" lIns="92160" tIns="46080" rIns="92160" bIns="46080">
            <a:spAutoFit/>
          </a:bodyPr>
          <a:lstStyle/>
          <a:p>
            <a:pPr lvl="0"/>
            <a:br>
              <a:rPr lang="pl-PL" sz="1800" dirty="0">
                <a:effectLst/>
              </a:rPr>
            </a:br>
            <a:br>
              <a:rPr lang="pl-PL" sz="1800" dirty="0">
                <a:effectLst/>
              </a:rPr>
            </a:br>
            <a:br>
              <a:rPr lang="pl-PL" sz="1800" dirty="0">
                <a:effectLst/>
              </a:rPr>
            </a:br>
            <a:br>
              <a:rPr lang="pl-PL" sz="1800" dirty="0">
                <a:effectLst/>
              </a:rPr>
            </a:br>
            <a:br>
              <a:rPr lang="pl-PL" sz="1800" dirty="0">
                <a:effectLst/>
              </a:rPr>
            </a:br>
            <a:br>
              <a:rPr lang="pl-PL" sz="1800" dirty="0">
                <a:effectLst/>
              </a:rPr>
            </a:br>
            <a:br>
              <a:rPr lang="pl-PL" sz="1800" dirty="0">
                <a:effectLst/>
              </a:rPr>
            </a:br>
            <a:br>
              <a:rPr lang="pl-PL" sz="1800" dirty="0">
                <a:effectLst/>
              </a:rPr>
            </a:br>
            <a:br>
              <a:rPr lang="pl-PL" sz="2000" dirty="0">
                <a:effectLst/>
              </a:rPr>
            </a:br>
            <a:r>
              <a:rPr lang="pl-PL" sz="1800" dirty="0">
                <a:solidFill>
                  <a:srgbClr val="FF0000"/>
                </a:solidFill>
                <a:effectLst/>
              </a:rPr>
              <a:t> </a:t>
            </a:r>
            <a:br>
              <a:rPr lang="pl-PL" sz="1800" dirty="0">
                <a:solidFill>
                  <a:srgbClr val="FF0000"/>
                </a:solidFill>
                <a:effectLst/>
              </a:rPr>
            </a:br>
            <a:r>
              <a:rPr lang="pl-PL" sz="3200" dirty="0">
                <a:solidFill>
                  <a:srgbClr val="FF0000"/>
                </a:solidFill>
                <a:effectLst/>
                <a:latin typeface="Albertus Extra Bold" pitchFamily="34" charset="0"/>
              </a:rPr>
              <a:t>Przykłady DOBRYCH PRAKTYK </a:t>
            </a:r>
            <a:br>
              <a:rPr lang="pl-PL" sz="2000" dirty="0">
                <a:effectLst/>
                <a:latin typeface="Albertus Extra Bold" pitchFamily="34" charset="0"/>
              </a:rPr>
            </a:br>
            <a:br>
              <a:rPr lang="pl-PL" sz="2000" dirty="0">
                <a:effectLst/>
                <a:latin typeface="Albertus Extra Bold"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Pozytywne relacje, wsparcie społeczne</a:t>
            </a:r>
            <a:br>
              <a:rPr lang="pl-PL" sz="18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Umożliwienie zaistnienia prawidłowej interakcji pomiędzy współpracownikami, przełożonymi oraz dyrekcją ma decydujący wpływ na wprowadzanie do praktyki funkcjonowania przedsiębiorstwa nowych pomysłów. Pozytywne efekty przynosi zachęcanie do otwartej (formalnej i nieformalnej) interakcji między poszczególnymi pracownikami, jak również między różnymi grupami oraz działami.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Dotyczy to także zapewnienia wystarczająco komfortowego miejsca pracy, w którym pracownicy są w stanie kontaktować się ze sobą – np. wyznaczenie stref bez hałasu czy ergonomiczne zaprojektowanie przestrzeni społecznej (stołówki, kawiarenki, miejsca do relaksu).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Uczestniczenie pracowników w podejmowaniu decyzji</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Zapewnienie możliwości uczestniczenia pracowników w procesie podejmowania decyzji wzmacnia ich zaangażowanie w pracę. Znajomość celów i sensu działań podejmowanych w przedsiębiorstwie, zwiększa dobrostan - co przekłada się bezpośrednio na wyższy poziom efektywności i innowacyjności.</a:t>
            </a:r>
            <a:br>
              <a:rPr lang="pl-PL" sz="2000" dirty="0">
                <a:effectLst/>
                <a:latin typeface="Calibri" panose="020F0502020204030204" pitchFamily="34" charset="0"/>
                <a:cs typeface="Calibri" panose="020F0502020204030204" pitchFamily="34" charset="0"/>
              </a:rPr>
            </a:br>
            <a:br>
              <a:rPr lang="pl-PL" sz="4000" b="0" dirty="0">
                <a:effectLst/>
              </a:rPr>
            </a:br>
            <a:endParaRPr lang="en-GB" sz="4000" dirty="0"/>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21309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spc="-150" dirty="0">
                <a:solidFill>
                  <a:schemeClr val="bg1">
                    <a:lumMod val="20000"/>
                    <a:lumOff val="80000"/>
                  </a:schemeClr>
                </a:solidFill>
                <a:latin typeface="Albertus Extra Bold" pitchFamily="34" charset="0"/>
              </a:rPr>
              <a:t>Kilka słów historii….</a:t>
            </a:r>
            <a:br>
              <a:rPr lang="pl-PL" sz="3600" spc="-150" dirty="0">
                <a:solidFill>
                  <a:schemeClr val="bg1">
                    <a:lumMod val="20000"/>
                    <a:lumOff val="80000"/>
                  </a:schemeClr>
                </a:solidFill>
                <a:latin typeface="Albertus Extra Bold" pitchFamily="34" charset="0"/>
              </a:rPr>
            </a:br>
            <a:r>
              <a:rPr lang="pl-PL" sz="3600" spc="-150" dirty="0">
                <a:solidFill>
                  <a:schemeClr val="bg1">
                    <a:lumMod val="20000"/>
                    <a:lumOff val="80000"/>
                  </a:schemeClr>
                </a:solidFill>
                <a:latin typeface="Albertus Extra Bold" pitchFamily="34" charset="0"/>
              </a:rPr>
              <a:t>czyli jak to się zaczęło ?</a:t>
            </a:r>
            <a:endParaRPr lang="pl-PL" sz="3600" dirty="0">
              <a:solidFill>
                <a:schemeClr val="bg1">
                  <a:lumMod val="20000"/>
                  <a:lumOff val="80000"/>
                </a:schemeClr>
              </a:solidFill>
              <a:latin typeface="Albertus Extra Bold" pitchFamily="34" charset="0"/>
            </a:endParaRPr>
          </a:p>
        </p:txBody>
      </p:sp>
      <p:sp>
        <p:nvSpPr>
          <p:cNvPr id="3" name="Symbol zastępczy zawartości 2"/>
          <p:cNvSpPr>
            <a:spLocks noGrp="1"/>
          </p:cNvSpPr>
          <p:nvPr>
            <p:ph idx="1"/>
          </p:nvPr>
        </p:nvSpPr>
        <p:spPr>
          <a:xfrm>
            <a:off x="457200" y="1600200"/>
            <a:ext cx="8229600" cy="4781128"/>
          </a:xfrm>
        </p:spPr>
        <p:txBody>
          <a:bodyPr/>
          <a:lstStyle/>
          <a:p>
            <a:pPr algn="ctr">
              <a:spcBef>
                <a:spcPts val="0"/>
              </a:spcBef>
              <a:buNone/>
            </a:pPr>
            <a:r>
              <a:rPr lang="pl-PL" sz="2000" b="1" dirty="0">
                <a:solidFill>
                  <a:srgbClr val="FFFF00"/>
                </a:solidFill>
                <a:effectLst/>
                <a:latin typeface="Calibri" panose="020F0502020204030204" pitchFamily="34" charset="0"/>
                <a:cs typeface="Calibri" panose="020F0502020204030204" pitchFamily="34" charset="0"/>
              </a:rPr>
              <a:t>EUROPEJSKIE POROZUMIENIE RAMOWE </a:t>
            </a:r>
          </a:p>
          <a:p>
            <a:pPr algn="ctr">
              <a:spcBef>
                <a:spcPts val="0"/>
              </a:spcBef>
              <a:buNone/>
            </a:pPr>
            <a:r>
              <a:rPr lang="pl-PL" sz="2000" b="1" dirty="0">
                <a:solidFill>
                  <a:srgbClr val="FFFF00"/>
                </a:solidFill>
                <a:effectLst/>
                <a:latin typeface="Calibri" panose="020F0502020204030204" pitchFamily="34" charset="0"/>
                <a:cs typeface="Calibri" panose="020F0502020204030204" pitchFamily="34" charset="0"/>
              </a:rPr>
              <a:t>DOTYCZĄCE STRESU ZWIĄZANEGO Z PRACĄ</a:t>
            </a:r>
          </a:p>
          <a:p>
            <a:pPr algn="ctr">
              <a:buNone/>
            </a:pPr>
            <a:r>
              <a:rPr lang="pl-PL" sz="1600" b="1" dirty="0">
                <a:solidFill>
                  <a:srgbClr val="FFFF00"/>
                </a:solidFill>
                <a:latin typeface="Calibri" panose="020F0502020204030204" pitchFamily="34" charset="0"/>
                <a:cs typeface="Calibri" panose="020F0502020204030204" pitchFamily="34" charset="0"/>
              </a:rPr>
              <a:t>podpisane 8 października 2004 r.</a:t>
            </a:r>
          </a:p>
          <a:p>
            <a:pPr algn="ctr">
              <a:buNone/>
            </a:pPr>
            <a:endParaRPr lang="pl-PL" sz="800" b="1" dirty="0">
              <a:latin typeface="Calibri" panose="020F0502020204030204" pitchFamily="34" charset="0"/>
              <a:cs typeface="Calibri" panose="020F0502020204030204" pitchFamily="34" charset="0"/>
            </a:endParaRPr>
          </a:p>
          <a:p>
            <a:pPr algn="ctr">
              <a:spcBef>
                <a:spcPts val="0"/>
              </a:spcBef>
              <a:buNone/>
            </a:pPr>
            <a:r>
              <a:rPr lang="pl-PL" sz="1800" b="1" dirty="0">
                <a:latin typeface="Calibri" panose="020F0502020204030204" pitchFamily="34" charset="0"/>
                <a:cs typeface="Calibri" panose="020F0502020204030204" pitchFamily="34" charset="0"/>
              </a:rPr>
              <a:t>,,Celem niniejszego porozumienia jest </a:t>
            </a:r>
          </a:p>
          <a:p>
            <a:pPr algn="ctr">
              <a:spcBef>
                <a:spcPts val="0"/>
              </a:spcBef>
              <a:buNone/>
            </a:pPr>
            <a:r>
              <a:rPr lang="pl-PL" sz="1800" b="1" dirty="0">
                <a:latin typeface="Calibri" panose="020F0502020204030204" pitchFamily="34" charset="0"/>
                <a:cs typeface="Calibri" panose="020F0502020204030204" pitchFamily="34" charset="0"/>
              </a:rPr>
              <a:t>zwiększenie świadomości i zrozumienia zjawiska stresu związanego z pracą przez pracodawców, pracowników i ich przedstawicieli oraz zwrócenie ich uwagi na oznaki mogące wskazywać na problem stresu związanego z pracą”. </a:t>
            </a:r>
          </a:p>
          <a:p>
            <a:pPr>
              <a:spcBef>
                <a:spcPts val="0"/>
              </a:spcBef>
              <a:buNone/>
            </a:pPr>
            <a:endParaRPr lang="pl-PL" sz="800" b="1" dirty="0">
              <a:latin typeface="Calibri" panose="020F0502020204030204" pitchFamily="34" charset="0"/>
              <a:cs typeface="Calibri" panose="020F0502020204030204" pitchFamily="34" charset="0"/>
            </a:endParaRPr>
          </a:p>
          <a:p>
            <a:pPr algn="ctr">
              <a:spcBef>
                <a:spcPts val="0"/>
              </a:spcBef>
              <a:buNone/>
            </a:pPr>
            <a:r>
              <a:rPr lang="pl-PL" sz="1800" b="1" dirty="0">
                <a:latin typeface="Calibri" panose="020F0502020204030204" pitchFamily="34" charset="0"/>
                <a:cs typeface="Calibri" panose="020F0502020204030204" pitchFamily="34" charset="0"/>
              </a:rPr>
              <a:t>,,(..) Celem tego porozumienia jest zapewnienie pracodawcom i pracownikom ram, które pozwolą identyfikować i zapobiegać lub rozwiązywać problemy towarzyszące stresowi związanemu z pracą. Nie chodzi o przypisywanie poszczególnym osobom winy za wystąpienie zjawiska stresu.”</a:t>
            </a:r>
          </a:p>
          <a:p>
            <a:pPr>
              <a:spcBef>
                <a:spcPts val="0"/>
              </a:spcBef>
              <a:buNone/>
            </a:pPr>
            <a:endParaRPr lang="pl-PL" sz="800" b="1" dirty="0">
              <a:latin typeface="Calibri" panose="020F0502020204030204" pitchFamily="34" charset="0"/>
              <a:cs typeface="Calibri" panose="020F0502020204030204" pitchFamily="34" charset="0"/>
            </a:endParaRPr>
          </a:p>
          <a:p>
            <a:pPr algn="ctr">
              <a:spcBef>
                <a:spcPts val="0"/>
              </a:spcBef>
              <a:buNone/>
            </a:pPr>
            <a:r>
              <a:rPr lang="pl-PL" sz="1600" b="1" dirty="0">
                <a:latin typeface="Calibri" panose="020F0502020204030204" pitchFamily="34" charset="0"/>
                <a:cs typeface="Calibri" panose="020F0502020204030204" pitchFamily="34" charset="0"/>
              </a:rPr>
              <a:t>Uznaje się, że molestowanie i przemoc w miejscu pracy są potencjalnymi czynnikami stresu, lecz z uwagi na to, że </a:t>
            </a:r>
            <a:r>
              <a:rPr lang="pl-PL" sz="1600" b="1" dirty="0">
                <a:solidFill>
                  <a:srgbClr val="FF0000"/>
                </a:solidFill>
                <a:latin typeface="Calibri" panose="020F0502020204030204" pitchFamily="34" charset="0"/>
                <a:cs typeface="Calibri" panose="020F0502020204030204" pitchFamily="34" charset="0"/>
              </a:rPr>
              <a:t>partnerzy społeczni działający na szczeblu Unii Europejskiej realizując program pracy w ramach dialogu społecznego na lata 2003-2005 przeanalizują możliwości wynegocjowania szczegółowego porozumienia dotyczącego tej kwestii </a:t>
            </a:r>
            <a:r>
              <a:rPr lang="pl-PL" sz="1600" b="1" dirty="0">
                <a:latin typeface="Calibri" panose="020F0502020204030204" pitchFamily="34" charset="0"/>
                <a:cs typeface="Calibri" panose="020F0502020204030204" pitchFamily="34" charset="0"/>
              </a:rPr>
              <a:t>(…)”</a:t>
            </a:r>
            <a:endParaRPr lang="pl-PL" sz="1800" b="1" dirty="0">
              <a:solidFill>
                <a:srgbClr val="FFFF00"/>
              </a:solidFill>
              <a:latin typeface="Calibri" panose="020F0502020204030204" pitchFamily="34" charset="0"/>
              <a:cs typeface="Calibri" panose="020F0502020204030204" pitchFamily="34" charset="0"/>
            </a:endParaRPr>
          </a:p>
        </p:txBody>
      </p:sp>
      <p:pic>
        <p:nvPicPr>
          <p:cNvPr id="5" name="il_fi" descr="http://www.grupakrwi.net/wp-content/uploads/2010/02/test_stres.jpg"/>
          <p:cNvPicPr/>
          <p:nvPr/>
        </p:nvPicPr>
        <p:blipFill>
          <a:blip r:embed="rId2" cstate="print"/>
          <a:srcRect/>
          <a:stretch>
            <a:fillRect/>
          </a:stretch>
        </p:blipFill>
        <p:spPr bwMode="auto">
          <a:xfrm>
            <a:off x="7452320" y="476672"/>
            <a:ext cx="1535306" cy="1404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107504" y="-748814"/>
            <a:ext cx="9036496" cy="7541253"/>
          </a:xfrm>
        </p:spPr>
        <p:txBody>
          <a:bodyPr wrap="square" lIns="92160" tIns="46080" rIns="92160" bIns="46080">
            <a:spAutoFit/>
          </a:bodyPr>
          <a:lstStyle/>
          <a:p>
            <a:pPr lvl="0"/>
            <a:br>
              <a:rPr lang="pl-PL" sz="1800" b="0" dirty="0">
                <a:effectLst/>
              </a:rPr>
            </a:br>
            <a:br>
              <a:rPr lang="pl-PL" sz="1800" b="0" dirty="0">
                <a:effectLst/>
              </a:rPr>
            </a:br>
            <a:br>
              <a:rPr lang="pl-PL" sz="1800" b="0" dirty="0">
                <a:effectLst/>
              </a:rPr>
            </a:br>
            <a:br>
              <a:rPr lang="pl-PL" sz="1800" b="0" dirty="0">
                <a:effectLst/>
              </a:rPr>
            </a:br>
            <a:br>
              <a:rPr lang="pl-PL" sz="1800" b="0" dirty="0">
                <a:effectLst/>
              </a:rPr>
            </a:br>
            <a:br>
              <a:rPr lang="pl-PL" sz="1800" b="0" dirty="0">
                <a:effectLst/>
              </a:rPr>
            </a:br>
            <a:r>
              <a:rPr lang="pl-PL" sz="1800" dirty="0">
                <a:solidFill>
                  <a:srgbClr val="FF0000"/>
                </a:solidFill>
                <a:effectLst/>
              </a:rPr>
              <a:t> </a:t>
            </a:r>
            <a:r>
              <a:rPr lang="pl-PL" sz="3200" dirty="0">
                <a:solidFill>
                  <a:srgbClr val="FF0000"/>
                </a:solidFill>
                <a:effectLst/>
                <a:latin typeface="Albertus Extra Bold" pitchFamily="34" charset="0"/>
              </a:rPr>
              <a:t>Przykłady DOBRYCH PRAKTYK </a:t>
            </a:r>
            <a:br>
              <a:rPr lang="pl-PL" sz="1800" b="0" dirty="0">
                <a:effectLst/>
                <a:latin typeface="Albertus Extra Bold"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Umożliwianie współzależności</a:t>
            </a:r>
            <a:b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Należy propagować tworzenie relacji, w których działania jednej osoby są zależne od działań drugiej osoby. Kiedy system roboczy oparty jest na sieci zależnych od siebie pracowników, wówczas zwiększa się stopień dynamizmu i złożoności pracy - co w efekcie prowadzi do wyższego poziomu wzajemnego wsparcia oraz innowacyjności pracowników.</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Różnorodność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Różnorodność związana z umiejętnościami, wiedzą, poglądami, celami oraz wykształceniem - zapewnia grupie więcej informacji i prowadzi do wzajemnego uczenia się oraz generowania większej ilości pomysłów.</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Autonomia </a:t>
            </a:r>
            <a:b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Dbałość o autonomię pracowników, przejawiająca się uwzględnianiem, w miarę organizacyjnych możliwości, ich postulatów dotyczących rozkładu czasu pracy i natężenia pracy w poszczególnych okresach - przekłada się bezpośrednio na neutralizację niektórych zagrożeń psychospołecznych.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graphicFrame>
        <p:nvGraphicFramePr>
          <p:cNvPr id="69647" name="Group 15"/>
          <p:cNvGraphicFramePr>
            <a:graphicFrameLocks noGrp="1"/>
          </p:cNvGraphicFramePr>
          <p:nvPr/>
        </p:nvGraphicFramePr>
        <p:xfrm>
          <a:off x="182563" y="1000125"/>
          <a:ext cx="2009775" cy="5836920"/>
        </p:xfrm>
        <a:graphic>
          <a:graphicData uri="http://schemas.openxmlformats.org/drawingml/2006/table">
            <a:tbl>
              <a:tblPr/>
              <a:tblGrid>
                <a:gridCol w="2009775">
                  <a:extLst>
                    <a:ext uri="{9D8B030D-6E8A-4147-A177-3AD203B41FA5}">
                      <a16:colId xmlns:a16="http://schemas.microsoft.com/office/drawing/2014/main" val="20000"/>
                    </a:ext>
                  </a:extLst>
                </a:gridCol>
              </a:tblGrid>
              <a:tr h="2263775">
                <a:tc>
                  <a:txBody>
                    <a:bodyPr/>
                    <a:lstStyle/>
                    <a:p>
                      <a:pPr marL="0" marR="0" lvl="0" indent="0" algn="l" defTabSz="449263" rtl="0" eaLnBrk="1" fontAlgn="base" latinLnBrk="0" hangingPunct="1">
                        <a:lnSpc>
                          <a:spcPct val="100000"/>
                        </a:lnSpc>
                        <a:spcBef>
                          <a:spcPct val="0"/>
                        </a:spcBef>
                        <a:spcAft>
                          <a:spcPct val="0"/>
                        </a:spcAft>
                        <a:buClr>
                          <a:srgbClr val="FFFFFF"/>
                        </a:buClr>
                        <a:buSzPct val="70000"/>
                        <a:buFont typeface="Wingdings" pitchFamily="2"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162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252663">
                <a:tc>
                  <a:txBody>
                    <a:bodyPr/>
                    <a:lstStyle/>
                    <a:p>
                      <a:pPr marL="0" marR="0" lvl="0" indent="0" algn="l" defTabSz="449263" rtl="0" eaLnBrk="1" fontAlgn="base" latinLnBrk="0" hangingPunct="1">
                        <a:lnSpc>
                          <a:spcPct val="100000"/>
                        </a:lnSpc>
                        <a:spcBef>
                          <a:spcPct val="0"/>
                        </a:spcBef>
                        <a:spcAft>
                          <a:spcPct val="0"/>
                        </a:spcAft>
                        <a:buClr>
                          <a:srgbClr val="FFFFFF"/>
                        </a:buClr>
                        <a:buSzPct val="70000"/>
                        <a:buFont typeface="Wingdings" pitchFamily="2"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161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r>
                        <a:rPr kumimoji="0" lang="en-GB"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                                  </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 name="Obraz 5"/>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spTree>
    <p:extLst>
      <p:ext uri="{BB962C8B-B14F-4D97-AF65-F5344CB8AC3E}">
        <p14:creationId xmlns:p14="http://schemas.microsoft.com/office/powerpoint/2010/main" val="21309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67544" y="-108684"/>
            <a:ext cx="8280920" cy="6187036"/>
          </a:xfrm>
        </p:spPr>
        <p:txBody>
          <a:bodyPr wrap="square" lIns="92160" tIns="46080" rIns="92160" bIns="46080">
            <a:spAutoFit/>
          </a:bodyPr>
          <a:lstStyle/>
          <a:p>
            <a:pPr lvl="0"/>
            <a:br>
              <a:rPr lang="pl-PL" sz="2400" dirty="0">
                <a:solidFill>
                  <a:srgbClr val="FF0000"/>
                </a:solidFill>
                <a:effectLst/>
              </a:rPr>
            </a:br>
            <a:br>
              <a:rPr lang="pl-PL" sz="2400" dirty="0">
                <a:solidFill>
                  <a:srgbClr val="FF0000"/>
                </a:solidFill>
                <a:effectLst/>
              </a:rPr>
            </a:br>
            <a:r>
              <a:rPr lang="pl-PL" sz="2400" dirty="0">
                <a:solidFill>
                  <a:srgbClr val="FF0000"/>
                </a:solidFill>
                <a:effectLst/>
              </a:rPr>
              <a:t> </a:t>
            </a:r>
            <a:br>
              <a:rPr lang="pl-PL" sz="2400" dirty="0">
                <a:solidFill>
                  <a:srgbClr val="FF0000"/>
                </a:solidFill>
                <a:effectLst/>
              </a:rPr>
            </a:br>
            <a:r>
              <a:rPr lang="pl-PL" sz="3200" dirty="0">
                <a:solidFill>
                  <a:srgbClr val="FF0000"/>
                </a:solidFill>
                <a:effectLst/>
                <a:latin typeface="Albertus Extra Bold" pitchFamily="34" charset="0"/>
              </a:rPr>
              <a:t>Przykłady DOBRYCH PRAKTYK </a:t>
            </a:r>
            <a:br>
              <a:rPr lang="pl-PL" sz="2400" dirty="0">
                <a:solidFill>
                  <a:srgbClr val="FF0000"/>
                </a:solidFill>
                <a:effectLst/>
                <a:latin typeface="Albertus Extra Bold" pitchFamily="34" charset="0"/>
              </a:rPr>
            </a:br>
            <a:br>
              <a:rPr lang="pl-PL" sz="2400" dirty="0">
                <a:solidFill>
                  <a:srgbClr val="FF0000"/>
                </a:solidFill>
                <a:effectLst/>
                <a:latin typeface="Albertus Extra Bold" pitchFamily="34" charset="0"/>
              </a:rPr>
            </a:br>
            <a:r>
              <a:rPr lang="pl-PL" sz="28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Indywidualne traktowanie pracowników</a:t>
            </a:r>
            <a:br>
              <a:rPr lang="pl-PL"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Zwracanie uwagi na potrzeby rozwoju pracowników, stymulacja intelektualna (pobudzanie podwładnych do wysiłku intelektualnego, innowacyjności i kreatywności).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Kwestionowanie przyjętych założeń, przeformułowywanie problemów, spojrzenie na stare sytuacje w nowy sposób, inspirujące motywowanie (podkreślanie sensu pracy i określanie wyzwań wobec pracowników).</a:t>
            </a:r>
            <a:br>
              <a:rPr lang="pl-PL"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Zapewnienie przez organizacje partnerów społecznych dostępu do profesjonalnych informacji  na temat stresu związanego z pracą i jego przyczyn  </a:t>
            </a:r>
            <a:br>
              <a:rPr lang="pl-PL" sz="2400" dirty="0">
                <a:effectLst/>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6" name="Obraz 5"/>
          <p:cNvPicPr/>
          <p:nvPr/>
        </p:nvPicPr>
        <p:blipFill>
          <a:blip r:embed="rId3" cstate="print"/>
          <a:srcRect/>
          <a:stretch>
            <a:fillRect/>
          </a:stretch>
        </p:blipFill>
        <p:spPr bwMode="auto">
          <a:xfrm>
            <a:off x="2051720" y="260648"/>
            <a:ext cx="5342255" cy="698247"/>
          </a:xfrm>
          <a:prstGeom prst="rect">
            <a:avLst/>
          </a:prstGeom>
          <a:noFill/>
          <a:ln w="9525">
            <a:noFill/>
            <a:miter lim="800000"/>
            <a:headEnd/>
            <a:tailEnd/>
          </a:ln>
        </p:spPr>
      </p:pic>
      <p:pic>
        <p:nvPicPr>
          <p:cNvPr id="3" name="Obraz 2">
            <a:extLst>
              <a:ext uri="{FF2B5EF4-FFF2-40B4-BE49-F238E27FC236}">
                <a16:creationId xmlns:a16="http://schemas.microsoft.com/office/drawing/2014/main" id="{9A7D6B06-2553-8525-9683-E6641DAA2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063" y="5574297"/>
            <a:ext cx="2374401" cy="10081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903042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827584" y="2308231"/>
            <a:ext cx="7776864" cy="1570388"/>
          </a:xfrm>
        </p:spPr>
        <p:txBody>
          <a:bodyPr wrap="square" lIns="92160" tIns="46080" rIns="92160" bIns="46080">
            <a:spAutoFit/>
          </a:bodyPr>
          <a:lstStyle/>
          <a:p>
            <a:pPr defTabSz="449263" eaLnBrk="1" hangingPunct="1">
              <a:buClr>
                <a:srgbClr val="FFFFFF"/>
              </a:buClr>
              <a:buFont typeface="Minion Web"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4800" dirty="0">
                <a:solidFill>
                  <a:schemeClr val="bg1">
                    <a:lumMod val="20000"/>
                    <a:lumOff val="80000"/>
                  </a:schemeClr>
                </a:solidFill>
                <a:latin typeface="Albertus Extra Bold" pitchFamily="34" charset="0"/>
              </a:rPr>
              <a:t>Dziękuję za uwagę</a:t>
            </a:r>
            <a:br>
              <a:rPr lang="pl-PL" sz="4800" dirty="0">
                <a:solidFill>
                  <a:schemeClr val="bg1">
                    <a:lumMod val="20000"/>
                    <a:lumOff val="80000"/>
                  </a:schemeClr>
                </a:solidFill>
                <a:effectLst/>
                <a:latin typeface="Albertus Extra Bold" pitchFamily="34" charset="0"/>
              </a:rPr>
            </a:br>
            <a:endParaRPr lang="en-GB" sz="4800" dirty="0">
              <a:solidFill>
                <a:schemeClr val="bg1">
                  <a:lumMod val="20000"/>
                  <a:lumOff val="80000"/>
                </a:schemeClr>
              </a:solidFill>
              <a:latin typeface="Albertus Extra Bold"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7" name="Obraz 6"/>
          <p:cNvPicPr/>
          <p:nvPr/>
        </p:nvPicPr>
        <p:blipFill>
          <a:blip r:embed="rId3" cstate="print"/>
          <a:srcRect/>
          <a:stretch>
            <a:fillRect/>
          </a:stretch>
        </p:blipFill>
        <p:spPr bwMode="auto">
          <a:xfrm>
            <a:off x="1979712" y="1196752"/>
            <a:ext cx="5342255" cy="698247"/>
          </a:xfrm>
          <a:prstGeom prst="rect">
            <a:avLst/>
          </a:prstGeom>
          <a:noFill/>
          <a:ln w="9525">
            <a:noFill/>
            <a:miter lim="800000"/>
            <a:headEnd/>
            <a:tailEnd/>
          </a:ln>
        </p:spPr>
      </p:pic>
      <p:pic>
        <p:nvPicPr>
          <p:cNvPr id="5" name="Obraz 4" descr="http://t1.gstatic.com/images?q=tbn:ANd9GcQEsveURy_-nqTFF9pTtLzDXAw0AEkfUFZiCYray1RPuXGBXZmk"/>
          <p:cNvPicPr/>
          <p:nvPr/>
        </p:nvPicPr>
        <p:blipFill>
          <a:blip r:embed="rId4" cstate="print"/>
          <a:srcRect/>
          <a:stretch>
            <a:fillRect/>
          </a:stretch>
        </p:blipFill>
        <p:spPr bwMode="auto">
          <a:xfrm>
            <a:off x="2267744" y="3342075"/>
            <a:ext cx="4406151" cy="2500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030426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60648"/>
            <a:ext cx="8229600" cy="1080120"/>
          </a:xfrm>
        </p:spPr>
        <p:txBody>
          <a:bodyPr/>
          <a:lstStyle/>
          <a:p>
            <a:br>
              <a:rPr lang="pl-PL" sz="1800" dirty="0">
                <a:solidFill>
                  <a:srgbClr val="FFFF00"/>
                </a:solidFill>
              </a:rPr>
            </a:br>
            <a:br>
              <a:rPr lang="pl-PL" sz="1800" dirty="0">
                <a:solidFill>
                  <a:srgbClr val="FFFF00"/>
                </a:solidFill>
              </a:rPr>
            </a:br>
            <a:br>
              <a:rPr lang="pl-PL" sz="1800" dirty="0">
                <a:solidFill>
                  <a:srgbClr val="FFFF00"/>
                </a:solidFill>
              </a:rPr>
            </a:br>
            <a:r>
              <a:rPr lang="pl-PL" sz="2000" dirty="0">
                <a:solidFill>
                  <a:srgbClr val="FFFF00"/>
                </a:solidFill>
                <a:latin typeface="Albertus Extra Bold" pitchFamily="34" charset="0"/>
              </a:rPr>
              <a:t>EUROPEJSKIE POROZUMIENIE RAMOWE </a:t>
            </a:r>
            <a:br>
              <a:rPr lang="pl-PL" sz="2000" dirty="0">
                <a:solidFill>
                  <a:srgbClr val="FFFF00"/>
                </a:solidFill>
                <a:latin typeface="Albertus Extra Bold" pitchFamily="34" charset="0"/>
              </a:rPr>
            </a:br>
            <a:r>
              <a:rPr lang="pl-PL" sz="2000" dirty="0">
                <a:solidFill>
                  <a:srgbClr val="FFFF00"/>
                </a:solidFill>
                <a:latin typeface="Albertus Extra Bold" pitchFamily="34" charset="0"/>
              </a:rPr>
              <a:t>DOTYCZĄCE STRESU ZWIĄZANEGO Z PRACĄ</a:t>
            </a:r>
            <a:br>
              <a:rPr lang="pl-PL" sz="2000" dirty="0">
                <a:solidFill>
                  <a:srgbClr val="FFFF00"/>
                </a:solidFill>
                <a:latin typeface="Albertus Extra Bold" pitchFamily="34" charset="0"/>
              </a:rPr>
            </a:br>
            <a:r>
              <a:rPr lang="pl-PL" sz="1600" dirty="0">
                <a:solidFill>
                  <a:srgbClr val="FFFF00"/>
                </a:solidFill>
                <a:latin typeface="Albertus Extra Bold" pitchFamily="34" charset="0"/>
              </a:rPr>
              <a:t>podpisane 8 października 2004 r.</a:t>
            </a:r>
            <a:br>
              <a:rPr lang="pl-PL" sz="1600" dirty="0">
                <a:solidFill>
                  <a:srgbClr val="FFFF00"/>
                </a:solidFill>
                <a:latin typeface="Albertus Extra Bold" pitchFamily="34" charset="0"/>
              </a:rPr>
            </a:br>
            <a:endParaRPr lang="pl-PL" sz="1600" dirty="0">
              <a:latin typeface="Albertus Extra Bold" pitchFamily="34" charset="0"/>
            </a:endParaRPr>
          </a:p>
        </p:txBody>
      </p:sp>
      <p:sp>
        <p:nvSpPr>
          <p:cNvPr id="3" name="Symbol zastępczy zawartości 2"/>
          <p:cNvSpPr>
            <a:spLocks noGrp="1"/>
          </p:cNvSpPr>
          <p:nvPr>
            <p:ph idx="1"/>
          </p:nvPr>
        </p:nvSpPr>
        <p:spPr>
          <a:xfrm>
            <a:off x="457200" y="1412776"/>
            <a:ext cx="8229600" cy="4713387"/>
          </a:xfrm>
        </p:spPr>
        <p:txBody>
          <a:bodyPr/>
          <a:lstStyle/>
          <a:p>
            <a:pPr algn="ctr">
              <a:buNone/>
            </a:pPr>
            <a:endParaRPr lang="pl-PL" sz="800" b="1" i="1" dirty="0">
              <a:solidFill>
                <a:srgbClr val="FF0000"/>
              </a:solidFill>
            </a:endParaRPr>
          </a:p>
          <a:p>
            <a:pPr algn="ctr">
              <a:buNone/>
            </a:pPr>
            <a:r>
              <a:rPr lang="pl-PL" sz="2400" b="1" dirty="0">
                <a:solidFill>
                  <a:srgbClr val="FF0000"/>
                </a:solidFill>
                <a:latin typeface="Calibri" panose="020F0502020204030204" pitchFamily="34" charset="0"/>
                <a:cs typeface="Calibri" panose="020F0502020204030204" pitchFamily="34" charset="0"/>
              </a:rPr>
              <a:t>Wdrożenie i późniejsza kontrola </a:t>
            </a:r>
          </a:p>
          <a:p>
            <a:pPr algn="ctr">
              <a:buNone/>
            </a:pPr>
            <a:r>
              <a:rPr lang="pl-PL" sz="2000" b="1" dirty="0">
                <a:latin typeface="Calibri" panose="020F0502020204030204" pitchFamily="34" charset="0"/>
                <a:cs typeface="Calibri" panose="020F0502020204030204" pitchFamily="34" charset="0"/>
              </a:rPr>
              <a:t>W świetle artykułu 139 Traktatu, </a:t>
            </a:r>
          </a:p>
          <a:p>
            <a:pPr algn="ctr">
              <a:buNone/>
            </a:pPr>
            <a:r>
              <a:rPr lang="pl-PL" sz="2000" b="1" dirty="0">
                <a:latin typeface="Calibri" panose="020F0502020204030204" pitchFamily="34" charset="0"/>
                <a:cs typeface="Calibri" panose="020F0502020204030204" pitchFamily="34" charset="0"/>
              </a:rPr>
              <a:t>niniejsze europejskie dobrowolne porozumienie ramowe zobowiązuje członków UNICE/UEAPME, CEEP i ETUC (oraz komitet łącznikowy EUROCADRES/CEC) do wdrożenia jego postanowień zgodnie z procedurami i praktykami właściwymi dla strony pracodawców i strony pracobiorców w Państwach Członkowskich i krajach Europejskiego Obszaru Gospodarczego. </a:t>
            </a:r>
          </a:p>
          <a:p>
            <a:pPr algn="ctr">
              <a:buNone/>
            </a:pPr>
            <a:r>
              <a:rPr lang="pl-PL" sz="2000" b="1" dirty="0">
                <a:latin typeface="Calibri" panose="020F0502020204030204" pitchFamily="34" charset="0"/>
                <a:cs typeface="Calibri" panose="020F0502020204030204" pitchFamily="34" charset="0"/>
              </a:rPr>
              <a:t>Strony porozumienia zachęcają również organizacje członkowskie w krajach kandydujących do wdrożenia niniejszego porozumienia. </a:t>
            </a:r>
          </a:p>
          <a:p>
            <a:pPr algn="ctr">
              <a:buNone/>
            </a:pPr>
            <a:r>
              <a:rPr lang="pl-PL" sz="2000" b="1" dirty="0">
                <a:solidFill>
                  <a:srgbClr val="FF0000"/>
                </a:solidFill>
                <a:latin typeface="Calibri" panose="020F0502020204030204" pitchFamily="34" charset="0"/>
                <a:cs typeface="Calibri" panose="020F0502020204030204" pitchFamily="34" charset="0"/>
              </a:rPr>
              <a:t>Wdrożenie postanowień porozumienia nastąpi w okresie trzech lat od daty podpisania porozumienia</a:t>
            </a:r>
          </a:p>
        </p:txBody>
      </p:sp>
      <p:pic>
        <p:nvPicPr>
          <p:cNvPr id="5" name="Obraz 4">
            <a:extLst>
              <a:ext uri="{FF2B5EF4-FFF2-40B4-BE49-F238E27FC236}">
                <a16:creationId xmlns:a16="http://schemas.microsoft.com/office/drawing/2014/main" id="{1EEBFB76-77E4-5375-469C-C876ABF5B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052736"/>
            <a:ext cx="1776047" cy="11502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spc="-150" dirty="0">
                <a:solidFill>
                  <a:schemeClr val="bg1">
                    <a:lumMod val="20000"/>
                    <a:lumOff val="80000"/>
                  </a:schemeClr>
                </a:solidFill>
                <a:latin typeface="Albertus Extra Bold" pitchFamily="34" charset="0"/>
              </a:rPr>
              <a:t>Kilka słów historii…</a:t>
            </a:r>
            <a:br>
              <a:rPr lang="pl-PL" sz="3600" spc="-150" dirty="0">
                <a:solidFill>
                  <a:schemeClr val="bg1">
                    <a:lumMod val="20000"/>
                    <a:lumOff val="80000"/>
                  </a:schemeClr>
                </a:solidFill>
                <a:latin typeface="Albertus Extra Bold" pitchFamily="34" charset="0"/>
              </a:rPr>
            </a:br>
            <a:r>
              <a:rPr lang="pl-PL" sz="3600" spc="-150" dirty="0">
                <a:solidFill>
                  <a:schemeClr val="bg1">
                    <a:lumMod val="20000"/>
                    <a:lumOff val="80000"/>
                  </a:schemeClr>
                </a:solidFill>
                <a:latin typeface="Albertus Extra Bold" pitchFamily="34" charset="0"/>
              </a:rPr>
              <a:t>czyli jak to się zaczęło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611560" y="1484784"/>
            <a:ext cx="7992888" cy="1116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79512" y="2708920"/>
            <a:ext cx="6527300" cy="1332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123728" y="4149080"/>
            <a:ext cx="6677898" cy="972000"/>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0" y="5157192"/>
            <a:ext cx="7740000" cy="6480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2051720" y="5949280"/>
            <a:ext cx="6584765" cy="792000"/>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3059832" y="2348880"/>
            <a:ext cx="2677264" cy="21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772816"/>
            <a:ext cx="2968835" cy="1584000"/>
          </a:xfrm>
          <a:prstGeom prst="rect">
            <a:avLst/>
          </a:prstGeom>
          <a:noFill/>
          <a:ln w="9525">
            <a:noFill/>
            <a:miter lim="800000"/>
            <a:headEnd/>
            <a:tailEnd/>
          </a:ln>
        </p:spPr>
      </p:pic>
      <p:pic>
        <p:nvPicPr>
          <p:cNvPr id="5" name="Picture 2"/>
          <p:cNvPicPr>
            <a:picLocks noGrp="1" noChangeAspect="1" noChangeArrowheads="1"/>
          </p:cNvPicPr>
          <p:nvPr>
            <p:ph idx="1"/>
          </p:nvPr>
        </p:nvPicPr>
        <p:blipFill>
          <a:blip r:embed="rId3" cstate="print"/>
          <a:srcRect/>
          <a:stretch>
            <a:fillRect/>
          </a:stretch>
        </p:blipFill>
        <p:spPr bwMode="auto">
          <a:xfrm>
            <a:off x="683568" y="332656"/>
            <a:ext cx="7992888" cy="1116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7544" y="3429000"/>
            <a:ext cx="2952328" cy="1440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635896" y="1772816"/>
            <a:ext cx="3254504" cy="14400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635896" y="3429000"/>
            <a:ext cx="3348579" cy="14400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467544" y="4941168"/>
            <a:ext cx="2880320" cy="1296000"/>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3563888" y="4941168"/>
            <a:ext cx="3384375" cy="1440000"/>
          </a:xfrm>
          <a:prstGeom prst="rect">
            <a:avLst/>
          </a:prstGeom>
          <a:noFill/>
          <a:ln w="9525">
            <a:noFill/>
            <a:miter lim="800000"/>
            <a:headEnd/>
            <a:tailEnd/>
          </a:ln>
        </p:spPr>
      </p:pic>
      <p:pic>
        <p:nvPicPr>
          <p:cNvPr id="10" name="Picture 2" descr="https://encrypted-tbn2.gstatic.com/images?q=tbn:ANd9GcTfCc-seLXaA3lYM6xKfGSA5-WQgRWI5fXVMXRjUz8982PTkrjyZg"/>
          <p:cNvPicPr>
            <a:picLocks noChangeAspect="1" noChangeArrowheads="1"/>
          </p:cNvPicPr>
          <p:nvPr/>
        </p:nvPicPr>
        <p:blipFill>
          <a:blip r:embed="rId9" cstate="print"/>
          <a:srcRect/>
          <a:stretch>
            <a:fillRect/>
          </a:stretch>
        </p:blipFill>
        <p:spPr bwMode="auto">
          <a:xfrm>
            <a:off x="7308304" y="3356992"/>
            <a:ext cx="1404000" cy="1404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67544" y="746896"/>
            <a:ext cx="8352928" cy="5017485"/>
          </a:xfrm>
        </p:spPr>
        <p:txBody>
          <a:bodyPr wrap="square" lIns="92160" tIns="46080" rIns="92160" bIns="46080">
            <a:spAutoFit/>
          </a:bodyPr>
          <a:lstStyle/>
          <a:p>
            <a:pPr lvl="0"/>
            <a:br>
              <a:rPr lang="pl-PL" sz="2800" dirty="0">
                <a:effectLst/>
                <a:latin typeface="+mn-lt"/>
              </a:rPr>
            </a:br>
            <a:br>
              <a:rPr lang="pl-PL" sz="2800" dirty="0">
                <a:effectLst/>
                <a:latin typeface="+mn-lt"/>
              </a:rPr>
            </a:br>
            <a:r>
              <a:rPr lang="pl-PL" sz="2400" dirty="0">
                <a:solidFill>
                  <a:srgbClr val="FFFF00"/>
                </a:solidFill>
                <a:effectLst>
                  <a:outerShdw blurRad="38100" dist="38100" dir="2700000" algn="tl">
                    <a:srgbClr val="000000">
                      <a:alpha val="43137"/>
                    </a:srgbClr>
                  </a:outerShdw>
                </a:effectLst>
                <a:latin typeface="Albertus Extra Bold" pitchFamily="34" charset="0"/>
              </a:rPr>
              <a:t>WSPÓLNE REKOMENDACJE </a:t>
            </a:r>
            <a:br>
              <a:rPr lang="pl-PL" sz="2400" dirty="0">
                <a:solidFill>
                  <a:srgbClr val="FFFF00"/>
                </a:solidFill>
                <a:effectLst>
                  <a:outerShdw blurRad="38100" dist="38100" dir="2700000" algn="tl">
                    <a:srgbClr val="000000">
                      <a:alpha val="43137"/>
                    </a:srgbClr>
                  </a:outerShdw>
                </a:effectLst>
                <a:latin typeface="Albertus Extra Bold" pitchFamily="34" charset="0"/>
              </a:rPr>
            </a:br>
            <a:r>
              <a:rPr lang="pl-PL" sz="2400" dirty="0">
                <a:solidFill>
                  <a:srgbClr val="FFFF00"/>
                </a:solidFill>
                <a:effectLst>
                  <a:outerShdw blurRad="38100" dist="38100" dir="2700000" algn="tl">
                    <a:srgbClr val="000000">
                      <a:alpha val="43137"/>
                    </a:srgbClr>
                  </a:outerShdw>
                </a:effectLst>
                <a:latin typeface="Albertus Extra Bold" pitchFamily="34" charset="0"/>
              </a:rPr>
              <a:t>Zespołu Negocjacyjnego Partnerów Społecznych</a:t>
            </a:r>
            <a:br>
              <a:rPr lang="pl-PL" sz="3200" dirty="0">
                <a:solidFill>
                  <a:srgbClr val="FFFF00"/>
                </a:solidFill>
                <a:effectLst>
                  <a:outerShdw blurRad="38100" dist="38100" dir="2700000" algn="tl">
                    <a:srgbClr val="000000">
                      <a:alpha val="43137"/>
                    </a:srgbClr>
                  </a:outerShdw>
                </a:effectLst>
                <a:latin typeface="+mn-lt"/>
              </a:rPr>
            </a:br>
            <a:r>
              <a:rPr lang="pl-PL"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sprawie poprawienia skuteczności działań </a:t>
            </a:r>
            <a:br>
              <a:rPr lang="pl-PL"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dotyczących zjawiska stresu związanego z pracą,</a:t>
            </a:r>
            <a:br>
              <a:rPr lang="pl-PL"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efekt </a:t>
            </a: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dwustronnych negocjacji polskich partnerów społecznych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zainicjowanych 2 lipca 2013 r. </a:t>
            </a: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Zespół Negocjacyjny, powołany przez organizacje partnerów społecznych afiliowanych na poziomie europejskim: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NSZZ Solidarność, OPZZ, Forum Związków Zawodowych, Pracodawcy RP, Konfederacja ,,Lewiatan i Związek Rzemiosła Polskiego </a:t>
            </a:r>
            <a:b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wypracował </a:t>
            </a:r>
            <a: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Rekomendacje</a:t>
            </a: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przykłady </a:t>
            </a:r>
            <a: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Dobrych Praktyk </a:t>
            </a:r>
            <a:b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dotyczących zjawiska stresu związanego z pracą</a:t>
            </a:r>
            <a:endParaRPr lang="en-GB" sz="20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7" name="Obraz 6"/>
          <p:cNvPicPr/>
          <p:nvPr/>
        </p:nvPicPr>
        <p:blipFill>
          <a:blip r:embed="rId3" cstate="print"/>
          <a:srcRect/>
          <a:stretch>
            <a:fillRect/>
          </a:stretch>
        </p:blipFill>
        <p:spPr bwMode="auto">
          <a:xfrm>
            <a:off x="2051720" y="332656"/>
            <a:ext cx="5342255" cy="770255"/>
          </a:xfrm>
          <a:prstGeom prst="rect">
            <a:avLst/>
          </a:prstGeom>
          <a:noFill/>
          <a:ln w="9525">
            <a:noFill/>
            <a:miter lim="800000"/>
            <a:headEnd/>
            <a:tailEnd/>
          </a:ln>
        </p:spPr>
      </p:pic>
      <p:pic>
        <p:nvPicPr>
          <p:cNvPr id="5" name="Picture 4" descr="https://encrypted-tbn1.gstatic.com/images?q=tbn:ANd9GcTJGBgC_GPAw1_-JzOSZQ8dKOyhMWQZXv84aW4GIh4bAD_AMkGUxg"/>
          <p:cNvPicPr>
            <a:picLocks noChangeAspect="1" noChangeArrowheads="1"/>
          </p:cNvPicPr>
          <p:nvPr/>
        </p:nvPicPr>
        <p:blipFill>
          <a:blip r:embed="rId4" cstate="print"/>
          <a:srcRect/>
          <a:stretch>
            <a:fillRect/>
          </a:stretch>
        </p:blipFill>
        <p:spPr bwMode="auto">
          <a:xfrm>
            <a:off x="7278299" y="5481104"/>
            <a:ext cx="1703937"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95536" y="174510"/>
            <a:ext cx="8748464" cy="5694593"/>
          </a:xfrm>
        </p:spPr>
        <p:txBody>
          <a:bodyPr wrap="square" lIns="92160" tIns="46080" rIns="92160" bIns="46080">
            <a:spAutoFit/>
          </a:bodyPr>
          <a:lstStyle/>
          <a:p>
            <a:pPr lvl="0"/>
            <a:br>
              <a:rPr lang="pl-PL" sz="2800" dirty="0">
                <a:solidFill>
                  <a:srgbClr val="FF0000"/>
                </a:solidFill>
                <a:effectLst/>
              </a:rPr>
            </a:br>
            <a:br>
              <a:rPr lang="pl-PL" sz="2800" dirty="0">
                <a:solidFill>
                  <a:srgbClr val="FF0000"/>
                </a:solidFill>
                <a:effectLst/>
              </a:rPr>
            </a:br>
            <a:br>
              <a:rPr lang="pl-PL" sz="2800" dirty="0">
                <a:solidFill>
                  <a:srgbClr val="FF0000"/>
                </a:solidFill>
                <a:effectLst/>
              </a:rPr>
            </a:br>
            <a:r>
              <a:rPr lang="pl-PL" sz="2800" dirty="0">
                <a:solidFill>
                  <a:srgbClr val="FF0000"/>
                </a:solidFill>
                <a:effectLst>
                  <a:outerShdw blurRad="38100" dist="38100" dir="2700000" algn="tl">
                    <a:srgbClr val="000000">
                      <a:alpha val="43137"/>
                    </a:srgbClr>
                  </a:outerShdw>
                </a:effectLst>
                <a:latin typeface="Albertus Extra Bold" pitchFamily="34" charset="0"/>
              </a:rPr>
              <a:t>Rekomendacje legislacyjne </a:t>
            </a:r>
            <a:br>
              <a:rPr lang="pl-PL" sz="2800" dirty="0">
                <a:solidFill>
                  <a:srgbClr val="FF0000"/>
                </a:solidFill>
                <a:effectLst>
                  <a:outerShdw blurRad="38100" dist="38100" dir="2700000" algn="tl">
                    <a:srgbClr val="000000">
                      <a:alpha val="43137"/>
                    </a:srgbClr>
                  </a:outerShdw>
                </a:effectLst>
                <a:latin typeface="Albertus Extra Bold" pitchFamily="34" charset="0"/>
              </a:rPr>
            </a:br>
            <a:r>
              <a:rPr lang="pl-PL" sz="2800" dirty="0">
                <a:solidFill>
                  <a:srgbClr val="FF0000"/>
                </a:solidFill>
                <a:effectLst>
                  <a:outerShdw blurRad="38100" dist="38100" dir="2700000" algn="tl">
                    <a:srgbClr val="000000">
                      <a:alpha val="43137"/>
                    </a:srgbClr>
                  </a:outerShdw>
                </a:effectLst>
                <a:latin typeface="Albertus Extra Bold" pitchFamily="34" charset="0"/>
              </a:rPr>
              <a:t>kierowane do Ministra Pracy i Polityki Społecznej</a:t>
            </a:r>
            <a:br>
              <a:rPr lang="pl-PL" sz="2800" dirty="0">
                <a:effectLst>
                  <a:outerShdw blurRad="38100" dist="38100" dir="2700000" algn="tl">
                    <a:srgbClr val="000000">
                      <a:alpha val="43137"/>
                    </a:srgbClr>
                  </a:outerShdw>
                </a:effectLst>
              </a:rPr>
            </a:br>
            <a:br>
              <a:rPr lang="pl-PL" sz="2400" dirty="0">
                <a:effectLst>
                  <a:outerShdw blurRad="38100" dist="38100" dir="2700000" algn="tl">
                    <a:srgbClr val="000000">
                      <a:alpha val="43137"/>
                    </a:srgbClr>
                  </a:outerShdw>
                </a:effectLst>
              </a:rPr>
            </a:br>
            <a:r>
              <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Prewencja i ograniczanie stresu związanego z pracą </a:t>
            </a:r>
            <a:br>
              <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powinny znaleźć właściwe miejsce w strategiach bhp wdrażanych na poziomie zakładu pracy, </a:t>
            </a:r>
            <a:br>
              <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szczególności przy przeprowadzaniu oceny ryzyka zawodowego. </a:t>
            </a:r>
            <a:br>
              <a:rPr lang="pl-PL"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2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Aby to podkreślić, należy </a:t>
            </a:r>
            <a:r>
              <a:rPr lang="pl-PL" sz="22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rozszerzyć definicję środowiska pracy</a:t>
            </a:r>
            <a:r>
              <a:rPr lang="pl-PL" sz="2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zawartą w par. 2 pkt 11 Rozporządzenia Ministra Pracy i Polityki Społecznej z dnia 26 września 1997r. w sprawie ogólnych przepisów bezpieczeństwa i higieny pracy, </a:t>
            </a:r>
            <a:r>
              <a:rPr lang="pl-PL" sz="22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czynniki psychospołeczne</a:t>
            </a: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332656"/>
            <a:ext cx="5342255" cy="770255"/>
          </a:xfrm>
          <a:prstGeom prst="rect">
            <a:avLst/>
          </a:prstGeom>
          <a:noFill/>
          <a:ln w="9525">
            <a:noFill/>
            <a:miter lim="800000"/>
            <a:headEnd/>
            <a:tailEnd/>
          </a:ln>
        </p:spPr>
      </p:pic>
    </p:spTree>
    <p:extLst>
      <p:ext uri="{BB962C8B-B14F-4D97-AF65-F5344CB8AC3E}">
        <p14:creationId xmlns:p14="http://schemas.microsoft.com/office/powerpoint/2010/main" val="171904515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539552" y="-841144"/>
            <a:ext cx="8413948" cy="7725919"/>
          </a:xfrm>
        </p:spPr>
        <p:txBody>
          <a:bodyPr wrap="square" lIns="92160" tIns="46080" rIns="92160" bIns="46080">
            <a:spAutoFit/>
          </a:bodyPr>
          <a:lstStyle/>
          <a:p>
            <a:pPr lvl="1"/>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r>
              <a:rPr lang="pl-PL" sz="3200" dirty="0">
                <a:solidFill>
                  <a:srgbClr val="FF0000"/>
                </a:solidFill>
                <a:effectLst>
                  <a:outerShdw blurRad="38100" dist="38100" dir="2700000" algn="tl">
                    <a:srgbClr val="000000">
                      <a:alpha val="43137"/>
                    </a:srgbClr>
                  </a:outerShdw>
                </a:effectLst>
                <a:latin typeface="Albertus Extra Bold" pitchFamily="34" charset="0"/>
              </a:rPr>
              <a:t>Rekomendacje legislacyjne </a:t>
            </a:r>
            <a:br>
              <a:rPr lang="pl-PL" sz="2400" dirty="0">
                <a:solidFill>
                  <a:srgbClr val="FF0000"/>
                </a:solidFill>
                <a:effectLst>
                  <a:outerShdw blurRad="38100" dist="38100" dir="2700000" algn="tl">
                    <a:srgbClr val="000000">
                      <a:alpha val="43137"/>
                    </a:srgbClr>
                  </a:outerShdw>
                </a:effectLst>
                <a:latin typeface="Albertus Extra Bold" pitchFamily="34" charset="0"/>
              </a:rPr>
            </a:br>
            <a:r>
              <a:rPr lang="pl-PL" sz="2400" dirty="0">
                <a:solidFill>
                  <a:srgbClr val="FF0000"/>
                </a:solidFill>
                <a:effectLst>
                  <a:outerShdw blurRad="38100" dist="38100" dir="2700000" algn="tl">
                    <a:srgbClr val="000000">
                      <a:alpha val="43137"/>
                    </a:srgbClr>
                  </a:outerShdw>
                </a:effectLst>
                <a:latin typeface="Albertus Extra Bold" pitchFamily="34" charset="0"/>
              </a:rPr>
              <a:t>kierowane do Ministra Pracy i Polityki Społecznej</a:t>
            </a:r>
            <a:br>
              <a:rPr lang="pl-PL" sz="2400" dirty="0">
                <a:solidFill>
                  <a:schemeClr val="bg1">
                    <a:lumMod val="20000"/>
                    <a:lumOff val="80000"/>
                  </a:schemeClr>
                </a:solidFill>
                <a:effectLst/>
                <a:latin typeface="Albertus Extra Bold" pitchFamily="34" charset="0"/>
              </a:rPr>
            </a:br>
            <a:br>
              <a:rPr lang="pl-PL" sz="2400" dirty="0">
                <a:solidFill>
                  <a:schemeClr val="bg1">
                    <a:lumMod val="20000"/>
                    <a:lumOff val="80000"/>
                  </a:schemeClr>
                </a:solidFill>
                <a:effectLst/>
                <a:latin typeface="Albertus Extra Bold" pitchFamily="34" charset="0"/>
              </a:rPr>
            </a:b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celu zwiększenia świadomości zagrożeń odnoszących się do stresu związanego z pracą, tematyka ta powinna być pełnoprawnym elementem </a:t>
            </a:r>
            <a: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szkoleń bhp</a:t>
            </a:r>
            <a:b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Aby zapewnić powszechność stosowania tej zasady na poziomie zakładu pracy,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należy dokonać uzupełnienia i modyfikacji ramowych programów szkoleń bhp </a:t>
            </a: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określonych w  załączniku nr 1 do Rozporządzenia Ministra Gospodarki i Pracy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 dnia 27 lipca 2004 r. w sprawie szkolenia w dziedzinie bezpieczeństwa i higieny pracy.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Zespół rekomenduje, aby tę modyfikację  oparto na następujących założeniach: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uwzględnienie czynników psychospołecznych występujących w środowisku pracy,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oprócz innych czynników fizycznych, chemicznych i biologicznych,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stanowiących zagrożenia dla zdrowia</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odpowiednia zmiana ramowych programów szkoleń odnośnie: instruktażu ogólnego i szkoleń okresowych dla wszystkich grup pracowników regulowanych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obowiązującym  właściwym rozporządzeniem, </a:t>
            </a:r>
            <a:b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6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pl-PL"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zachowanie obowiązującego minimum godzinowego zawartego w dotychczasowych obecnych ramowych programach szkoleń dla poszczególnych grup pracowników</a:t>
            </a:r>
            <a:br>
              <a:rPr lang="pl-PL" sz="1600" dirty="0">
                <a:effectLst/>
                <a:latin typeface="Calibri" panose="020F0502020204030204" pitchFamily="34" charset="0"/>
                <a:cs typeface="Calibri" panose="020F0502020204030204" pitchFamily="34" charset="0"/>
              </a:rPr>
            </a:br>
            <a:endParaRPr lang="pl-PL" sz="1600" dirty="0">
              <a:effectLst/>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476672"/>
            <a:ext cx="5342255" cy="698247"/>
          </a:xfrm>
          <a:prstGeom prst="rect">
            <a:avLst/>
          </a:prstGeom>
          <a:noFill/>
          <a:ln w="9525">
            <a:noFill/>
            <a:miter lim="800000"/>
            <a:headEnd/>
            <a:tailEnd/>
          </a:ln>
        </p:spPr>
      </p:pic>
    </p:spTree>
    <p:extLst>
      <p:ext uri="{BB962C8B-B14F-4D97-AF65-F5344CB8AC3E}">
        <p14:creationId xmlns:p14="http://schemas.microsoft.com/office/powerpoint/2010/main" val="419454778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539552" y="-571841"/>
            <a:ext cx="8413948" cy="7187310"/>
          </a:xfrm>
        </p:spPr>
        <p:txBody>
          <a:bodyPr wrap="square" lIns="92160" tIns="46080" rIns="92160" bIns="46080">
            <a:spAutoFit/>
          </a:bodyPr>
          <a:lstStyle/>
          <a:p>
            <a:pPr lvl="1"/>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br>
              <a:rPr lang="pl-PL" sz="1600" dirty="0">
                <a:effectLst/>
              </a:rPr>
            </a:br>
            <a:r>
              <a:rPr lang="pl-PL" sz="3200" dirty="0">
                <a:solidFill>
                  <a:srgbClr val="FF0000"/>
                </a:solidFill>
                <a:effectLst>
                  <a:outerShdw blurRad="38100" dist="38100" dir="2700000" algn="tl">
                    <a:srgbClr val="000000">
                      <a:alpha val="43137"/>
                    </a:srgbClr>
                  </a:outerShdw>
                </a:effectLst>
                <a:latin typeface="Albertus Extra Bold" pitchFamily="34" charset="0"/>
              </a:rPr>
              <a:t>Rekomendacje legislacyjne </a:t>
            </a:r>
            <a:br>
              <a:rPr lang="pl-PL" sz="2400" dirty="0">
                <a:solidFill>
                  <a:srgbClr val="FF0000"/>
                </a:solidFill>
                <a:effectLst>
                  <a:outerShdw blurRad="38100" dist="38100" dir="2700000" algn="tl">
                    <a:srgbClr val="000000">
                      <a:alpha val="43137"/>
                    </a:srgbClr>
                  </a:outerShdw>
                </a:effectLst>
                <a:latin typeface="Albertus Extra Bold" pitchFamily="34" charset="0"/>
              </a:rPr>
            </a:br>
            <a:r>
              <a:rPr lang="pl-PL" sz="2400" dirty="0">
                <a:solidFill>
                  <a:srgbClr val="FF0000"/>
                </a:solidFill>
                <a:effectLst>
                  <a:outerShdw blurRad="38100" dist="38100" dir="2700000" algn="tl">
                    <a:srgbClr val="000000">
                      <a:alpha val="43137"/>
                    </a:srgbClr>
                  </a:outerShdw>
                </a:effectLst>
                <a:latin typeface="Albertus Extra Bold" pitchFamily="34" charset="0"/>
              </a:rPr>
              <a:t>kierowane do Ministra Pracy i Polityki Społecznej</a:t>
            </a:r>
            <a:br>
              <a:rPr lang="pl-PL" sz="1600" dirty="0">
                <a:effectLst/>
              </a:rPr>
            </a:br>
            <a:r>
              <a:rPr lang="pl-P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celu zwiększenia świadomości zagrożeń odnoszących się do stresu związanego z pracą, tematyka ta powinna być pełnoprawnym elementem </a:t>
            </a:r>
            <a:r>
              <a:rPr lang="pl-PL"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szkoleń bhp</a:t>
            </a:r>
            <a:br>
              <a:rPr lang="pl-PL" sz="20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Aby zapewnić powszechność stosowania tej zasady na poziomie zakładu pracy, </a:t>
            </a:r>
            <a:b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7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należy dokonać uzupełnienia i modyfikacji ramowych programów szkoleń bhp </a:t>
            </a:r>
            <a: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określonych w  załączniku nr 1 do Rozporządzenia Ministra Gospodarki i Pracy </a:t>
            </a:r>
            <a:b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 dnia 27 lipca 2004 r. w sprawie szkolenia w dziedzinie bezpieczeństwa i higieny pracy. </a:t>
            </a:r>
            <a:b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7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Zespół rekomenduje, aby tę modyfikację  oparto na następujących założeniach: </a:t>
            </a:r>
            <a:br>
              <a:rPr lang="pl-PL" sz="1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uwzględnienie czynników psychospołecznych występujących w środowisku pracy, </a:t>
            </a:r>
            <a:b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oprócz innych czynników fizycznych, chemicznych i biologicznych, stanowiących zagrożenia dla zdrowia</a:t>
            </a:r>
            <a:b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odpowiednia zmiana ramowych programów szkoleń odnośnie: instruktażu ogólnego i szkoleń okresowych dla wszystkich grup pracowników regulowanych obowiązującym  właściwym rozporządzeniem, </a:t>
            </a:r>
            <a:b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pl-PL" sz="1400"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pl-PL"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zachowanie obowiązującego minimum godzinowego zawartego w dotychczasowych obecnych ramowych programach szkoleń dla poszczególnych grup pracowników. </a:t>
            </a:r>
            <a:br>
              <a:rPr lang="pl-PL" sz="1400" dirty="0">
                <a:effectLst/>
                <a:latin typeface="Calibri" panose="020F0502020204030204" pitchFamily="34" charset="0"/>
                <a:cs typeface="Calibri" panose="020F0502020204030204" pitchFamily="34" charset="0"/>
              </a:rPr>
            </a:br>
            <a:endParaRPr lang="pl-PL" sz="1400" dirty="0">
              <a:effectLst/>
              <a:latin typeface="Calibri" panose="020F0502020204030204" pitchFamily="34" charset="0"/>
              <a:cs typeface="Calibri" panose="020F0502020204030204" pitchFamily="34" charset="0"/>
            </a:endParaRPr>
          </a:p>
        </p:txBody>
      </p:sp>
      <p:sp>
        <p:nvSpPr>
          <p:cNvPr id="51205" name="Rectangle 7"/>
          <p:cNvSpPr>
            <a:spLocks noChangeArrowheads="1"/>
          </p:cNvSpPr>
          <p:nvPr/>
        </p:nvSpPr>
        <p:spPr bwMode="auto">
          <a:xfrm>
            <a:off x="0" y="990600"/>
            <a:ext cx="9144000" cy="0"/>
          </a:xfrm>
          <a:prstGeom prst="rect">
            <a:avLst/>
          </a:prstGeom>
          <a:noFill/>
          <a:ln w="9525">
            <a:noFill/>
            <a:miter lim="800000"/>
            <a:headEnd/>
            <a:tailEnd/>
          </a:ln>
        </p:spPr>
        <p:txBody>
          <a:bodyPr wrap="none" anchor="ctr">
            <a:spAutoFit/>
          </a:bodyPr>
          <a:lstStyle/>
          <a:p>
            <a:pPr>
              <a:lnSpc>
                <a:spcPct val="77000"/>
              </a:lnSpc>
              <a:spcBef>
                <a:spcPct val="0"/>
              </a:spcBef>
              <a:buClr>
                <a:srgbClr val="FFFFFF"/>
              </a:buClr>
              <a:buSzPct val="100000"/>
              <a:buFont typeface="Times New Roman" pitchFamily="18" charset="0"/>
              <a:buNone/>
            </a:pPr>
            <a:br>
              <a:rPr lang="en-GB" dirty="0">
                <a:solidFill>
                  <a:srgbClr val="FFFFFF"/>
                </a:solidFill>
                <a:effectLst/>
                <a:latin typeface="Times New Roman" pitchFamily="18" charset="0"/>
              </a:rPr>
            </a:br>
            <a:endParaRPr lang="en-GB" dirty="0">
              <a:solidFill>
                <a:srgbClr val="FFFFFF"/>
              </a:solidFill>
              <a:effectLst/>
              <a:latin typeface="Times New Roman" pitchFamily="18" charset="0"/>
            </a:endParaRPr>
          </a:p>
        </p:txBody>
      </p:sp>
      <p:pic>
        <p:nvPicPr>
          <p:cNvPr id="5" name="Obraz 4"/>
          <p:cNvPicPr/>
          <p:nvPr/>
        </p:nvPicPr>
        <p:blipFill>
          <a:blip r:embed="rId3" cstate="print"/>
          <a:srcRect/>
          <a:stretch>
            <a:fillRect/>
          </a:stretch>
        </p:blipFill>
        <p:spPr bwMode="auto">
          <a:xfrm>
            <a:off x="2051720" y="476672"/>
            <a:ext cx="5342255" cy="698247"/>
          </a:xfrm>
          <a:prstGeom prst="rect">
            <a:avLst/>
          </a:prstGeom>
          <a:noFill/>
          <a:ln w="9525">
            <a:noFill/>
            <a:miter lim="800000"/>
            <a:headEnd/>
            <a:tailEnd/>
          </a:ln>
        </p:spPr>
      </p:pic>
    </p:spTree>
    <p:extLst>
      <p:ext uri="{BB962C8B-B14F-4D97-AF65-F5344CB8AC3E}">
        <p14:creationId xmlns:p14="http://schemas.microsoft.com/office/powerpoint/2010/main" val="419454778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mień">
  <a:themeElements>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umień">
      <a:majorFont>
        <a:latin typeface="Garamond"/>
        <a:ea typeface=""/>
        <a:cs typeface=""/>
      </a:majorFont>
      <a:minorFont>
        <a:latin typeface="Garamond"/>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defRPr kumimoji="0" lang="pl-PL"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hlink"/>
          </a:buClr>
          <a:buSzPct val="70000"/>
          <a:buFont typeface="Wingdings" pitchFamily="2" charset="2"/>
          <a:buNone/>
          <a:tabLst/>
          <a:defRPr kumimoji="0" lang="pl-PL"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defRPr>
        </a:defPPr>
      </a:lstStyle>
    </a:lnDef>
  </a:objectDefaults>
  <a:extraClrSchemeLst>
    <a:extraClrScheme>
      <a:clrScheme name="Strumień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umień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umień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umień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umień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umień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umień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umień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umień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1210</TotalTime>
  <Words>2187</Words>
  <Application>Microsoft Office PowerPoint</Application>
  <PresentationFormat>Pokaz na ekranie (4:3)</PresentationFormat>
  <Paragraphs>129</Paragraphs>
  <Slides>22</Slides>
  <Notes>18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22</vt:i4>
      </vt:variant>
    </vt:vector>
  </HeadingPairs>
  <TitlesOfParts>
    <vt:vector size="30" baseType="lpstr">
      <vt:lpstr>Albertus Extra Bold</vt:lpstr>
      <vt:lpstr>Arial</vt:lpstr>
      <vt:lpstr>Calibri</vt:lpstr>
      <vt:lpstr>Garamond</vt:lpstr>
      <vt:lpstr>Minion Web</vt:lpstr>
      <vt:lpstr>Times New Roman</vt:lpstr>
      <vt:lpstr>Wingdings</vt:lpstr>
      <vt:lpstr>Strumień</vt:lpstr>
      <vt:lpstr>Prezentacja programu PowerPoint</vt:lpstr>
      <vt:lpstr>Kilka słów historii…. czyli jak to się zaczęło ?</vt:lpstr>
      <vt:lpstr>   EUROPEJSKIE POROZUMIENIE RAMOWE  DOTYCZĄCE STRESU ZWIĄZANEGO Z PRACĄ podpisane 8 października 2004 r. </vt:lpstr>
      <vt:lpstr>Kilka słów historii… czyli jak to się zaczęło ?</vt:lpstr>
      <vt:lpstr>Prezentacja programu PowerPoint</vt:lpstr>
      <vt:lpstr>  WSPÓLNE REKOMENDACJE  Zespołu Negocjacyjnego Partnerów Społecznych w sprawie poprawienia skuteczności działań  dotyczących zjawiska stresu związanego z pracą, to efekt dwustronnych negocjacji polskich partnerów społecznych  zainicjowanych 2 lipca 2013 r.   Zespół Negocjacyjny, powołany przez organizacje partnerów społecznych afiliowanych na poziomie europejskim:  NSZZ Solidarność, OPZZ, Forum Związków Zawodowych, Pracodawcy RP, Konfederacja ,,Lewiatan i Związek Rzemiosła Polskiego  wypracował Rekomendacje i przykłady Dobrych Praktyk  dotyczących zjawiska stresu związanego z pracą</vt:lpstr>
      <vt:lpstr>   Rekomendacje legislacyjne  kierowane do Ministra Pracy i Polityki Społecznej  Prewencja i ograniczanie stresu związanego z pracą  powinny znaleźć właściwe miejsce w strategiach bhp wdrażanych na poziomie zakładu pracy,  w szczególności przy przeprowadzaniu oceny ryzyka zawodowego.   Aby to podkreślić, należy rozszerzyć definicję środowiska pracy, zawartą w par. 2 pkt 11 Rozporządzenia Ministra Pracy i Polityki Społecznej z dnia 26 września 1997r. w sprawie ogólnych przepisów bezpieczeństwa i higieny pracy, o czynniki psychospołeczne</vt:lpstr>
      <vt:lpstr>        Rekomendacje legislacyjne  kierowane do Ministra Pracy i Polityki Społecznej  W celu zwiększenia świadomości zagrożeń odnoszących się do stresu związanego z pracą, tematyka ta powinna być pełnoprawnym elementem szkoleń bhp  Aby zapewnić powszechność stosowania tej zasady na poziomie zakładu pracy,  należy dokonać uzupełnienia i modyfikacji ramowych programów szkoleń bhp określonych w  załączniku nr 1 do Rozporządzenia Ministra Gospodarki i Pracy  z dnia 27 lipca 2004 r. w sprawie szkolenia w dziedzinie bezpieczeństwa i higieny pracy.   Zespół rekomenduje, aby tę modyfikację  oparto na następujących założeniach:  1) uwzględnienie czynników psychospołecznych występujących w środowisku pracy,  oprócz innych czynników fizycznych, chemicznych i biologicznych,  stanowiących zagrożenia dla zdrowia 2) odpowiednia zmiana ramowych programów szkoleń odnośnie: instruktażu ogólnego i szkoleń okresowych dla wszystkich grup pracowników regulowanych  obowiązującym  właściwym rozporządzeniem,  3) zachowanie obowiązującego minimum godzinowego zawartego w dotychczasowych obecnych ramowych programach szkoleń dla poszczególnych grup pracowników </vt:lpstr>
      <vt:lpstr>        Rekomendacje legislacyjne  kierowane do Ministra Pracy i Polityki Społecznej W celu zwiększenia świadomości zagrożeń odnoszących się do stresu związanego z pracą, tematyka ta powinna być pełnoprawnym elementem szkoleń bhp  Aby zapewnić powszechność stosowania tej zasady na poziomie zakładu pracy,  należy dokonać uzupełnienia i modyfikacji ramowych programów szkoleń bhp określonych w  załączniku nr 1 do Rozporządzenia Ministra Gospodarki i Pracy  z dnia 27 lipca 2004 r. w sprawie szkolenia w dziedzinie bezpieczeństwa i higieny pracy.   Zespół rekomenduje, aby tę modyfikację  oparto na następujących założeniach:  1) uwzględnienie czynników psychospołecznych występujących w środowisku pracy,  oprócz innych czynników fizycznych, chemicznych i biologicznych, stanowiących zagrożenia dla zdrowia 2) odpowiednia zmiana ramowych programów szkoleń odnośnie: instruktażu ogólnego i szkoleń okresowych dla wszystkich grup pracowników regulowanych obowiązującym  właściwym rozporządzeniem,  3) zachowanie obowiązującego minimum godzinowego zawartego w dotychczasowych obecnych ramowych programach szkoleń dla poszczególnych grup pracowników.  </vt:lpstr>
      <vt:lpstr>Prezentacja programu PowerPoint</vt:lpstr>
      <vt:lpstr>Prezentacja programu PowerPoint</vt:lpstr>
      <vt:lpstr>     Przykłady dobrych praktyk  służących przeciwdziałaniu zagrożeniom psychospołecznym w miejscu pracy wypracowane przez  Zespół Negocjacyjny Partnerów Społecznych      </vt:lpstr>
      <vt:lpstr>          RAMOWY KATALOG  DOBRYCH PRAKTYK  Strony deklaracji wskazują, że stres związany z pracą   może zostać wywołany przez różne czynniki i zjawiska, jak:   wadliwa organizacja pracy (np. zła organizacja czasu pracy) nieprzestrzeganie wewnątrzzakładowych aktów prawnych w tym bhp niewłaściwie dobrany zakres obowiązków pracowniczych  brak sumienności, staranności i zaangażowania obu stron stosunku pracy złe warunki i środowisko pracy (np. hałas, wibracje, zapylenie) brak właściwego systemu przepływu informacji w organizacji  przypadki nękania i przemocy w miejscu pracy   </vt:lpstr>
      <vt:lpstr>   Partnerzy społeczni rekomendują  przykłady DOBRYCH PRAKTYK  pozytywnie wpływających na ograniczenie stresu związanego z pracą  Praktyki te mogą być wykorzystane jako inspiracje  do wprowadzenia zmian w przedsiębiorstwie lub branży.   Praktyki te pokazują również, iż  na warunki pracy oddziałują zarówno  pracownicy i pracodawcy </vt:lpstr>
      <vt:lpstr>       Przykłady DOBRYCH PRAKTYK  Definiowanie stresu, opracowanie katalogu czynników i działań niepożądanych Zdefiniowanie katalogu czynników, które mogą wywołać stres wraz z uwzględnieniem zachowań niepożądanych,  pozwala stosunkowo łatwo wykryć oraz wyeliminować, bądź przynajmniej ograniczyć, zjawiska szkodliwe.  Działanie takie pozwala również podnieść poziom świadomości ich istnienia.   Działania prewencyjne ze strony pracodawcy Wewnętrzna polityka antystresowa i antyprzemocowa powinna określać, jakie działania pracodawca zobowiązuje się podjąć, aby przeciwdziałać występowaniu niepożądanych zjawisk.  Mogą to być między innymi regularne szkolenia dla wszystkich pracowników, a także dbanie o zaplecze socjalne i podejmowanie przedsięwzięć o charakterze integracyjnym. </vt:lpstr>
      <vt:lpstr>       Przykłady DOBRYCH PRAKTYK  Opracowanie procedury składania skargi Każdy pracownik, który uzna się za ofiarę chronicznego stresu, nękania lub przemocy w miejscu pracy albo innego zagrożenia psychospołecznego, powinien mieć możliwość złożenia skargi (wniosku).  W skardze pracownik powinien określić, z jakimi działaniami niepożądanymi się spotkał lub jakie czynniki organizacji pracy powodują u niego chroniczny stres. Skarga powinna zostać sporządzona na piśmie i nie może mieć charakteru anonimowego.  Fakt złożenia skargi nie może być dla pracownika przyczyną jakichkolwiek negatywnych konsekwencji z obszaru stosunku pracy. Utworzenie komisji  Rekomenduje się, by skarga złożona przez pracownika była rozpatrywana przez komisję. Celem komisji jest wyjaśnienie problemu sformułowanego w skardze, przy zachowaniu pełnej poufności. Komisja powinna ocenić skargę i wskazać działania naprawcze. Zaleca się, aby utworzenie procedury dotyczącej sposobu działania oraz składu komisji przeprowadzone były w konsultacji z przedstawicielami pracowników.  Przyjęta procedura powinna zapewniać stosowną szybkość postępowania.  </vt:lpstr>
      <vt:lpstr>    Przykłady DOBRYCH PRAKTYK  Kodeks etyczny Zaleca się tworzenie kodeksów etycznych określających pożądane wzorce zachowań pracowników. Ustanowienie kodeksu w przedsiębiorstwie pozwala na:  promocję i wzmacnianie dobrego wizerunku przedsiębiorstwa;  zabezpieczenie się przed konsekwencjami pojawienia się zjawisk niepożądanych;  wywieranie rzeczywistego wpływu na zachowania pracowników. Podkreślić należy, że do ustalania kodeksów etycznych powinno się angażować pracowników, a także prowadzić otwarte dyskusje o znaczeniu  wartości etycznych w miejscu pracy  Odpowiedni dobór pracowników na poszczególne stanowiska, prowadzenie trafnej rekrutacji  Prowadzanie trafnej rekrutacji pozwala wyłonić osoby predysponowane do pracy na określonych stanowiskach. W tym celu należy stworzyć precyzyjny opis oczekiwań od kandydatów na poszczególne stanowiska pracy oraz wprowadzić kilkuetapowy proces rekrutacji, składający się z: wypełnienia formularza aplikacyjnego, wypełnienia testu, uzupełnionego rozmową kwalifikacyjną, a także obserwacją na stanowisku pracy.</vt:lpstr>
      <vt:lpstr>  Przykłady DOBRYCH PRAKTYK  Usprawnienie komunikacji Prawidłowy system komunikacji pełni kluczową rolę w zapobieganiu zjawiskom niepożądanym w omawianym obszarze. Otwarta komunikacja wewnętrzna (między pracownikami) i zewnętrzna (z innymi działami, osobami spoza zakładu pracy) umożliwia swobodny i prawidłowy przepływ informacji; zapobiega to sytuacjom niejasnym i potencjalnie mogącym prowadzić do zagrożenia stresem, nękaniem lub przemocą.   Jasne procedury, jednoznaczne cele Prawidłowe określenie procedur, celów i misji przedsiębiorstwa może mieć wpływ na poczucie sprawiedliwości wśród pracowników (sprawiedliwość proceduralna) oraz na ich szacunek do siebie oraz innych pracowników.  Jasne procedury powinny dotyczyć przede wszystkim: rekrutowania, wynagradzania, karania, awansowania oraz oceniania.</vt:lpstr>
      <vt:lpstr>           Przykłady DOBRYCH PRAKTYK   Pozytywne relacje, wsparcie społeczne Umożliwienie zaistnienia prawidłowej interakcji pomiędzy współpracownikami, przełożonymi oraz dyrekcją ma decydujący wpływ na wprowadzanie do praktyki funkcjonowania przedsiębiorstwa nowych pomysłów. Pozytywne efekty przynosi zachęcanie do otwartej (formalnej i nieformalnej) interakcji między poszczególnymi pracownikami, jak również między różnymi grupami oraz działami.  Dotyczy to także zapewnienia wystarczająco komfortowego miejsca pracy, w którym pracownicy są w stanie kontaktować się ze sobą – np. wyznaczenie stref bez hałasu czy ergonomiczne zaprojektowanie przestrzeni społecznej (stołówki, kawiarenki, miejsca do relaksu).   Uczestniczenie pracowników w podejmowaniu decyzji Zapewnienie możliwości uczestniczenia pracowników w procesie podejmowania decyzji wzmacnia ich zaangażowanie w pracę. Znajomość celów i sensu działań podejmowanych w przedsiębiorstwie, zwiększa dobrostan - co przekłada się bezpośrednio na wyższy poziom efektywności i innowacyjności.  </vt:lpstr>
      <vt:lpstr>       Przykłady DOBRYCH PRAKTYK  Umożliwianie współzależności Należy propagować tworzenie relacji, w których działania jednej osoby są zależne od działań drugiej osoby. Kiedy system roboczy oparty jest na sieci zależnych od siebie pracowników, wówczas zwiększa się stopień dynamizmu i złożoności pracy - co w efekcie prowadzi do wyższego poziomu wzajemnego wsparcia oraz innowacyjności pracowników. Różnorodność  Różnorodność związana z umiejętnościami, wiedzą, poglądami, celami oraz wykształceniem - zapewnia grupie więcej informacji i prowadzi do wzajemnego uczenia się oraz generowania większej ilości pomysłów. Autonomia  Dbałość o autonomię pracowników, przejawiająca się uwzględnianiem, w miarę organizacyjnych możliwości, ich postulatów dotyczących rozkładu czasu pracy i natężenia pracy w poszczególnych okresach - przekłada się bezpośrednio na neutralizację niektórych zagrożeń psychospołecznych.  </vt:lpstr>
      <vt:lpstr>    Przykłady DOBRYCH PRAKTYK   Indywidualne traktowanie pracowników Zwracanie uwagi na potrzeby rozwoju pracowników, stymulacja intelektualna (pobudzanie podwładnych do wysiłku intelektualnego, innowacyjności i kreatywności).  Kwestionowanie przyjętych założeń, przeformułowywanie problemów, spojrzenie na stare sytuacje w nowy sposób, inspirujące motywowanie (podkreślanie sensu pracy i określanie wyzwań wobec pracowników).  Zapewnienie przez organizacje partnerów społecznych dostępu do profesjonalnych informacji  na temat stresu związanego z pracą i jego przyczyn   </vt:lpstr>
      <vt:lpstr>Dziękuję za uwagę </vt:lpstr>
    </vt:vector>
  </TitlesOfParts>
  <Company>dom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Grzybowski</dc:creator>
  <cp:lastModifiedBy>Andrzej Zybała</cp:lastModifiedBy>
  <cp:revision>93</cp:revision>
  <dcterms:created xsi:type="dcterms:W3CDTF">2007-04-19T19:18:54Z</dcterms:created>
  <dcterms:modified xsi:type="dcterms:W3CDTF">2022-05-26T13:57:26Z</dcterms:modified>
</cp:coreProperties>
</file>