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 id="268" r:id="rId14"/>
    <p:sldId id="269" r:id="rId15"/>
    <p:sldId id="270" r:id="rId16"/>
    <p:sldId id="274" r:id="rId17"/>
    <p:sldId id="271" r:id="rId18"/>
    <p:sldId id="275" r:id="rId19"/>
    <p:sldId id="272" r:id="rId2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878" autoAdjust="0"/>
    <p:restoredTop sz="94660"/>
  </p:normalViewPr>
  <p:slideViewPr>
    <p:cSldViewPr snapToGrid="0">
      <p:cViewPr varScale="1">
        <p:scale>
          <a:sx n="68" d="100"/>
          <a:sy n="68" d="100"/>
        </p:scale>
        <p:origin x="9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zej Zybała" userId="d299c23f-07b9-4338-88e4-5184e82bd269" providerId="ADAL" clId="{1906DCC5-BAF3-4E6F-B105-05F94650F0BA}"/>
    <pc:docChg chg="modSld">
      <pc:chgData name="Andrzej Zybała" userId="d299c23f-07b9-4338-88e4-5184e82bd269" providerId="ADAL" clId="{1906DCC5-BAF3-4E6F-B105-05F94650F0BA}" dt="2022-05-29T09:22:20.200" v="0" actId="1076"/>
      <pc:docMkLst>
        <pc:docMk/>
      </pc:docMkLst>
      <pc:sldChg chg="modSp mod">
        <pc:chgData name="Andrzej Zybała" userId="d299c23f-07b9-4338-88e4-5184e82bd269" providerId="ADAL" clId="{1906DCC5-BAF3-4E6F-B105-05F94650F0BA}" dt="2022-05-29T09:22:20.200" v="0" actId="1076"/>
        <pc:sldMkLst>
          <pc:docMk/>
          <pc:sldMk cId="2805865054" sldId="266"/>
        </pc:sldMkLst>
        <pc:spChg chg="mod">
          <ac:chgData name="Andrzej Zybała" userId="d299c23f-07b9-4338-88e4-5184e82bd269" providerId="ADAL" clId="{1906DCC5-BAF3-4E6F-B105-05F94650F0BA}" dt="2022-05-29T09:22:20.200" v="0" actId="1076"/>
          <ac:spMkLst>
            <pc:docMk/>
            <pc:sldMk cId="2805865054" sldId="266"/>
            <ac:spMk id="11" creationId="{1C300071-8E15-46D8-8D2D-EF495038107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E:\KK%20S\Prezentacja_seminarium_Zyba&#322;a\wykresy\hsw_exp3.xls"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pl-PL"/>
              <a:t>Narażenie na mobbing</a:t>
            </a:r>
            <a:r>
              <a:rPr lang="pl-PL" baseline="0"/>
              <a:t> w krajach UE w 2020 roku (jako procent populacji pracującej)</a:t>
            </a:r>
            <a:endParaRPr lang="en-US"/>
          </a:p>
        </c:rich>
      </c:tx>
      <c:layout>
        <c:manualLayout>
          <c:xMode val="edge"/>
          <c:yMode val="edge"/>
          <c:x val="0.30684860444430712"/>
          <c:y val="3.240744501631474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Data!$B$12</c:f>
              <c:strCache>
                <c:ptCount val="1"/>
                <c:pt idx="0">
                  <c:v>Percentage of total employment</c:v>
                </c:pt>
              </c:strCache>
            </c:strRef>
          </c:tx>
          <c:spPr>
            <a:solidFill>
              <a:schemeClr val="accent1"/>
            </a:solidFill>
            <a:ln>
              <a:noFill/>
            </a:ln>
            <a:effectLst/>
          </c:spPr>
          <c:invertIfNegative val="0"/>
          <c:dPt>
            <c:idx val="1"/>
            <c:invertIfNegative val="0"/>
            <c:bubble3D val="0"/>
            <c:spPr>
              <a:solidFill>
                <a:srgbClr val="00B050"/>
              </a:solidFill>
              <a:ln>
                <a:noFill/>
              </a:ln>
              <a:effectLst/>
            </c:spPr>
            <c:extLst>
              <c:ext xmlns:c16="http://schemas.microsoft.com/office/drawing/2014/chart" uri="{C3380CC4-5D6E-409C-BE32-E72D297353CC}">
                <c16:uniqueId val="{00000001-9958-45DA-8C88-1390D2D81318}"/>
              </c:ext>
            </c:extLst>
          </c:dPt>
          <c:dPt>
            <c:idx val="17"/>
            <c:invertIfNegative val="0"/>
            <c:bubble3D val="0"/>
            <c:spPr>
              <a:solidFill>
                <a:schemeClr val="accent2"/>
              </a:solidFill>
              <a:ln>
                <a:noFill/>
              </a:ln>
              <a:effectLst/>
            </c:spPr>
            <c:extLst>
              <c:ext xmlns:c16="http://schemas.microsoft.com/office/drawing/2014/chart" uri="{C3380CC4-5D6E-409C-BE32-E72D297353CC}">
                <c16:uniqueId val="{00000003-9958-45DA-8C88-1390D2D81318}"/>
              </c:ext>
            </c:extLst>
          </c:dPt>
          <c:cat>
            <c:strRef>
              <c:f>Data!$A$13:$A$39</c:f>
              <c:strCache>
                <c:ptCount val="27"/>
                <c:pt idx="0">
                  <c:v>Czechia</c:v>
                </c:pt>
                <c:pt idx="1">
                  <c:v>Poland</c:v>
                </c:pt>
                <c:pt idx="2">
                  <c:v>Hungary</c:v>
                </c:pt>
                <c:pt idx="3">
                  <c:v>Slovakia</c:v>
                </c:pt>
                <c:pt idx="4">
                  <c:v>Slovenia</c:v>
                </c:pt>
                <c:pt idx="5">
                  <c:v>Croatia</c:v>
                </c:pt>
                <c:pt idx="6">
                  <c:v>Lithuania</c:v>
                </c:pt>
                <c:pt idx="7">
                  <c:v>Estonia</c:v>
                </c:pt>
                <c:pt idx="8">
                  <c:v>Greece</c:v>
                </c:pt>
                <c:pt idx="9">
                  <c:v>Romania</c:v>
                </c:pt>
                <c:pt idx="10">
                  <c:v>Denmark</c:v>
                </c:pt>
                <c:pt idx="11">
                  <c:v>Malta</c:v>
                </c:pt>
                <c:pt idx="12">
                  <c:v>Netherlands</c:v>
                </c:pt>
                <c:pt idx="13">
                  <c:v>Portugal</c:v>
                </c:pt>
                <c:pt idx="14">
                  <c:v>Germany</c:v>
                </c:pt>
                <c:pt idx="15">
                  <c:v>Spain</c:v>
                </c:pt>
                <c:pt idx="16">
                  <c:v>Austria</c:v>
                </c:pt>
                <c:pt idx="17">
                  <c:v>European Union - 27 countries (from 2020)</c:v>
                </c:pt>
                <c:pt idx="18">
                  <c:v>Finland</c:v>
                </c:pt>
                <c:pt idx="19">
                  <c:v>Sweden</c:v>
                </c:pt>
                <c:pt idx="20">
                  <c:v>Italy</c:v>
                </c:pt>
                <c:pt idx="21">
                  <c:v>Belgium</c:v>
                </c:pt>
                <c:pt idx="22">
                  <c:v>Cyprus</c:v>
                </c:pt>
                <c:pt idx="23">
                  <c:v>Ireland</c:v>
                </c:pt>
                <c:pt idx="24">
                  <c:v>France</c:v>
                </c:pt>
                <c:pt idx="25">
                  <c:v>Iceland</c:v>
                </c:pt>
                <c:pt idx="26">
                  <c:v>Luxembourg</c:v>
                </c:pt>
              </c:strCache>
            </c:strRef>
          </c:cat>
          <c:val>
            <c:numRef>
              <c:f>Data!$B$13:$B$39</c:f>
              <c:numCache>
                <c:formatCode>#\ ##0.0</c:formatCode>
                <c:ptCount val="27"/>
                <c:pt idx="0">
                  <c:v>0.1</c:v>
                </c:pt>
                <c:pt idx="1">
                  <c:v>0.1</c:v>
                </c:pt>
                <c:pt idx="2">
                  <c:v>0.2</c:v>
                </c:pt>
                <c:pt idx="3">
                  <c:v>0.2</c:v>
                </c:pt>
                <c:pt idx="4">
                  <c:v>0.2</c:v>
                </c:pt>
                <c:pt idx="5">
                  <c:v>0.3</c:v>
                </c:pt>
                <c:pt idx="6">
                  <c:v>0.3</c:v>
                </c:pt>
                <c:pt idx="7">
                  <c:v>0.4</c:v>
                </c:pt>
                <c:pt idx="8">
                  <c:v>0.4</c:v>
                </c:pt>
                <c:pt idx="9">
                  <c:v>0.4</c:v>
                </c:pt>
                <c:pt idx="10">
                  <c:v>0.5</c:v>
                </c:pt>
                <c:pt idx="11">
                  <c:v>0.5</c:v>
                </c:pt>
                <c:pt idx="12">
                  <c:v>0.5</c:v>
                </c:pt>
                <c:pt idx="13">
                  <c:v>0.6</c:v>
                </c:pt>
                <c:pt idx="14">
                  <c:v>0.7</c:v>
                </c:pt>
                <c:pt idx="15">
                  <c:v>0.7</c:v>
                </c:pt>
                <c:pt idx="16">
                  <c:v>0.8</c:v>
                </c:pt>
                <c:pt idx="17">
                  <c:v>0.8</c:v>
                </c:pt>
                <c:pt idx="18">
                  <c:v>0.9</c:v>
                </c:pt>
                <c:pt idx="19">
                  <c:v>0.9</c:v>
                </c:pt>
                <c:pt idx="20">
                  <c:v>1.1000000000000001</c:v>
                </c:pt>
                <c:pt idx="21">
                  <c:v>1.3</c:v>
                </c:pt>
                <c:pt idx="22">
                  <c:v>1.5</c:v>
                </c:pt>
                <c:pt idx="23">
                  <c:v>1.6</c:v>
                </c:pt>
                <c:pt idx="24">
                  <c:v>1.8</c:v>
                </c:pt>
                <c:pt idx="25">
                  <c:v>1.9</c:v>
                </c:pt>
                <c:pt idx="26">
                  <c:v>3.3</c:v>
                </c:pt>
              </c:numCache>
            </c:numRef>
          </c:val>
          <c:extLst>
            <c:ext xmlns:c16="http://schemas.microsoft.com/office/drawing/2014/chart" uri="{C3380CC4-5D6E-409C-BE32-E72D297353CC}">
              <c16:uniqueId val="{00000004-9958-45DA-8C88-1390D2D81318}"/>
            </c:ext>
          </c:extLst>
        </c:ser>
        <c:dLbls>
          <c:showLegendKey val="0"/>
          <c:showVal val="0"/>
          <c:showCatName val="0"/>
          <c:showSerName val="0"/>
          <c:showPercent val="0"/>
          <c:showBubbleSize val="0"/>
        </c:dLbls>
        <c:gapWidth val="182"/>
        <c:axId val="9626751"/>
        <c:axId val="11413967"/>
      </c:barChart>
      <c:catAx>
        <c:axId val="962675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413967"/>
        <c:crosses val="autoZero"/>
        <c:auto val="1"/>
        <c:lblAlgn val="ctr"/>
        <c:lblOffset val="100"/>
        <c:noMultiLvlLbl val="0"/>
      </c:catAx>
      <c:valAx>
        <c:axId val="11413967"/>
        <c:scaling>
          <c:orientation val="minMax"/>
        </c:scaling>
        <c:delete val="0"/>
        <c:axPos val="b"/>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62675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022C1F-943A-47CB-98F8-87D9D5B487FF}"/>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6CD48C1F-6E5B-4AEA-9B24-4C259C04F3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A11BD893-0F1D-47CF-BFE9-6CF5F1B62AEF}"/>
              </a:ext>
            </a:extLst>
          </p:cNvPr>
          <p:cNvSpPr>
            <a:spLocks noGrp="1"/>
          </p:cNvSpPr>
          <p:nvPr>
            <p:ph type="dt" sz="half" idx="10"/>
          </p:nvPr>
        </p:nvSpPr>
        <p:spPr/>
        <p:txBody>
          <a:bodyPr/>
          <a:lstStyle/>
          <a:p>
            <a:fld id="{967BF7D1-EDA4-4EC5-BED3-06E5527722CE}" type="datetimeFigureOut">
              <a:rPr lang="pl-PL" smtClean="0"/>
              <a:t>29.05.2022</a:t>
            </a:fld>
            <a:endParaRPr lang="pl-PL"/>
          </a:p>
        </p:txBody>
      </p:sp>
      <p:sp>
        <p:nvSpPr>
          <p:cNvPr id="5" name="Symbol zastępczy stopki 4">
            <a:extLst>
              <a:ext uri="{FF2B5EF4-FFF2-40B4-BE49-F238E27FC236}">
                <a16:creationId xmlns:a16="http://schemas.microsoft.com/office/drawing/2014/main" id="{36A7550E-5EDA-4251-8BE6-F571A6E708E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A195D87-2819-4F92-BFB8-E9B59FA31C75}"/>
              </a:ext>
            </a:extLst>
          </p:cNvPr>
          <p:cNvSpPr>
            <a:spLocks noGrp="1"/>
          </p:cNvSpPr>
          <p:nvPr>
            <p:ph type="sldNum" sz="quarter" idx="12"/>
          </p:nvPr>
        </p:nvSpPr>
        <p:spPr/>
        <p:txBody>
          <a:bodyPr/>
          <a:lstStyle/>
          <a:p>
            <a:fld id="{FC7159E1-2D9B-462E-AF07-737CDC3AC843}" type="slidenum">
              <a:rPr lang="pl-PL" smtClean="0"/>
              <a:t>‹#›</a:t>
            </a:fld>
            <a:endParaRPr lang="pl-PL"/>
          </a:p>
        </p:txBody>
      </p:sp>
    </p:spTree>
    <p:extLst>
      <p:ext uri="{BB962C8B-B14F-4D97-AF65-F5344CB8AC3E}">
        <p14:creationId xmlns:p14="http://schemas.microsoft.com/office/powerpoint/2010/main" val="1668967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26FC6E-A3BD-4457-847B-63D9685EA429}"/>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FDA96270-874F-4F20-9D07-F309932C286D}"/>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EAEE4F66-8589-432B-B8EE-336006AA1CC6}"/>
              </a:ext>
            </a:extLst>
          </p:cNvPr>
          <p:cNvSpPr>
            <a:spLocks noGrp="1"/>
          </p:cNvSpPr>
          <p:nvPr>
            <p:ph type="dt" sz="half" idx="10"/>
          </p:nvPr>
        </p:nvSpPr>
        <p:spPr/>
        <p:txBody>
          <a:bodyPr/>
          <a:lstStyle/>
          <a:p>
            <a:fld id="{967BF7D1-EDA4-4EC5-BED3-06E5527722CE}" type="datetimeFigureOut">
              <a:rPr lang="pl-PL" smtClean="0"/>
              <a:t>29.05.2022</a:t>
            </a:fld>
            <a:endParaRPr lang="pl-PL"/>
          </a:p>
        </p:txBody>
      </p:sp>
      <p:sp>
        <p:nvSpPr>
          <p:cNvPr id="5" name="Symbol zastępczy stopki 4">
            <a:extLst>
              <a:ext uri="{FF2B5EF4-FFF2-40B4-BE49-F238E27FC236}">
                <a16:creationId xmlns:a16="http://schemas.microsoft.com/office/drawing/2014/main" id="{5DA8207A-2BF3-4A19-B18A-ED5E5C82101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EA44944-D366-406C-8642-69C0EE690C79}"/>
              </a:ext>
            </a:extLst>
          </p:cNvPr>
          <p:cNvSpPr>
            <a:spLocks noGrp="1"/>
          </p:cNvSpPr>
          <p:nvPr>
            <p:ph type="sldNum" sz="quarter" idx="12"/>
          </p:nvPr>
        </p:nvSpPr>
        <p:spPr/>
        <p:txBody>
          <a:bodyPr/>
          <a:lstStyle/>
          <a:p>
            <a:fld id="{FC7159E1-2D9B-462E-AF07-737CDC3AC843}" type="slidenum">
              <a:rPr lang="pl-PL" smtClean="0"/>
              <a:t>‹#›</a:t>
            </a:fld>
            <a:endParaRPr lang="pl-PL"/>
          </a:p>
        </p:txBody>
      </p:sp>
    </p:spTree>
    <p:extLst>
      <p:ext uri="{BB962C8B-B14F-4D97-AF65-F5344CB8AC3E}">
        <p14:creationId xmlns:p14="http://schemas.microsoft.com/office/powerpoint/2010/main" val="1166318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EADB4464-0FC6-4BD2-91D2-4F7F30BF3954}"/>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8A045739-8E57-4004-BD21-0918AEE58ABE}"/>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77FEC88-85E5-41AF-8491-386300A5FF94}"/>
              </a:ext>
            </a:extLst>
          </p:cNvPr>
          <p:cNvSpPr>
            <a:spLocks noGrp="1"/>
          </p:cNvSpPr>
          <p:nvPr>
            <p:ph type="dt" sz="half" idx="10"/>
          </p:nvPr>
        </p:nvSpPr>
        <p:spPr/>
        <p:txBody>
          <a:bodyPr/>
          <a:lstStyle/>
          <a:p>
            <a:fld id="{967BF7D1-EDA4-4EC5-BED3-06E5527722CE}" type="datetimeFigureOut">
              <a:rPr lang="pl-PL" smtClean="0"/>
              <a:t>29.05.2022</a:t>
            </a:fld>
            <a:endParaRPr lang="pl-PL"/>
          </a:p>
        </p:txBody>
      </p:sp>
      <p:sp>
        <p:nvSpPr>
          <p:cNvPr id="5" name="Symbol zastępczy stopki 4">
            <a:extLst>
              <a:ext uri="{FF2B5EF4-FFF2-40B4-BE49-F238E27FC236}">
                <a16:creationId xmlns:a16="http://schemas.microsoft.com/office/drawing/2014/main" id="{08683743-B406-446C-9FED-A17BC854088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EEFA0BB-6B6E-484C-9F05-5C28DDA52DA7}"/>
              </a:ext>
            </a:extLst>
          </p:cNvPr>
          <p:cNvSpPr>
            <a:spLocks noGrp="1"/>
          </p:cNvSpPr>
          <p:nvPr>
            <p:ph type="sldNum" sz="quarter" idx="12"/>
          </p:nvPr>
        </p:nvSpPr>
        <p:spPr/>
        <p:txBody>
          <a:bodyPr/>
          <a:lstStyle/>
          <a:p>
            <a:fld id="{FC7159E1-2D9B-462E-AF07-737CDC3AC843}" type="slidenum">
              <a:rPr lang="pl-PL" smtClean="0"/>
              <a:t>‹#›</a:t>
            </a:fld>
            <a:endParaRPr lang="pl-PL"/>
          </a:p>
        </p:txBody>
      </p:sp>
    </p:spTree>
    <p:extLst>
      <p:ext uri="{BB962C8B-B14F-4D97-AF65-F5344CB8AC3E}">
        <p14:creationId xmlns:p14="http://schemas.microsoft.com/office/powerpoint/2010/main" val="4114339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128606-42F0-49CA-98F9-801B04E0FB01}"/>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4A2A061F-07CA-41EC-907A-B4FDA466E7D0}"/>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EE34C082-1062-47E0-B9B5-F6433CC2C2DC}"/>
              </a:ext>
            </a:extLst>
          </p:cNvPr>
          <p:cNvSpPr>
            <a:spLocks noGrp="1"/>
          </p:cNvSpPr>
          <p:nvPr>
            <p:ph type="dt" sz="half" idx="10"/>
          </p:nvPr>
        </p:nvSpPr>
        <p:spPr/>
        <p:txBody>
          <a:bodyPr/>
          <a:lstStyle/>
          <a:p>
            <a:fld id="{967BF7D1-EDA4-4EC5-BED3-06E5527722CE}" type="datetimeFigureOut">
              <a:rPr lang="pl-PL" smtClean="0"/>
              <a:t>29.05.2022</a:t>
            </a:fld>
            <a:endParaRPr lang="pl-PL"/>
          </a:p>
        </p:txBody>
      </p:sp>
      <p:sp>
        <p:nvSpPr>
          <p:cNvPr id="5" name="Symbol zastępczy stopki 4">
            <a:extLst>
              <a:ext uri="{FF2B5EF4-FFF2-40B4-BE49-F238E27FC236}">
                <a16:creationId xmlns:a16="http://schemas.microsoft.com/office/drawing/2014/main" id="{8737FC1A-C097-485F-AC7E-58AA0AE8F0C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97C743D-AD81-4705-9818-8224E9563F0D}"/>
              </a:ext>
            </a:extLst>
          </p:cNvPr>
          <p:cNvSpPr>
            <a:spLocks noGrp="1"/>
          </p:cNvSpPr>
          <p:nvPr>
            <p:ph type="sldNum" sz="quarter" idx="12"/>
          </p:nvPr>
        </p:nvSpPr>
        <p:spPr/>
        <p:txBody>
          <a:bodyPr/>
          <a:lstStyle/>
          <a:p>
            <a:fld id="{FC7159E1-2D9B-462E-AF07-737CDC3AC843}" type="slidenum">
              <a:rPr lang="pl-PL" smtClean="0"/>
              <a:t>‹#›</a:t>
            </a:fld>
            <a:endParaRPr lang="pl-PL"/>
          </a:p>
        </p:txBody>
      </p:sp>
    </p:spTree>
    <p:extLst>
      <p:ext uri="{BB962C8B-B14F-4D97-AF65-F5344CB8AC3E}">
        <p14:creationId xmlns:p14="http://schemas.microsoft.com/office/powerpoint/2010/main" val="4114002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3C9EA2-05E7-4ACF-BBC7-37911C6CC559}"/>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CB69C91C-A5F6-4411-B2CE-2D3DF93485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9A85B00C-8913-4C83-812A-CC07B40CD4EE}"/>
              </a:ext>
            </a:extLst>
          </p:cNvPr>
          <p:cNvSpPr>
            <a:spLocks noGrp="1"/>
          </p:cNvSpPr>
          <p:nvPr>
            <p:ph type="dt" sz="half" idx="10"/>
          </p:nvPr>
        </p:nvSpPr>
        <p:spPr/>
        <p:txBody>
          <a:bodyPr/>
          <a:lstStyle/>
          <a:p>
            <a:fld id="{967BF7D1-EDA4-4EC5-BED3-06E5527722CE}" type="datetimeFigureOut">
              <a:rPr lang="pl-PL" smtClean="0"/>
              <a:t>29.05.2022</a:t>
            </a:fld>
            <a:endParaRPr lang="pl-PL"/>
          </a:p>
        </p:txBody>
      </p:sp>
      <p:sp>
        <p:nvSpPr>
          <p:cNvPr id="5" name="Symbol zastępczy stopki 4">
            <a:extLst>
              <a:ext uri="{FF2B5EF4-FFF2-40B4-BE49-F238E27FC236}">
                <a16:creationId xmlns:a16="http://schemas.microsoft.com/office/drawing/2014/main" id="{C9ACE4EE-DC9D-4AB9-88FA-BE1E895D381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9DFD30F-439E-42AF-B10E-A5D98FA95BF2}"/>
              </a:ext>
            </a:extLst>
          </p:cNvPr>
          <p:cNvSpPr>
            <a:spLocks noGrp="1"/>
          </p:cNvSpPr>
          <p:nvPr>
            <p:ph type="sldNum" sz="quarter" idx="12"/>
          </p:nvPr>
        </p:nvSpPr>
        <p:spPr/>
        <p:txBody>
          <a:bodyPr/>
          <a:lstStyle/>
          <a:p>
            <a:fld id="{FC7159E1-2D9B-462E-AF07-737CDC3AC843}" type="slidenum">
              <a:rPr lang="pl-PL" smtClean="0"/>
              <a:t>‹#›</a:t>
            </a:fld>
            <a:endParaRPr lang="pl-PL"/>
          </a:p>
        </p:txBody>
      </p:sp>
    </p:spTree>
    <p:extLst>
      <p:ext uri="{BB962C8B-B14F-4D97-AF65-F5344CB8AC3E}">
        <p14:creationId xmlns:p14="http://schemas.microsoft.com/office/powerpoint/2010/main" val="2147422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4AE0B3-D335-4FD6-9537-DE658280FC15}"/>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F9ED9960-E7EC-40FB-85F4-0B535855F36D}"/>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5988C95D-401C-4C69-BFA2-9C23C0BBB2CC}"/>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FD83013D-612D-4F40-B546-41C7868BF165}"/>
              </a:ext>
            </a:extLst>
          </p:cNvPr>
          <p:cNvSpPr>
            <a:spLocks noGrp="1"/>
          </p:cNvSpPr>
          <p:nvPr>
            <p:ph type="dt" sz="half" idx="10"/>
          </p:nvPr>
        </p:nvSpPr>
        <p:spPr/>
        <p:txBody>
          <a:bodyPr/>
          <a:lstStyle/>
          <a:p>
            <a:fld id="{967BF7D1-EDA4-4EC5-BED3-06E5527722CE}" type="datetimeFigureOut">
              <a:rPr lang="pl-PL" smtClean="0"/>
              <a:t>29.05.2022</a:t>
            </a:fld>
            <a:endParaRPr lang="pl-PL"/>
          </a:p>
        </p:txBody>
      </p:sp>
      <p:sp>
        <p:nvSpPr>
          <p:cNvPr id="6" name="Symbol zastępczy stopki 5">
            <a:extLst>
              <a:ext uri="{FF2B5EF4-FFF2-40B4-BE49-F238E27FC236}">
                <a16:creationId xmlns:a16="http://schemas.microsoft.com/office/drawing/2014/main" id="{F336E093-C9BC-4897-B66C-D0D3A1976134}"/>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BCB4AB1C-C110-437C-A701-A67D338374A4}"/>
              </a:ext>
            </a:extLst>
          </p:cNvPr>
          <p:cNvSpPr>
            <a:spLocks noGrp="1"/>
          </p:cNvSpPr>
          <p:nvPr>
            <p:ph type="sldNum" sz="quarter" idx="12"/>
          </p:nvPr>
        </p:nvSpPr>
        <p:spPr/>
        <p:txBody>
          <a:bodyPr/>
          <a:lstStyle/>
          <a:p>
            <a:fld id="{FC7159E1-2D9B-462E-AF07-737CDC3AC843}" type="slidenum">
              <a:rPr lang="pl-PL" smtClean="0"/>
              <a:t>‹#›</a:t>
            </a:fld>
            <a:endParaRPr lang="pl-PL"/>
          </a:p>
        </p:txBody>
      </p:sp>
    </p:spTree>
    <p:extLst>
      <p:ext uri="{BB962C8B-B14F-4D97-AF65-F5344CB8AC3E}">
        <p14:creationId xmlns:p14="http://schemas.microsoft.com/office/powerpoint/2010/main" val="2790905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8FC5CC9-D1DA-4D52-9728-E927BD7966F8}"/>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B7CFC983-E4F2-4B1F-AC2D-0C542AA31C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ECF9739C-7FF3-44BC-B6B5-175B5C34ACDA}"/>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C02ABE3B-0FD6-417D-895B-4399F29FE8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AF84A8A4-4090-4EF6-96C2-DABA741BDDBF}"/>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E904E941-F960-427D-BA0B-E888589B4F8B}"/>
              </a:ext>
            </a:extLst>
          </p:cNvPr>
          <p:cNvSpPr>
            <a:spLocks noGrp="1"/>
          </p:cNvSpPr>
          <p:nvPr>
            <p:ph type="dt" sz="half" idx="10"/>
          </p:nvPr>
        </p:nvSpPr>
        <p:spPr/>
        <p:txBody>
          <a:bodyPr/>
          <a:lstStyle/>
          <a:p>
            <a:fld id="{967BF7D1-EDA4-4EC5-BED3-06E5527722CE}" type="datetimeFigureOut">
              <a:rPr lang="pl-PL" smtClean="0"/>
              <a:t>29.05.2022</a:t>
            </a:fld>
            <a:endParaRPr lang="pl-PL"/>
          </a:p>
        </p:txBody>
      </p:sp>
      <p:sp>
        <p:nvSpPr>
          <p:cNvPr id="8" name="Symbol zastępczy stopki 7">
            <a:extLst>
              <a:ext uri="{FF2B5EF4-FFF2-40B4-BE49-F238E27FC236}">
                <a16:creationId xmlns:a16="http://schemas.microsoft.com/office/drawing/2014/main" id="{56C377B9-C67C-4102-B72E-DBE81C62E70C}"/>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82F21658-D95E-49E9-8BF1-BECF51286DCC}"/>
              </a:ext>
            </a:extLst>
          </p:cNvPr>
          <p:cNvSpPr>
            <a:spLocks noGrp="1"/>
          </p:cNvSpPr>
          <p:nvPr>
            <p:ph type="sldNum" sz="quarter" idx="12"/>
          </p:nvPr>
        </p:nvSpPr>
        <p:spPr/>
        <p:txBody>
          <a:bodyPr/>
          <a:lstStyle/>
          <a:p>
            <a:fld id="{FC7159E1-2D9B-462E-AF07-737CDC3AC843}" type="slidenum">
              <a:rPr lang="pl-PL" smtClean="0"/>
              <a:t>‹#›</a:t>
            </a:fld>
            <a:endParaRPr lang="pl-PL"/>
          </a:p>
        </p:txBody>
      </p:sp>
    </p:spTree>
    <p:extLst>
      <p:ext uri="{BB962C8B-B14F-4D97-AF65-F5344CB8AC3E}">
        <p14:creationId xmlns:p14="http://schemas.microsoft.com/office/powerpoint/2010/main" val="3116166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85CC41-693B-417C-90EF-9D279BBC5D58}"/>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2734DC30-B74B-43B2-871A-9BF359BE1E06}"/>
              </a:ext>
            </a:extLst>
          </p:cNvPr>
          <p:cNvSpPr>
            <a:spLocks noGrp="1"/>
          </p:cNvSpPr>
          <p:nvPr>
            <p:ph type="dt" sz="half" idx="10"/>
          </p:nvPr>
        </p:nvSpPr>
        <p:spPr/>
        <p:txBody>
          <a:bodyPr/>
          <a:lstStyle/>
          <a:p>
            <a:fld id="{967BF7D1-EDA4-4EC5-BED3-06E5527722CE}" type="datetimeFigureOut">
              <a:rPr lang="pl-PL" smtClean="0"/>
              <a:t>29.05.2022</a:t>
            </a:fld>
            <a:endParaRPr lang="pl-PL"/>
          </a:p>
        </p:txBody>
      </p:sp>
      <p:sp>
        <p:nvSpPr>
          <p:cNvPr id="4" name="Symbol zastępczy stopki 3">
            <a:extLst>
              <a:ext uri="{FF2B5EF4-FFF2-40B4-BE49-F238E27FC236}">
                <a16:creationId xmlns:a16="http://schemas.microsoft.com/office/drawing/2014/main" id="{BA43A7C3-F8E8-4187-BA14-08E8E76F62A8}"/>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6953ED2C-C8FC-482C-B051-623C77012EC1}"/>
              </a:ext>
            </a:extLst>
          </p:cNvPr>
          <p:cNvSpPr>
            <a:spLocks noGrp="1"/>
          </p:cNvSpPr>
          <p:nvPr>
            <p:ph type="sldNum" sz="quarter" idx="12"/>
          </p:nvPr>
        </p:nvSpPr>
        <p:spPr/>
        <p:txBody>
          <a:bodyPr/>
          <a:lstStyle/>
          <a:p>
            <a:fld id="{FC7159E1-2D9B-462E-AF07-737CDC3AC843}" type="slidenum">
              <a:rPr lang="pl-PL" smtClean="0"/>
              <a:t>‹#›</a:t>
            </a:fld>
            <a:endParaRPr lang="pl-PL"/>
          </a:p>
        </p:txBody>
      </p:sp>
    </p:spTree>
    <p:extLst>
      <p:ext uri="{BB962C8B-B14F-4D97-AF65-F5344CB8AC3E}">
        <p14:creationId xmlns:p14="http://schemas.microsoft.com/office/powerpoint/2010/main" val="2853326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41FCE8AE-7C81-4488-8FD5-7997E0323842}"/>
              </a:ext>
            </a:extLst>
          </p:cNvPr>
          <p:cNvSpPr>
            <a:spLocks noGrp="1"/>
          </p:cNvSpPr>
          <p:nvPr>
            <p:ph type="dt" sz="half" idx="10"/>
          </p:nvPr>
        </p:nvSpPr>
        <p:spPr/>
        <p:txBody>
          <a:bodyPr/>
          <a:lstStyle/>
          <a:p>
            <a:fld id="{967BF7D1-EDA4-4EC5-BED3-06E5527722CE}" type="datetimeFigureOut">
              <a:rPr lang="pl-PL" smtClean="0"/>
              <a:t>29.05.2022</a:t>
            </a:fld>
            <a:endParaRPr lang="pl-PL"/>
          </a:p>
        </p:txBody>
      </p:sp>
      <p:sp>
        <p:nvSpPr>
          <p:cNvPr id="3" name="Symbol zastępczy stopki 2">
            <a:extLst>
              <a:ext uri="{FF2B5EF4-FFF2-40B4-BE49-F238E27FC236}">
                <a16:creationId xmlns:a16="http://schemas.microsoft.com/office/drawing/2014/main" id="{1C525C64-5CD7-4CB2-B416-8D8B60F36DDA}"/>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25272202-9E6D-460C-8079-288D6F034A4E}"/>
              </a:ext>
            </a:extLst>
          </p:cNvPr>
          <p:cNvSpPr>
            <a:spLocks noGrp="1"/>
          </p:cNvSpPr>
          <p:nvPr>
            <p:ph type="sldNum" sz="quarter" idx="12"/>
          </p:nvPr>
        </p:nvSpPr>
        <p:spPr/>
        <p:txBody>
          <a:bodyPr/>
          <a:lstStyle/>
          <a:p>
            <a:fld id="{FC7159E1-2D9B-462E-AF07-737CDC3AC843}" type="slidenum">
              <a:rPr lang="pl-PL" smtClean="0"/>
              <a:t>‹#›</a:t>
            </a:fld>
            <a:endParaRPr lang="pl-PL"/>
          </a:p>
        </p:txBody>
      </p:sp>
    </p:spTree>
    <p:extLst>
      <p:ext uri="{BB962C8B-B14F-4D97-AF65-F5344CB8AC3E}">
        <p14:creationId xmlns:p14="http://schemas.microsoft.com/office/powerpoint/2010/main" val="2498494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720818-72AB-4411-ADDF-D251F48C3A97}"/>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55CE3340-0127-4478-8269-F08DBF2802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9EABB7D4-4EB9-42EF-92D5-C0BBBA2610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95E639F2-6844-4BC5-88AA-3C9F815007F6}"/>
              </a:ext>
            </a:extLst>
          </p:cNvPr>
          <p:cNvSpPr>
            <a:spLocks noGrp="1"/>
          </p:cNvSpPr>
          <p:nvPr>
            <p:ph type="dt" sz="half" idx="10"/>
          </p:nvPr>
        </p:nvSpPr>
        <p:spPr/>
        <p:txBody>
          <a:bodyPr/>
          <a:lstStyle/>
          <a:p>
            <a:fld id="{967BF7D1-EDA4-4EC5-BED3-06E5527722CE}" type="datetimeFigureOut">
              <a:rPr lang="pl-PL" smtClean="0"/>
              <a:t>29.05.2022</a:t>
            </a:fld>
            <a:endParaRPr lang="pl-PL"/>
          </a:p>
        </p:txBody>
      </p:sp>
      <p:sp>
        <p:nvSpPr>
          <p:cNvPr id="6" name="Symbol zastępczy stopki 5">
            <a:extLst>
              <a:ext uri="{FF2B5EF4-FFF2-40B4-BE49-F238E27FC236}">
                <a16:creationId xmlns:a16="http://schemas.microsoft.com/office/drawing/2014/main" id="{DB9A524B-28D8-40AE-A020-5B01F4CA068A}"/>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78D0D7B6-CA7D-4C6E-9672-78DEBFEFA8D1}"/>
              </a:ext>
            </a:extLst>
          </p:cNvPr>
          <p:cNvSpPr>
            <a:spLocks noGrp="1"/>
          </p:cNvSpPr>
          <p:nvPr>
            <p:ph type="sldNum" sz="quarter" idx="12"/>
          </p:nvPr>
        </p:nvSpPr>
        <p:spPr/>
        <p:txBody>
          <a:bodyPr/>
          <a:lstStyle/>
          <a:p>
            <a:fld id="{FC7159E1-2D9B-462E-AF07-737CDC3AC843}" type="slidenum">
              <a:rPr lang="pl-PL" smtClean="0"/>
              <a:t>‹#›</a:t>
            </a:fld>
            <a:endParaRPr lang="pl-PL"/>
          </a:p>
        </p:txBody>
      </p:sp>
    </p:spTree>
    <p:extLst>
      <p:ext uri="{BB962C8B-B14F-4D97-AF65-F5344CB8AC3E}">
        <p14:creationId xmlns:p14="http://schemas.microsoft.com/office/powerpoint/2010/main" val="3487130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3B202EA-AB6F-4EE3-8889-B0DDA9EA9297}"/>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1BAD890F-6F22-4A16-BF5E-6A284CD091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62AD9294-2357-49FC-A776-DE60D72E94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E88F836C-CE48-4885-93E4-675792DC988E}"/>
              </a:ext>
            </a:extLst>
          </p:cNvPr>
          <p:cNvSpPr>
            <a:spLocks noGrp="1"/>
          </p:cNvSpPr>
          <p:nvPr>
            <p:ph type="dt" sz="half" idx="10"/>
          </p:nvPr>
        </p:nvSpPr>
        <p:spPr/>
        <p:txBody>
          <a:bodyPr/>
          <a:lstStyle/>
          <a:p>
            <a:fld id="{967BF7D1-EDA4-4EC5-BED3-06E5527722CE}" type="datetimeFigureOut">
              <a:rPr lang="pl-PL" smtClean="0"/>
              <a:t>29.05.2022</a:t>
            </a:fld>
            <a:endParaRPr lang="pl-PL"/>
          </a:p>
        </p:txBody>
      </p:sp>
      <p:sp>
        <p:nvSpPr>
          <p:cNvPr id="6" name="Symbol zastępczy stopki 5">
            <a:extLst>
              <a:ext uri="{FF2B5EF4-FFF2-40B4-BE49-F238E27FC236}">
                <a16:creationId xmlns:a16="http://schemas.microsoft.com/office/drawing/2014/main" id="{671501E7-6A9C-4CEE-B714-3352D38B81B6}"/>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60B8B786-52F0-4CB2-A0A4-346BD1A82D8D}"/>
              </a:ext>
            </a:extLst>
          </p:cNvPr>
          <p:cNvSpPr>
            <a:spLocks noGrp="1"/>
          </p:cNvSpPr>
          <p:nvPr>
            <p:ph type="sldNum" sz="quarter" idx="12"/>
          </p:nvPr>
        </p:nvSpPr>
        <p:spPr/>
        <p:txBody>
          <a:bodyPr/>
          <a:lstStyle/>
          <a:p>
            <a:fld id="{FC7159E1-2D9B-462E-AF07-737CDC3AC843}" type="slidenum">
              <a:rPr lang="pl-PL" smtClean="0"/>
              <a:t>‹#›</a:t>
            </a:fld>
            <a:endParaRPr lang="pl-PL"/>
          </a:p>
        </p:txBody>
      </p:sp>
    </p:spTree>
    <p:extLst>
      <p:ext uri="{BB962C8B-B14F-4D97-AF65-F5344CB8AC3E}">
        <p14:creationId xmlns:p14="http://schemas.microsoft.com/office/powerpoint/2010/main" val="3861638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930E3C19-CE14-4B63-9F5A-3516F1EB3D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2FCB2BBA-C7BF-404D-ACF6-1A2ECFB17B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A733252-99B5-4A02-B9B2-3AFA85DDE9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7BF7D1-EDA4-4EC5-BED3-06E5527722CE}" type="datetimeFigureOut">
              <a:rPr lang="pl-PL" smtClean="0"/>
              <a:t>29.05.2022</a:t>
            </a:fld>
            <a:endParaRPr lang="pl-PL"/>
          </a:p>
        </p:txBody>
      </p:sp>
      <p:sp>
        <p:nvSpPr>
          <p:cNvPr id="5" name="Symbol zastępczy stopki 4">
            <a:extLst>
              <a:ext uri="{FF2B5EF4-FFF2-40B4-BE49-F238E27FC236}">
                <a16:creationId xmlns:a16="http://schemas.microsoft.com/office/drawing/2014/main" id="{002597CA-4E1F-48C8-9660-B1C1D57FA6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6EE71411-32F2-4C5E-9187-4B8B67013C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7159E1-2D9B-462E-AF07-737CDC3AC843}" type="slidenum">
              <a:rPr lang="pl-PL" smtClean="0"/>
              <a:t>‹#›</a:t>
            </a:fld>
            <a:endParaRPr lang="pl-PL"/>
          </a:p>
        </p:txBody>
      </p:sp>
    </p:spTree>
    <p:extLst>
      <p:ext uri="{BB962C8B-B14F-4D97-AF65-F5344CB8AC3E}">
        <p14:creationId xmlns:p14="http://schemas.microsoft.com/office/powerpoint/2010/main" val="45146587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f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7E73F6-90B0-4CF7-902A-5262EAD14C19}"/>
              </a:ext>
            </a:extLst>
          </p:cNvPr>
          <p:cNvSpPr>
            <a:spLocks noGrp="1"/>
          </p:cNvSpPr>
          <p:nvPr>
            <p:ph type="ctrTitle"/>
          </p:nvPr>
        </p:nvSpPr>
        <p:spPr>
          <a:xfrm>
            <a:off x="895350" y="398622"/>
            <a:ext cx="5629275" cy="3916362"/>
          </a:xfrm>
        </p:spPr>
        <p:txBody>
          <a:bodyPr>
            <a:normAutofit/>
          </a:bodyPr>
          <a:lstStyle/>
          <a:p>
            <a:r>
              <a:rPr lang="pl-PL" b="1" dirty="0"/>
              <a:t>Psychospołeczne Środowisko Pracy: Narażenie na Stres i </a:t>
            </a:r>
            <a:r>
              <a:rPr lang="pl-PL" b="1" dirty="0" err="1"/>
              <a:t>Mobbing</a:t>
            </a:r>
            <a:endParaRPr lang="pl-PL" b="1" dirty="0"/>
          </a:p>
        </p:txBody>
      </p:sp>
      <p:sp>
        <p:nvSpPr>
          <p:cNvPr id="3" name="Podtytuł 2">
            <a:extLst>
              <a:ext uri="{FF2B5EF4-FFF2-40B4-BE49-F238E27FC236}">
                <a16:creationId xmlns:a16="http://schemas.microsoft.com/office/drawing/2014/main" id="{2C2B72F1-B484-4BA0-A257-3A1DC8D62DD0}"/>
              </a:ext>
            </a:extLst>
          </p:cNvPr>
          <p:cNvSpPr>
            <a:spLocks noGrp="1"/>
          </p:cNvSpPr>
          <p:nvPr>
            <p:ph type="subTitle" idx="1"/>
          </p:nvPr>
        </p:nvSpPr>
        <p:spPr>
          <a:xfrm>
            <a:off x="2847975" y="5036503"/>
            <a:ext cx="9144000" cy="1655762"/>
          </a:xfrm>
        </p:spPr>
        <p:txBody>
          <a:bodyPr>
            <a:noAutofit/>
          </a:bodyPr>
          <a:lstStyle/>
          <a:p>
            <a:pPr algn="l">
              <a:lnSpc>
                <a:spcPct val="100000"/>
              </a:lnSpc>
            </a:pPr>
            <a:r>
              <a:rPr lang="pl-PL" sz="2200" i="1" dirty="0"/>
              <a:t>Paulina Barańska</a:t>
            </a:r>
          </a:p>
          <a:p>
            <a:pPr algn="l">
              <a:lnSpc>
                <a:spcPct val="100000"/>
              </a:lnSpc>
            </a:pPr>
            <a:r>
              <a:rPr lang="pl-PL" sz="2200" i="1" dirty="0"/>
              <a:t>Pełnomocnik ds. BHP</a:t>
            </a:r>
          </a:p>
          <a:p>
            <a:pPr algn="l">
              <a:lnSpc>
                <a:spcPct val="100000"/>
              </a:lnSpc>
            </a:pPr>
            <a:r>
              <a:rPr lang="pl-PL" sz="2200" i="1" dirty="0"/>
              <a:t>Komisja Krajowa NSZZ „Solidarność”</a:t>
            </a:r>
          </a:p>
        </p:txBody>
      </p:sp>
      <p:pic>
        <p:nvPicPr>
          <p:cNvPr id="5" name="Obraz 4">
            <a:extLst>
              <a:ext uri="{FF2B5EF4-FFF2-40B4-BE49-F238E27FC236}">
                <a16:creationId xmlns:a16="http://schemas.microsoft.com/office/drawing/2014/main" id="{14AF8B6B-697B-4A36-9D8D-2F9C515142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8049" y="781048"/>
            <a:ext cx="4038601" cy="5654041"/>
          </a:xfrm>
          <a:prstGeom prst="rect">
            <a:avLst/>
          </a:prstGeom>
        </p:spPr>
      </p:pic>
    </p:spTree>
    <p:extLst>
      <p:ext uri="{BB962C8B-B14F-4D97-AF65-F5344CB8AC3E}">
        <p14:creationId xmlns:p14="http://schemas.microsoft.com/office/powerpoint/2010/main" val="4070701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D17F37-BD65-4A4D-A1F4-CE93CCF628EA}"/>
              </a:ext>
            </a:extLst>
          </p:cNvPr>
          <p:cNvSpPr>
            <a:spLocks noGrp="1"/>
          </p:cNvSpPr>
          <p:nvPr>
            <p:ph type="title"/>
          </p:nvPr>
        </p:nvSpPr>
        <p:spPr>
          <a:xfrm>
            <a:off x="1115785" y="479425"/>
            <a:ext cx="10515600" cy="1006475"/>
          </a:xfrm>
        </p:spPr>
        <p:txBody>
          <a:bodyPr>
            <a:normAutofit fontScale="90000"/>
          </a:bodyPr>
          <a:lstStyle/>
          <a:p>
            <a:pPr algn="ctr"/>
            <a:r>
              <a:rPr lang="pl-PL" b="1" dirty="0" err="1"/>
              <a:t>Mobbing</a:t>
            </a:r>
            <a:r>
              <a:rPr lang="pl-PL" b="1" dirty="0"/>
              <a:t> jako przejaw wysokiego ryzyka w miejscu pracy</a:t>
            </a:r>
            <a:br>
              <a:rPr lang="pl-PL" dirty="0"/>
            </a:br>
            <a:endParaRPr lang="pl-PL" dirty="0"/>
          </a:p>
        </p:txBody>
      </p:sp>
      <p:sp>
        <p:nvSpPr>
          <p:cNvPr id="3" name="Symbol zastępczy zawartości 2">
            <a:extLst>
              <a:ext uri="{FF2B5EF4-FFF2-40B4-BE49-F238E27FC236}">
                <a16:creationId xmlns:a16="http://schemas.microsoft.com/office/drawing/2014/main" id="{10049515-074B-4763-9D82-D6446193F34C}"/>
              </a:ext>
            </a:extLst>
          </p:cNvPr>
          <p:cNvSpPr>
            <a:spLocks noGrp="1"/>
          </p:cNvSpPr>
          <p:nvPr>
            <p:ph idx="1"/>
          </p:nvPr>
        </p:nvSpPr>
        <p:spPr>
          <a:xfrm>
            <a:off x="838200" y="1371600"/>
            <a:ext cx="10515600" cy="4805363"/>
          </a:xfrm>
        </p:spPr>
        <p:txBody>
          <a:bodyPr>
            <a:normAutofit/>
          </a:bodyPr>
          <a:lstStyle/>
          <a:p>
            <a:r>
              <a:rPr lang="pl-PL" dirty="0"/>
              <a:t>Zgodnie z art. 94</a:t>
            </a:r>
            <a:r>
              <a:rPr lang="pl-PL" baseline="30000" dirty="0"/>
              <a:t>3</a:t>
            </a:r>
            <a:r>
              <a:rPr lang="pl-PL" dirty="0"/>
              <a:t> § 2 Kodeksu pracy (od 2004 roku) </a:t>
            </a:r>
            <a:r>
              <a:rPr lang="pl-PL" dirty="0" err="1"/>
              <a:t>mobbing</a:t>
            </a:r>
            <a:r>
              <a:rPr lang="pl-PL" dirty="0"/>
              <a:t> oznacza działania lub zachowania dotyczące pracownika lub skierowane przeciwko pracownikowi, polegające na </a:t>
            </a:r>
            <a:r>
              <a:rPr lang="pl-PL" b="1" dirty="0"/>
              <a:t>uporczywym i długotrwałym nękaniu lub zastraszaniu </a:t>
            </a:r>
            <a:r>
              <a:rPr lang="pl-PL" dirty="0"/>
              <a:t>pracownika, wywołujące u niego </a:t>
            </a:r>
            <a:r>
              <a:rPr lang="pl-PL" b="1" dirty="0"/>
              <a:t>zaniżoną ocenę przydatności zawodowej</a:t>
            </a:r>
            <a:r>
              <a:rPr lang="pl-PL" dirty="0"/>
              <a:t>, powodujące lub mające na celu </a:t>
            </a:r>
            <a:r>
              <a:rPr lang="pl-PL" b="1" dirty="0"/>
              <a:t>poniżenie lub ośmieszenie pracownika</a:t>
            </a:r>
            <a:r>
              <a:rPr lang="pl-PL" dirty="0"/>
              <a:t>, </a:t>
            </a:r>
            <a:r>
              <a:rPr lang="pl-PL" b="1" dirty="0"/>
              <a:t>izolowanie</a:t>
            </a:r>
            <a:r>
              <a:rPr lang="pl-PL" dirty="0"/>
              <a:t> go lub </a:t>
            </a:r>
            <a:r>
              <a:rPr lang="pl-PL" b="1" dirty="0"/>
              <a:t>wyeliminowanie</a:t>
            </a:r>
            <a:r>
              <a:rPr lang="pl-PL" dirty="0"/>
              <a:t> z zespołu współpracowników.</a:t>
            </a:r>
          </a:p>
          <a:p>
            <a:pPr marL="0" indent="0">
              <a:buNone/>
            </a:pPr>
            <a:endParaRPr lang="pl-PL" dirty="0"/>
          </a:p>
          <a:p>
            <a:r>
              <a:rPr lang="pl-PL" b="1" dirty="0"/>
              <a:t>Pracodawca jest zobowiązany do przeciwdziałania </a:t>
            </a:r>
            <a:r>
              <a:rPr lang="pl-PL" b="1" dirty="0" err="1"/>
              <a:t>mobbingowi</a:t>
            </a:r>
            <a:r>
              <a:rPr lang="pl-PL" b="1" dirty="0"/>
              <a:t> </a:t>
            </a:r>
            <a:r>
              <a:rPr lang="pl-PL" dirty="0"/>
              <a:t>(art. 94</a:t>
            </a:r>
            <a:r>
              <a:rPr lang="pl-PL" baseline="30000" dirty="0"/>
              <a:t>3</a:t>
            </a:r>
            <a:r>
              <a:rPr lang="pl-PL" dirty="0"/>
              <a:t> § 1)</a:t>
            </a:r>
          </a:p>
          <a:p>
            <a:endParaRPr lang="pl-PL" dirty="0"/>
          </a:p>
        </p:txBody>
      </p:sp>
    </p:spTree>
    <p:extLst>
      <p:ext uri="{BB962C8B-B14F-4D97-AF65-F5344CB8AC3E}">
        <p14:creationId xmlns:p14="http://schemas.microsoft.com/office/powerpoint/2010/main" val="2678422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D17F37-BD65-4A4D-A1F4-CE93CCF628EA}"/>
              </a:ext>
            </a:extLst>
          </p:cNvPr>
          <p:cNvSpPr>
            <a:spLocks noGrp="1"/>
          </p:cNvSpPr>
          <p:nvPr>
            <p:ph type="title"/>
          </p:nvPr>
        </p:nvSpPr>
        <p:spPr>
          <a:xfrm>
            <a:off x="943491" y="697139"/>
            <a:ext cx="10515600" cy="1006475"/>
          </a:xfrm>
        </p:spPr>
        <p:txBody>
          <a:bodyPr>
            <a:normAutofit fontScale="90000"/>
          </a:bodyPr>
          <a:lstStyle/>
          <a:p>
            <a:pPr algn="ctr"/>
            <a:r>
              <a:rPr lang="pl-PL" b="1" dirty="0"/>
              <a:t>Narażenie na </a:t>
            </a:r>
            <a:r>
              <a:rPr lang="pl-PL" b="1" dirty="0" err="1"/>
              <a:t>mobbing</a:t>
            </a:r>
            <a:r>
              <a:rPr lang="pl-PL" b="1" dirty="0"/>
              <a:t> wśród polskich pracowników (wg Eurostatu)</a:t>
            </a:r>
            <a:br>
              <a:rPr lang="pl-PL" dirty="0"/>
            </a:br>
            <a:br>
              <a:rPr lang="pl-PL" dirty="0"/>
            </a:br>
            <a:endParaRPr lang="pl-PL" dirty="0"/>
          </a:p>
        </p:txBody>
      </p:sp>
      <p:graphicFrame>
        <p:nvGraphicFramePr>
          <p:cNvPr id="4" name="Symbol zastępczy zawartości 3">
            <a:extLst>
              <a:ext uri="{FF2B5EF4-FFF2-40B4-BE49-F238E27FC236}">
                <a16:creationId xmlns:a16="http://schemas.microsoft.com/office/drawing/2014/main" id="{2F62ADE2-B448-4DC3-B60D-80D596A517CC}"/>
              </a:ext>
            </a:extLst>
          </p:cNvPr>
          <p:cNvGraphicFramePr>
            <a:graphicFrameLocks noGrp="1"/>
          </p:cNvGraphicFramePr>
          <p:nvPr>
            <p:ph idx="1"/>
            <p:extLst>
              <p:ext uri="{D42A27DB-BD31-4B8C-83A1-F6EECF244321}">
                <p14:modId xmlns:p14="http://schemas.microsoft.com/office/powerpoint/2010/main" val="2261326628"/>
              </p:ext>
            </p:extLst>
          </p:nvPr>
        </p:nvGraphicFramePr>
        <p:xfrm>
          <a:off x="1347624" y="1047976"/>
          <a:ext cx="7359588" cy="5354963"/>
        </p:xfrm>
        <a:graphic>
          <a:graphicData uri="http://schemas.openxmlformats.org/drawingml/2006/chart">
            <c:chart xmlns:c="http://schemas.openxmlformats.org/drawingml/2006/chart" xmlns:r="http://schemas.openxmlformats.org/officeDocument/2006/relationships" r:id="rId2"/>
          </a:graphicData>
        </a:graphic>
      </p:graphicFrame>
      <p:sp>
        <p:nvSpPr>
          <p:cNvPr id="5" name="Prostokąt 4">
            <a:extLst>
              <a:ext uri="{FF2B5EF4-FFF2-40B4-BE49-F238E27FC236}">
                <a16:creationId xmlns:a16="http://schemas.microsoft.com/office/drawing/2014/main" id="{587751F6-4834-4D37-B4E4-A364D4329602}"/>
              </a:ext>
            </a:extLst>
          </p:cNvPr>
          <p:cNvSpPr/>
          <p:nvPr/>
        </p:nvSpPr>
        <p:spPr>
          <a:xfrm>
            <a:off x="2909893" y="6304743"/>
            <a:ext cx="3291398" cy="307777"/>
          </a:xfrm>
          <a:prstGeom prst="rect">
            <a:avLst/>
          </a:prstGeom>
        </p:spPr>
        <p:txBody>
          <a:bodyPr wrap="square">
            <a:spAutoFit/>
          </a:bodyPr>
          <a:lstStyle/>
          <a:p>
            <a:pPr>
              <a:spcAft>
                <a:spcPts val="0"/>
              </a:spcAft>
            </a:pPr>
            <a:r>
              <a:rPr lang="pl-PL" sz="1400" kern="150">
                <a:ea typeface="Montserrat-Regular"/>
                <a:cs typeface="Montserrat-Regular"/>
              </a:rPr>
              <a:t>Źródło: </a:t>
            </a:r>
            <a:r>
              <a:rPr lang="pl-PL" sz="1400" i="1"/>
              <a:t>Eurostat, 2020</a:t>
            </a:r>
            <a:endParaRPr lang="pl-PL" sz="1400" kern="150" dirty="0">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577081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D17F37-BD65-4A4D-A1F4-CE93CCF628EA}"/>
              </a:ext>
            </a:extLst>
          </p:cNvPr>
          <p:cNvSpPr>
            <a:spLocks noGrp="1"/>
          </p:cNvSpPr>
          <p:nvPr>
            <p:ph type="title"/>
          </p:nvPr>
        </p:nvSpPr>
        <p:spPr>
          <a:xfrm>
            <a:off x="764721" y="695970"/>
            <a:ext cx="10515600" cy="1006475"/>
          </a:xfrm>
        </p:spPr>
        <p:txBody>
          <a:bodyPr>
            <a:normAutofit fontScale="90000"/>
          </a:bodyPr>
          <a:lstStyle/>
          <a:p>
            <a:pPr algn="ctr"/>
            <a:r>
              <a:rPr lang="pl-PL" b="1" dirty="0"/>
              <a:t>Narażenie na </a:t>
            </a:r>
            <a:r>
              <a:rPr lang="pl-PL" b="1" dirty="0" err="1"/>
              <a:t>mobbing</a:t>
            </a:r>
            <a:r>
              <a:rPr lang="pl-PL" b="1" dirty="0"/>
              <a:t> wśród polskich pracowników</a:t>
            </a:r>
            <a:br>
              <a:rPr lang="pl-PL" dirty="0"/>
            </a:br>
            <a:br>
              <a:rPr lang="pl-PL" dirty="0"/>
            </a:br>
            <a:br>
              <a:rPr lang="pl-PL" dirty="0"/>
            </a:br>
            <a:endParaRPr lang="pl-PL" dirty="0"/>
          </a:p>
        </p:txBody>
      </p:sp>
      <p:pic>
        <p:nvPicPr>
          <p:cNvPr id="9" name="Symbol zastępczy zawartości 8">
            <a:extLst>
              <a:ext uri="{FF2B5EF4-FFF2-40B4-BE49-F238E27FC236}">
                <a16:creationId xmlns:a16="http://schemas.microsoft.com/office/drawing/2014/main" id="{F85F8387-3753-4064-8C87-B0F7473ECF37}"/>
              </a:ext>
            </a:extLst>
          </p:cNvPr>
          <p:cNvPicPr>
            <a:picLocks noGrp="1" noChangeAspect="1"/>
          </p:cNvPicPr>
          <p:nvPr>
            <p:ph idx="1"/>
          </p:nvPr>
        </p:nvPicPr>
        <p:blipFill>
          <a:blip r:embed="rId2"/>
          <a:stretch>
            <a:fillRect/>
          </a:stretch>
        </p:blipFill>
        <p:spPr>
          <a:xfrm>
            <a:off x="206828" y="886726"/>
            <a:ext cx="7368286" cy="5465087"/>
          </a:xfrm>
          <a:prstGeom prst="rect">
            <a:avLst/>
          </a:prstGeom>
        </p:spPr>
      </p:pic>
      <p:sp>
        <p:nvSpPr>
          <p:cNvPr id="10" name="Prostokąt 9">
            <a:extLst>
              <a:ext uri="{FF2B5EF4-FFF2-40B4-BE49-F238E27FC236}">
                <a16:creationId xmlns:a16="http://schemas.microsoft.com/office/drawing/2014/main" id="{20C8E724-E999-47D0-8C9E-317FCA2F74E0}"/>
              </a:ext>
            </a:extLst>
          </p:cNvPr>
          <p:cNvSpPr/>
          <p:nvPr/>
        </p:nvSpPr>
        <p:spPr>
          <a:xfrm>
            <a:off x="7628163" y="707112"/>
            <a:ext cx="4210051" cy="5478423"/>
          </a:xfrm>
          <a:prstGeom prst="rect">
            <a:avLst/>
          </a:prstGeom>
        </p:spPr>
        <p:txBody>
          <a:bodyPr wrap="square">
            <a:spAutoFit/>
          </a:bodyPr>
          <a:lstStyle/>
          <a:p>
            <a:pPr marL="285750" indent="-285750">
              <a:buFont typeface="Arial" panose="020B0604020202020204" pitchFamily="34" charset="0"/>
              <a:buChar char="•"/>
            </a:pPr>
            <a:r>
              <a:rPr lang="pl-PL" sz="2500" dirty="0"/>
              <a:t>Wg danych raportu Bezpieczeństwo Pracy w Polsce 2019 </a:t>
            </a:r>
            <a:r>
              <a:rPr lang="pl-PL" sz="2500" b="1" dirty="0"/>
              <a:t>46% </a:t>
            </a:r>
            <a:r>
              <a:rPr lang="pl-PL" sz="2500" dirty="0"/>
              <a:t>pracowników doświadczało </a:t>
            </a:r>
            <a:r>
              <a:rPr lang="pl-PL" sz="2500" b="1" dirty="0" err="1"/>
              <a:t>zachowań</a:t>
            </a:r>
            <a:r>
              <a:rPr lang="pl-PL" sz="2500" b="1" dirty="0"/>
              <a:t> </a:t>
            </a:r>
            <a:r>
              <a:rPr lang="pl-PL" sz="2500" b="1" dirty="0" err="1"/>
              <a:t>mobbingowych</a:t>
            </a:r>
            <a:r>
              <a:rPr lang="pl-PL" sz="2500" b="1" dirty="0"/>
              <a:t>. </a:t>
            </a:r>
          </a:p>
          <a:p>
            <a:endParaRPr lang="pl-PL" sz="2500" dirty="0"/>
          </a:p>
          <a:p>
            <a:pPr marL="285750" indent="-285750">
              <a:buFont typeface="Arial" panose="020B0604020202020204" pitchFamily="34" charset="0"/>
              <a:buChar char="•"/>
            </a:pPr>
            <a:r>
              <a:rPr lang="pl-PL" sz="2500" dirty="0"/>
              <a:t>Badanie Stres w Pracy 2021, HRK </a:t>
            </a:r>
            <a:r>
              <a:rPr lang="pl-PL" sz="2500" b="1" dirty="0"/>
              <a:t>61%</a:t>
            </a:r>
            <a:r>
              <a:rPr lang="pl-PL" sz="2500" dirty="0"/>
              <a:t> ankietowanych pracowników odpowiedziało twierdząco na pytanie </a:t>
            </a:r>
            <a:r>
              <a:rPr lang="pl-PL" sz="2500" b="1" dirty="0"/>
              <a:t>czy kiedykolwiek doświadczyłaś/eś w pracy </a:t>
            </a:r>
            <a:r>
              <a:rPr lang="pl-PL" sz="2500" b="1" dirty="0" err="1"/>
              <a:t>mobbingu</a:t>
            </a:r>
            <a:r>
              <a:rPr lang="pl-PL" sz="2500" b="1" dirty="0"/>
              <a:t> </a:t>
            </a:r>
            <a:r>
              <a:rPr lang="pl-PL" sz="2500" dirty="0"/>
              <a:t>lub innych działań niepożądanych w pracy.</a:t>
            </a:r>
          </a:p>
        </p:txBody>
      </p:sp>
      <p:sp>
        <p:nvSpPr>
          <p:cNvPr id="11" name="Prostokąt 10">
            <a:extLst>
              <a:ext uri="{FF2B5EF4-FFF2-40B4-BE49-F238E27FC236}">
                <a16:creationId xmlns:a16="http://schemas.microsoft.com/office/drawing/2014/main" id="{1C300071-8E15-46D8-8D2D-EF4950381070}"/>
              </a:ext>
            </a:extLst>
          </p:cNvPr>
          <p:cNvSpPr/>
          <p:nvPr/>
        </p:nvSpPr>
        <p:spPr>
          <a:xfrm>
            <a:off x="490544" y="6388680"/>
            <a:ext cx="5605456" cy="307777"/>
          </a:xfrm>
          <a:prstGeom prst="rect">
            <a:avLst/>
          </a:prstGeom>
        </p:spPr>
        <p:txBody>
          <a:bodyPr wrap="square">
            <a:spAutoFit/>
          </a:bodyPr>
          <a:lstStyle/>
          <a:p>
            <a:pPr>
              <a:spcAft>
                <a:spcPts val="0"/>
              </a:spcAft>
            </a:pPr>
            <a:r>
              <a:rPr lang="pl-PL" sz="1400" kern="150" dirty="0">
                <a:ea typeface="Montserrat-Regular"/>
                <a:cs typeface="Montserrat-Regular"/>
              </a:rPr>
              <a:t>Źródło: </a:t>
            </a:r>
            <a:r>
              <a:rPr lang="pl-PL" sz="1400" i="1" dirty="0"/>
              <a:t>Bezpieczeństwo w Pracy 2019</a:t>
            </a:r>
            <a:r>
              <a:rPr lang="pl-PL" sz="1400" dirty="0"/>
              <a:t>, Koalicja Bezpieczni w Pracy</a:t>
            </a:r>
            <a:endParaRPr lang="pl-PL" sz="1400" kern="150" dirty="0">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2805865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46810C-CF46-4DD8-A395-5CF545EBB9C1}"/>
              </a:ext>
            </a:extLst>
          </p:cNvPr>
          <p:cNvSpPr>
            <a:spLocks noGrp="1"/>
          </p:cNvSpPr>
          <p:nvPr>
            <p:ph type="title"/>
          </p:nvPr>
        </p:nvSpPr>
        <p:spPr>
          <a:xfrm>
            <a:off x="838200" y="365126"/>
            <a:ext cx="10515600" cy="737054"/>
          </a:xfrm>
        </p:spPr>
        <p:txBody>
          <a:bodyPr>
            <a:normAutofit/>
          </a:bodyPr>
          <a:lstStyle/>
          <a:p>
            <a:pPr algn="ctr"/>
            <a:r>
              <a:rPr lang="pl-PL" b="1" dirty="0"/>
              <a:t>Cechy </a:t>
            </a:r>
            <a:r>
              <a:rPr lang="pl-PL" b="1" dirty="0" err="1"/>
              <a:t>zachowań</a:t>
            </a:r>
            <a:r>
              <a:rPr lang="pl-PL" b="1" dirty="0"/>
              <a:t> </a:t>
            </a:r>
            <a:r>
              <a:rPr lang="pl-PL" b="1" dirty="0" err="1"/>
              <a:t>mobbingowych</a:t>
            </a:r>
            <a:endParaRPr lang="pl-PL" b="1" dirty="0"/>
          </a:p>
        </p:txBody>
      </p:sp>
      <p:sp>
        <p:nvSpPr>
          <p:cNvPr id="3" name="Symbol zastępczy zawartości 2">
            <a:extLst>
              <a:ext uri="{FF2B5EF4-FFF2-40B4-BE49-F238E27FC236}">
                <a16:creationId xmlns:a16="http://schemas.microsoft.com/office/drawing/2014/main" id="{39FFA14D-9B58-421D-8A5C-EDAB8DD3571C}"/>
              </a:ext>
            </a:extLst>
          </p:cNvPr>
          <p:cNvSpPr>
            <a:spLocks noGrp="1"/>
          </p:cNvSpPr>
          <p:nvPr>
            <p:ph idx="1"/>
          </p:nvPr>
        </p:nvSpPr>
        <p:spPr>
          <a:xfrm>
            <a:off x="730704" y="1447800"/>
            <a:ext cx="10515600" cy="5045074"/>
          </a:xfrm>
        </p:spPr>
        <p:txBody>
          <a:bodyPr>
            <a:normAutofit fontScale="92500" lnSpcReduction="20000"/>
          </a:bodyPr>
          <a:lstStyle/>
          <a:p>
            <a:r>
              <a:rPr lang="pl-PL" sz="3600" dirty="0"/>
              <a:t>Działania </a:t>
            </a:r>
            <a:r>
              <a:rPr lang="pl-PL" sz="3600" dirty="0" err="1"/>
              <a:t>mobbingowe</a:t>
            </a:r>
            <a:r>
              <a:rPr lang="pl-PL" sz="3600" dirty="0"/>
              <a:t> są </a:t>
            </a:r>
            <a:r>
              <a:rPr lang="pl-PL" sz="3600" b="1" dirty="0"/>
              <a:t>intencjonalne;</a:t>
            </a:r>
            <a:endParaRPr lang="pl-PL" sz="3600" dirty="0"/>
          </a:p>
          <a:p>
            <a:pPr marL="0" indent="0">
              <a:buNone/>
            </a:pPr>
            <a:endParaRPr lang="pl-PL" sz="3600" dirty="0"/>
          </a:p>
          <a:p>
            <a:r>
              <a:rPr lang="pl-PL" sz="3600" dirty="0"/>
              <a:t>Często występuje </a:t>
            </a:r>
            <a:r>
              <a:rPr lang="pl-PL" sz="3600" b="1" dirty="0"/>
              <a:t>nierówność władzy </a:t>
            </a:r>
            <a:r>
              <a:rPr lang="pl-PL" sz="3600" dirty="0"/>
              <a:t>(formalnej i nieformalnej) między sprawcą a ofiarą, co utrudnia </a:t>
            </a:r>
            <a:r>
              <a:rPr lang="pl-PL" sz="3600"/>
              <a:t>ofierze obronę;</a:t>
            </a:r>
            <a:endParaRPr lang="pl-PL" sz="3600" dirty="0"/>
          </a:p>
          <a:p>
            <a:pPr marL="0" indent="0">
              <a:buNone/>
            </a:pPr>
            <a:endParaRPr lang="pl-PL" sz="3600" dirty="0"/>
          </a:p>
          <a:p>
            <a:r>
              <a:rPr lang="pl-PL" sz="3600" dirty="0"/>
              <a:t>Na skutek </a:t>
            </a:r>
            <a:r>
              <a:rPr lang="pl-PL" sz="3600" dirty="0" err="1"/>
              <a:t>mobbingu</a:t>
            </a:r>
            <a:r>
              <a:rPr lang="pl-PL" sz="3600" dirty="0"/>
              <a:t> u ofiary pojawiają się </a:t>
            </a:r>
            <a:r>
              <a:rPr lang="pl-PL" sz="3600" b="1" dirty="0"/>
              <a:t>zaburzenia</a:t>
            </a:r>
            <a:r>
              <a:rPr lang="pl-PL" sz="3600" dirty="0"/>
              <a:t> w funkcjonowaniu, zarówno w sferze zawodowej, jak i prywatnej.</a:t>
            </a:r>
          </a:p>
          <a:p>
            <a:pPr marL="0" indent="0">
              <a:buNone/>
            </a:pPr>
            <a:endParaRPr lang="pl-PL" sz="3600" dirty="0"/>
          </a:p>
          <a:p>
            <a:pPr marL="0" indent="0">
              <a:buNone/>
            </a:pPr>
            <a:endParaRPr lang="pl-PL" sz="3600" dirty="0"/>
          </a:p>
          <a:p>
            <a:pPr marL="0" indent="0">
              <a:buNone/>
            </a:pPr>
            <a:r>
              <a:rPr lang="pl-PL" sz="1500" dirty="0"/>
              <a:t>Źródło: PIP, 2019</a:t>
            </a:r>
          </a:p>
          <a:p>
            <a:pPr marL="0" indent="0">
              <a:buNone/>
            </a:pPr>
            <a:endParaRPr lang="pl-PL" sz="3600" dirty="0"/>
          </a:p>
          <a:p>
            <a:pPr marL="0" indent="0">
              <a:buNone/>
            </a:pPr>
            <a:endParaRPr lang="pl-PL" dirty="0"/>
          </a:p>
        </p:txBody>
      </p:sp>
    </p:spTree>
    <p:extLst>
      <p:ext uri="{BB962C8B-B14F-4D97-AF65-F5344CB8AC3E}">
        <p14:creationId xmlns:p14="http://schemas.microsoft.com/office/powerpoint/2010/main" val="2596146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46810C-CF46-4DD8-A395-5CF545EBB9C1}"/>
              </a:ext>
            </a:extLst>
          </p:cNvPr>
          <p:cNvSpPr>
            <a:spLocks noGrp="1"/>
          </p:cNvSpPr>
          <p:nvPr>
            <p:ph type="title"/>
          </p:nvPr>
        </p:nvSpPr>
        <p:spPr>
          <a:xfrm>
            <a:off x="838200" y="365126"/>
            <a:ext cx="10515600" cy="737054"/>
          </a:xfrm>
        </p:spPr>
        <p:txBody>
          <a:bodyPr>
            <a:normAutofit/>
          </a:bodyPr>
          <a:lstStyle/>
          <a:p>
            <a:pPr algn="ctr"/>
            <a:r>
              <a:rPr lang="pl-PL" b="1" dirty="0"/>
              <a:t>Przykłady </a:t>
            </a:r>
            <a:r>
              <a:rPr lang="pl-PL" b="1" dirty="0" err="1"/>
              <a:t>zachowań</a:t>
            </a:r>
            <a:r>
              <a:rPr lang="pl-PL" b="1" dirty="0"/>
              <a:t> </a:t>
            </a:r>
            <a:r>
              <a:rPr lang="pl-PL" b="1" dirty="0" err="1"/>
              <a:t>mobbingowych</a:t>
            </a:r>
            <a:endParaRPr lang="pl-PL" b="1" dirty="0"/>
          </a:p>
        </p:txBody>
      </p:sp>
      <p:sp>
        <p:nvSpPr>
          <p:cNvPr id="3" name="Symbol zastępczy zawartości 2">
            <a:extLst>
              <a:ext uri="{FF2B5EF4-FFF2-40B4-BE49-F238E27FC236}">
                <a16:creationId xmlns:a16="http://schemas.microsoft.com/office/drawing/2014/main" id="{39FFA14D-9B58-421D-8A5C-EDAB8DD3571C}"/>
              </a:ext>
            </a:extLst>
          </p:cNvPr>
          <p:cNvSpPr>
            <a:spLocks noGrp="1"/>
          </p:cNvSpPr>
          <p:nvPr>
            <p:ph idx="1"/>
          </p:nvPr>
        </p:nvSpPr>
        <p:spPr>
          <a:xfrm>
            <a:off x="838200" y="1232969"/>
            <a:ext cx="10779578" cy="5040540"/>
          </a:xfrm>
        </p:spPr>
        <p:txBody>
          <a:bodyPr>
            <a:normAutofit fontScale="92500" lnSpcReduction="10000"/>
          </a:bodyPr>
          <a:lstStyle/>
          <a:p>
            <a:pPr marL="514350" indent="-514350">
              <a:buFont typeface="+mj-lt"/>
              <a:buAutoNum type="arabicPeriod"/>
            </a:pPr>
            <a:r>
              <a:rPr lang="pl-PL" b="1" dirty="0"/>
              <a:t>Działania utrudniające proces komunikowania się </a:t>
            </a:r>
            <a:r>
              <a:rPr lang="pl-PL" sz="1500" dirty="0"/>
              <a:t>(stałe przerywanie  wypowiedzi, reagowanie na wypowiedzi ofiary krzykiem i wyzwiskami, ciągłym krytykowaniu wykonywanej pracy lub życia osobistego, nękaniu przez telefon, stosowaniu gróźb ustnych lub pisemnych, prezentowaniu poniżających i wulgarnych gestów, stosowaniu aluzji i zawoalowanej krytyki, bez jasnego wyrażenia się wprost).</a:t>
            </a:r>
          </a:p>
          <a:p>
            <a:pPr marL="514350" indent="-514350">
              <a:buFont typeface="+mj-lt"/>
              <a:buAutoNum type="arabicPeriod"/>
            </a:pPr>
            <a:r>
              <a:rPr lang="pl-PL" b="1" dirty="0"/>
              <a:t>Działania negatywnie wpływające na relacje społeczne </a:t>
            </a:r>
            <a:r>
              <a:rPr lang="pl-PL" sz="1400" dirty="0"/>
              <a:t>(unikaniu kontaktów i rozmów z pracownikiem, utrudniania pracownikowi kontaktów z innymi, fizycznym i społecznym izolowaniu, ostentacyjne ignorowanie i lekceważenie, tzw. traktowanie jak powietrze)</a:t>
            </a:r>
          </a:p>
          <a:p>
            <a:pPr marL="514350" indent="-514350">
              <a:buFont typeface="+mj-lt"/>
              <a:buAutoNum type="arabicPeriod"/>
            </a:pPr>
            <a:r>
              <a:rPr lang="pl-PL" b="1" dirty="0"/>
              <a:t>Działania naruszające wizerunek pracownika </a:t>
            </a:r>
            <a:r>
              <a:rPr lang="pl-PL" sz="1400" dirty="0"/>
              <a:t>(obmawianie, rozsiewanie plotek, ośmieszanie, sugerowanie zaburzeń psychicznych, kierowanie na badania psychiatryczne, żartowanie i wyśmiewanie życia prywatnego, przedrzeźnianie zachowania pracownika (sposobu mówienia, chodzenia, gestów), atakowanie poglądów politycznych lub przekonań religijnych, wyśmiewanie i atakowaniu pracownika z uwagi na jego narodowość, niepełnosprawność lub jej stopień, ciągłe kwestionowaniu podejmowanych przez pracownika decyzji, niesprawiedliwe ocenianiu zaangażowania w pracę, obrażanie słownym w postaci obraźliwych przezwisk lub wyrażeń, składanie propozycji lub insynuacjach o charakterze seksualnym)</a:t>
            </a:r>
          </a:p>
          <a:p>
            <a:pPr marL="514350" indent="-514350">
              <a:buFont typeface="+mj-lt"/>
              <a:buAutoNum type="arabicPeriod"/>
            </a:pPr>
            <a:r>
              <a:rPr lang="pl-PL" b="1" dirty="0"/>
              <a:t>Działania negatywnie wpływające na pozycję zawodową </a:t>
            </a:r>
            <a:r>
              <a:rPr lang="pl-PL" sz="1400" dirty="0"/>
              <a:t>(nieprzydzielaniu pracownikowi żadnych zadań do wykonania lub przydzielaniu zadań bezsensownych, przydzielanie zadań poniżej kwalifikacji i kompetencji lub zadań przerastających jego możliwości, przydzielanie zadań uwłaczających godności pracownika, ciągłym przydzielaniu nowych zadań do wykonania (z nierealnym terminem realizacji lub ilością pracy do wykonania), ostentacyjnym odbieraniu zadań już zleconych).</a:t>
            </a:r>
          </a:p>
          <a:p>
            <a:pPr marL="514350" indent="-514350">
              <a:buFont typeface="+mj-lt"/>
              <a:buAutoNum type="arabicPeriod"/>
            </a:pPr>
            <a:r>
              <a:rPr lang="pl-PL" b="1" dirty="0"/>
              <a:t>Działania wywierające szkodliwy wpływ na zdrowie ofiary </a:t>
            </a:r>
            <a:r>
              <a:rPr lang="pl-PL" sz="1500" dirty="0"/>
              <a:t>(przydzielanie  prac szkodliwych dla zdrowia, niedostosowanie do możliwości pracownika lub niezapewnieniu mu odpowiednich zabezpieczeń, stosowanie gróźb użycia siły fizycznej, używaniu agresji fizycznej o nieznacznym nasileniu, fizyczne znęcaniu się, przyczynianie się do powstawania strat materialnych powodowanych przez pracownika, wyrządzanie szkód psychicznych w miejscu pracy lub miejscu zamieszkania pracownika, zachowania o podłożu seksualnym, wykorzystywaniu seksualnemu).</a:t>
            </a:r>
          </a:p>
        </p:txBody>
      </p:sp>
      <p:sp>
        <p:nvSpPr>
          <p:cNvPr id="4" name="Prostokąt 3">
            <a:extLst>
              <a:ext uri="{FF2B5EF4-FFF2-40B4-BE49-F238E27FC236}">
                <a16:creationId xmlns:a16="http://schemas.microsoft.com/office/drawing/2014/main" id="{59E5CA3C-0284-4A27-9DBA-9C49ECD32F9F}"/>
              </a:ext>
            </a:extLst>
          </p:cNvPr>
          <p:cNvSpPr/>
          <p:nvPr/>
        </p:nvSpPr>
        <p:spPr>
          <a:xfrm>
            <a:off x="1350514" y="6404299"/>
            <a:ext cx="3291398" cy="307777"/>
          </a:xfrm>
          <a:prstGeom prst="rect">
            <a:avLst/>
          </a:prstGeom>
        </p:spPr>
        <p:txBody>
          <a:bodyPr wrap="square">
            <a:spAutoFit/>
          </a:bodyPr>
          <a:lstStyle/>
          <a:p>
            <a:pPr>
              <a:spcAft>
                <a:spcPts val="0"/>
              </a:spcAft>
            </a:pPr>
            <a:r>
              <a:rPr lang="pl-PL" sz="1400" kern="150" dirty="0">
                <a:ea typeface="Montserrat-Regular"/>
                <a:cs typeface="Montserrat-Regular"/>
              </a:rPr>
              <a:t>Źródło: Marciniak, 2020 </a:t>
            </a:r>
            <a:endParaRPr lang="pl-PL" sz="1400" kern="150" dirty="0">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3981984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D34371-11C3-4601-B8DB-9E19FFF705AC}"/>
              </a:ext>
            </a:extLst>
          </p:cNvPr>
          <p:cNvSpPr>
            <a:spLocks noGrp="1"/>
          </p:cNvSpPr>
          <p:nvPr>
            <p:ph type="title"/>
          </p:nvPr>
        </p:nvSpPr>
        <p:spPr>
          <a:xfrm>
            <a:off x="740228" y="-100239"/>
            <a:ext cx="10515600" cy="1325563"/>
          </a:xfrm>
        </p:spPr>
        <p:txBody>
          <a:bodyPr/>
          <a:lstStyle/>
          <a:p>
            <a:pPr algn="ctr"/>
            <a:r>
              <a:rPr lang="pl-PL" b="1" dirty="0"/>
              <a:t>Skutki </a:t>
            </a:r>
            <a:r>
              <a:rPr lang="pl-PL" b="1" dirty="0" err="1"/>
              <a:t>mobbingu</a:t>
            </a:r>
            <a:r>
              <a:rPr lang="pl-PL" b="1" dirty="0"/>
              <a:t> w pracy</a:t>
            </a:r>
          </a:p>
        </p:txBody>
      </p:sp>
      <p:pic>
        <p:nvPicPr>
          <p:cNvPr id="4" name="Symbol zastępczy zawartości 3">
            <a:extLst>
              <a:ext uri="{FF2B5EF4-FFF2-40B4-BE49-F238E27FC236}">
                <a16:creationId xmlns:a16="http://schemas.microsoft.com/office/drawing/2014/main" id="{327269AD-5BB5-4B72-8AF2-6A78BCD1CB8A}"/>
              </a:ext>
            </a:extLst>
          </p:cNvPr>
          <p:cNvPicPr>
            <a:picLocks noGrp="1" noChangeAspect="1"/>
          </p:cNvPicPr>
          <p:nvPr>
            <p:ph idx="1"/>
          </p:nvPr>
        </p:nvPicPr>
        <p:blipFill>
          <a:blip r:embed="rId2"/>
          <a:stretch>
            <a:fillRect/>
          </a:stretch>
        </p:blipFill>
        <p:spPr>
          <a:xfrm>
            <a:off x="2016580" y="777241"/>
            <a:ext cx="8384720" cy="5530348"/>
          </a:xfrm>
          <a:prstGeom prst="rect">
            <a:avLst/>
          </a:prstGeom>
        </p:spPr>
      </p:pic>
      <p:sp>
        <p:nvSpPr>
          <p:cNvPr id="5" name="Prostokąt 4">
            <a:extLst>
              <a:ext uri="{FF2B5EF4-FFF2-40B4-BE49-F238E27FC236}">
                <a16:creationId xmlns:a16="http://schemas.microsoft.com/office/drawing/2014/main" id="{0EA017C8-0D80-4BB1-9FB8-B895F25CD8EF}"/>
              </a:ext>
            </a:extLst>
          </p:cNvPr>
          <p:cNvSpPr/>
          <p:nvPr/>
        </p:nvSpPr>
        <p:spPr>
          <a:xfrm>
            <a:off x="1350514" y="6404299"/>
            <a:ext cx="3291398" cy="307777"/>
          </a:xfrm>
          <a:prstGeom prst="rect">
            <a:avLst/>
          </a:prstGeom>
        </p:spPr>
        <p:txBody>
          <a:bodyPr wrap="square">
            <a:spAutoFit/>
          </a:bodyPr>
          <a:lstStyle/>
          <a:p>
            <a:pPr>
              <a:spcAft>
                <a:spcPts val="0"/>
              </a:spcAft>
            </a:pPr>
            <a:r>
              <a:rPr lang="pl-PL" sz="1400" kern="150" dirty="0">
                <a:ea typeface="Montserrat-Regular"/>
                <a:cs typeface="Montserrat-Regular"/>
              </a:rPr>
              <a:t>Źródło: Warszewska-Makuch, 2012</a:t>
            </a:r>
            <a:endParaRPr lang="pl-PL" sz="1400" kern="150" dirty="0">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18272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80833C-87A7-4342-9D8D-EC2DC7727540}"/>
              </a:ext>
            </a:extLst>
          </p:cNvPr>
          <p:cNvSpPr>
            <a:spLocks noGrp="1"/>
          </p:cNvSpPr>
          <p:nvPr>
            <p:ph type="title"/>
          </p:nvPr>
        </p:nvSpPr>
        <p:spPr>
          <a:xfrm>
            <a:off x="838199" y="118633"/>
            <a:ext cx="10515600" cy="1325563"/>
          </a:xfrm>
        </p:spPr>
        <p:txBody>
          <a:bodyPr>
            <a:normAutofit/>
          </a:bodyPr>
          <a:lstStyle/>
          <a:p>
            <a:pPr algn="ctr"/>
            <a:r>
              <a:rPr lang="pl-PL" b="1" dirty="0"/>
              <a:t>Jak zapobiegać </a:t>
            </a:r>
            <a:r>
              <a:rPr lang="pl-PL" b="1" dirty="0" err="1"/>
              <a:t>mobbingowie</a:t>
            </a:r>
            <a:r>
              <a:rPr lang="pl-PL" b="1" dirty="0"/>
              <a:t> w pracy? – strategie organizacyjne</a:t>
            </a:r>
          </a:p>
        </p:txBody>
      </p:sp>
      <p:sp>
        <p:nvSpPr>
          <p:cNvPr id="3" name="Symbol zastępczy zawartości 2">
            <a:extLst>
              <a:ext uri="{FF2B5EF4-FFF2-40B4-BE49-F238E27FC236}">
                <a16:creationId xmlns:a16="http://schemas.microsoft.com/office/drawing/2014/main" id="{BF24109A-D094-40FC-9840-CC35359A2742}"/>
              </a:ext>
            </a:extLst>
          </p:cNvPr>
          <p:cNvSpPr>
            <a:spLocks noGrp="1"/>
          </p:cNvSpPr>
          <p:nvPr>
            <p:ph sz="half" idx="1"/>
          </p:nvPr>
        </p:nvSpPr>
        <p:spPr>
          <a:xfrm>
            <a:off x="669131" y="2053555"/>
            <a:ext cx="4657725" cy="3660775"/>
          </a:xfrm>
        </p:spPr>
        <p:txBody>
          <a:bodyPr/>
          <a:lstStyle/>
          <a:p>
            <a:pPr marL="0" indent="0">
              <a:buNone/>
            </a:pPr>
            <a:r>
              <a:rPr lang="pl-PL" sz="1800" i="1" dirty="0"/>
              <a:t>Czy istnieje procedura postępowania na wypadek </a:t>
            </a:r>
            <a:r>
              <a:rPr lang="pl-PL" sz="1800" i="1" dirty="0" err="1"/>
              <a:t>mobbingu</a:t>
            </a:r>
            <a:r>
              <a:rPr lang="pl-PL" sz="1800" i="1" dirty="0"/>
              <a:t> lub molestowania?</a:t>
            </a:r>
            <a:endParaRPr lang="pl-PL" sz="1800" dirty="0"/>
          </a:p>
          <a:p>
            <a:pPr marL="0" indent="0">
              <a:buNone/>
            </a:pPr>
            <a:endParaRPr lang="pl-PL" dirty="0"/>
          </a:p>
        </p:txBody>
      </p:sp>
      <p:sp>
        <p:nvSpPr>
          <p:cNvPr id="4" name="Symbol zastępczy zawartości 3">
            <a:extLst>
              <a:ext uri="{FF2B5EF4-FFF2-40B4-BE49-F238E27FC236}">
                <a16:creationId xmlns:a16="http://schemas.microsoft.com/office/drawing/2014/main" id="{73F4C742-C730-4512-BD23-C2DC3DFD3393}"/>
              </a:ext>
            </a:extLst>
          </p:cNvPr>
          <p:cNvSpPr>
            <a:spLocks noGrp="1"/>
          </p:cNvSpPr>
          <p:nvPr>
            <p:ph sz="half" idx="2"/>
          </p:nvPr>
        </p:nvSpPr>
        <p:spPr>
          <a:xfrm>
            <a:off x="6341269" y="1939022"/>
            <a:ext cx="5181600" cy="4351338"/>
          </a:xfrm>
        </p:spPr>
        <p:txBody>
          <a:bodyPr/>
          <a:lstStyle/>
          <a:p>
            <a:pPr marL="0" indent="0">
              <a:buNone/>
            </a:pPr>
            <a:r>
              <a:rPr lang="pl-PL" sz="1800" i="1" dirty="0"/>
              <a:t>Czy zostały podjęte działania w wyniku wystąpienia konkretnych wypadków stresu, </a:t>
            </a:r>
            <a:r>
              <a:rPr lang="pl-PL" sz="1800" i="1" dirty="0" err="1"/>
              <a:t>mobbingu</a:t>
            </a:r>
            <a:r>
              <a:rPr lang="pl-PL" sz="1800" i="1" dirty="0"/>
              <a:t>, molestowania, czy przemocy w zakładzie?</a:t>
            </a:r>
            <a:endParaRPr lang="pl-PL" sz="1800" dirty="0"/>
          </a:p>
          <a:p>
            <a:endParaRPr lang="pl-PL" dirty="0"/>
          </a:p>
        </p:txBody>
      </p:sp>
      <p:pic>
        <p:nvPicPr>
          <p:cNvPr id="5" name="Obraz 4">
            <a:extLst>
              <a:ext uri="{FF2B5EF4-FFF2-40B4-BE49-F238E27FC236}">
                <a16:creationId xmlns:a16="http://schemas.microsoft.com/office/drawing/2014/main" id="{484E8EE5-2E46-4AB3-9EEB-29C1C463EC51}"/>
              </a:ext>
            </a:extLst>
          </p:cNvPr>
          <p:cNvPicPr>
            <a:picLocks noChangeAspect="1"/>
          </p:cNvPicPr>
          <p:nvPr/>
        </p:nvPicPr>
        <p:blipFill>
          <a:blip r:embed="rId2"/>
          <a:stretch>
            <a:fillRect/>
          </a:stretch>
        </p:blipFill>
        <p:spPr>
          <a:xfrm>
            <a:off x="463677" y="2582168"/>
            <a:ext cx="5370386" cy="2146060"/>
          </a:xfrm>
          <a:prstGeom prst="rect">
            <a:avLst/>
          </a:prstGeom>
        </p:spPr>
      </p:pic>
      <p:pic>
        <p:nvPicPr>
          <p:cNvPr id="9" name="Obraz 8">
            <a:extLst>
              <a:ext uri="{FF2B5EF4-FFF2-40B4-BE49-F238E27FC236}">
                <a16:creationId xmlns:a16="http://schemas.microsoft.com/office/drawing/2014/main" id="{3BA603BE-ED95-409B-9BA0-5E8C33C935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41269" y="2915380"/>
            <a:ext cx="5569258" cy="1851599"/>
          </a:xfrm>
          <a:prstGeom prst="rect">
            <a:avLst/>
          </a:prstGeom>
        </p:spPr>
      </p:pic>
      <p:sp>
        <p:nvSpPr>
          <p:cNvPr id="10" name="pole tekstowe 9">
            <a:extLst>
              <a:ext uri="{FF2B5EF4-FFF2-40B4-BE49-F238E27FC236}">
                <a16:creationId xmlns:a16="http://schemas.microsoft.com/office/drawing/2014/main" id="{1B21CBAC-7104-49EE-9EFB-1A8333C412A1}"/>
              </a:ext>
            </a:extLst>
          </p:cNvPr>
          <p:cNvSpPr txBox="1"/>
          <p:nvPr/>
        </p:nvSpPr>
        <p:spPr>
          <a:xfrm>
            <a:off x="647700" y="5176246"/>
            <a:ext cx="8695309" cy="276999"/>
          </a:xfrm>
          <a:prstGeom prst="rect">
            <a:avLst/>
          </a:prstGeom>
          <a:noFill/>
        </p:spPr>
        <p:txBody>
          <a:bodyPr wrap="square" rtlCol="0">
            <a:spAutoFit/>
          </a:bodyPr>
          <a:lstStyle/>
          <a:p>
            <a:r>
              <a:rPr lang="pl-PL" sz="1200" dirty="0"/>
              <a:t>Źródło: dane dot. Ankietowanych polskich przedsiębiorstw, </a:t>
            </a:r>
            <a:r>
              <a:rPr lang="pl-PL" sz="1200" i="1" dirty="0"/>
              <a:t>ESENER 3 (2019), </a:t>
            </a:r>
            <a:r>
              <a:rPr lang="pl-PL" sz="1200" dirty="0"/>
              <a:t>EU-OSHA</a:t>
            </a:r>
          </a:p>
        </p:txBody>
      </p:sp>
      <p:sp>
        <p:nvSpPr>
          <p:cNvPr id="11" name="pole tekstowe 10">
            <a:extLst>
              <a:ext uri="{FF2B5EF4-FFF2-40B4-BE49-F238E27FC236}">
                <a16:creationId xmlns:a16="http://schemas.microsoft.com/office/drawing/2014/main" id="{8EE2EA66-DFE5-4DD1-BEE2-068EC7532CC1}"/>
              </a:ext>
            </a:extLst>
          </p:cNvPr>
          <p:cNvSpPr txBox="1"/>
          <p:nvPr/>
        </p:nvSpPr>
        <p:spPr>
          <a:xfrm>
            <a:off x="669131" y="4684228"/>
            <a:ext cx="3114675" cy="461665"/>
          </a:xfrm>
          <a:prstGeom prst="rect">
            <a:avLst/>
          </a:prstGeom>
          <a:noFill/>
        </p:spPr>
        <p:txBody>
          <a:bodyPr wrap="square" rtlCol="0">
            <a:spAutoFit/>
          </a:bodyPr>
          <a:lstStyle/>
          <a:p>
            <a:r>
              <a:rPr lang="pl-PL" sz="1200" dirty="0"/>
              <a:t>*Ankietowane przedsiębiorstwa zatrudniające min. 20 pracowników</a:t>
            </a:r>
          </a:p>
        </p:txBody>
      </p:sp>
      <p:sp>
        <p:nvSpPr>
          <p:cNvPr id="12" name="pole tekstowe 11">
            <a:extLst>
              <a:ext uri="{FF2B5EF4-FFF2-40B4-BE49-F238E27FC236}">
                <a16:creationId xmlns:a16="http://schemas.microsoft.com/office/drawing/2014/main" id="{4642D4D1-14DE-4832-B955-31AF6BDFE1A4}"/>
              </a:ext>
            </a:extLst>
          </p:cNvPr>
          <p:cNvSpPr txBox="1"/>
          <p:nvPr/>
        </p:nvSpPr>
        <p:spPr>
          <a:xfrm>
            <a:off x="6619806" y="4655140"/>
            <a:ext cx="3397928" cy="461665"/>
          </a:xfrm>
          <a:prstGeom prst="rect">
            <a:avLst/>
          </a:prstGeom>
          <a:noFill/>
        </p:spPr>
        <p:txBody>
          <a:bodyPr wrap="square" rtlCol="0">
            <a:spAutoFit/>
          </a:bodyPr>
          <a:lstStyle/>
          <a:p>
            <a:r>
              <a:rPr lang="pl-PL" sz="1200" dirty="0"/>
              <a:t>*Ankietowane przedsiębiorstwa zatrudniające min. 5 pracowników</a:t>
            </a:r>
          </a:p>
        </p:txBody>
      </p:sp>
      <p:sp>
        <p:nvSpPr>
          <p:cNvPr id="6" name="Prostokąt 5">
            <a:extLst>
              <a:ext uri="{FF2B5EF4-FFF2-40B4-BE49-F238E27FC236}">
                <a16:creationId xmlns:a16="http://schemas.microsoft.com/office/drawing/2014/main" id="{E292CD38-BAA2-4510-9710-E4F776E602A4}"/>
              </a:ext>
            </a:extLst>
          </p:cNvPr>
          <p:cNvSpPr/>
          <p:nvPr/>
        </p:nvSpPr>
        <p:spPr>
          <a:xfrm>
            <a:off x="533399" y="5627101"/>
            <a:ext cx="11125201" cy="892552"/>
          </a:xfrm>
          <a:prstGeom prst="rect">
            <a:avLst/>
          </a:prstGeom>
        </p:spPr>
        <p:txBody>
          <a:bodyPr wrap="square">
            <a:spAutoFit/>
          </a:bodyPr>
          <a:lstStyle/>
          <a:p>
            <a:pPr marL="285750" indent="-285750">
              <a:buFont typeface="Arial" panose="020B0604020202020204" pitchFamily="34" charset="0"/>
              <a:buChar char="•"/>
            </a:pPr>
            <a:r>
              <a:rPr lang="pl-PL" sz="2600" b="1" dirty="0"/>
              <a:t>Autentyczny styl przywództwa</a:t>
            </a:r>
            <a:r>
              <a:rPr lang="pl-PL" sz="2600" dirty="0"/>
              <a:t>, zarządzanie partycypacyjne</a:t>
            </a:r>
            <a:r>
              <a:rPr lang="pl-PL" sz="2600" b="1" dirty="0"/>
              <a:t> </a:t>
            </a:r>
            <a:r>
              <a:rPr lang="pl-PL" sz="2600" dirty="0"/>
              <a:t>(Kaczmarek, 2015; </a:t>
            </a:r>
            <a:r>
              <a:rPr lang="pl-PL" sz="2600" dirty="0" err="1"/>
              <a:t>Mockałło</a:t>
            </a:r>
            <a:r>
              <a:rPr lang="pl-PL" sz="2600" dirty="0"/>
              <a:t>, 2013).</a:t>
            </a:r>
            <a:endParaRPr lang="pl-PL" sz="2600" b="1" dirty="0"/>
          </a:p>
        </p:txBody>
      </p:sp>
      <p:sp>
        <p:nvSpPr>
          <p:cNvPr id="7" name="pole tekstowe 6">
            <a:extLst>
              <a:ext uri="{FF2B5EF4-FFF2-40B4-BE49-F238E27FC236}">
                <a16:creationId xmlns:a16="http://schemas.microsoft.com/office/drawing/2014/main" id="{19F3C12B-FE21-485E-B528-74EBE70764D9}"/>
              </a:ext>
            </a:extLst>
          </p:cNvPr>
          <p:cNvSpPr txBox="1"/>
          <p:nvPr/>
        </p:nvSpPr>
        <p:spPr>
          <a:xfrm>
            <a:off x="647700" y="1446579"/>
            <a:ext cx="9530457" cy="492443"/>
          </a:xfrm>
          <a:prstGeom prst="rect">
            <a:avLst/>
          </a:prstGeom>
          <a:noFill/>
        </p:spPr>
        <p:txBody>
          <a:bodyPr wrap="square" rtlCol="0">
            <a:spAutoFit/>
          </a:bodyPr>
          <a:lstStyle/>
          <a:p>
            <a:pPr marL="285750" indent="-285750">
              <a:buFont typeface="Arial" panose="020B0604020202020204" pitchFamily="34" charset="0"/>
              <a:buChar char="•"/>
            </a:pPr>
            <a:r>
              <a:rPr lang="pl-PL" sz="2600" b="1" dirty="0"/>
              <a:t>Procedury</a:t>
            </a:r>
            <a:r>
              <a:rPr lang="pl-PL" sz="2600" dirty="0"/>
              <a:t> </a:t>
            </a:r>
            <a:r>
              <a:rPr lang="pl-PL" sz="2600" dirty="0" err="1"/>
              <a:t>antymobbingowe</a:t>
            </a:r>
            <a:endParaRPr lang="pl-PL" sz="2600" dirty="0"/>
          </a:p>
        </p:txBody>
      </p:sp>
    </p:spTree>
    <p:extLst>
      <p:ext uri="{BB962C8B-B14F-4D97-AF65-F5344CB8AC3E}">
        <p14:creationId xmlns:p14="http://schemas.microsoft.com/office/powerpoint/2010/main" val="1383603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803075-0F03-4641-A8D1-AA03936E206C}"/>
              </a:ext>
            </a:extLst>
          </p:cNvPr>
          <p:cNvSpPr>
            <a:spLocks noGrp="1"/>
          </p:cNvSpPr>
          <p:nvPr>
            <p:ph type="title"/>
          </p:nvPr>
        </p:nvSpPr>
        <p:spPr>
          <a:xfrm>
            <a:off x="838200" y="169182"/>
            <a:ext cx="10515600" cy="1325563"/>
          </a:xfrm>
        </p:spPr>
        <p:txBody>
          <a:bodyPr>
            <a:normAutofit/>
          </a:bodyPr>
          <a:lstStyle/>
          <a:p>
            <a:pPr algn="ctr"/>
            <a:r>
              <a:rPr lang="pl-PL" b="1" dirty="0"/>
              <a:t>Jak się bronić przed </a:t>
            </a:r>
            <a:r>
              <a:rPr lang="pl-PL" b="1" dirty="0" err="1"/>
              <a:t>mobbingiem</a:t>
            </a:r>
            <a:r>
              <a:rPr lang="pl-PL" b="1" dirty="0"/>
              <a:t> w pracy? – strategie indywidualne</a:t>
            </a:r>
          </a:p>
        </p:txBody>
      </p:sp>
      <p:sp>
        <p:nvSpPr>
          <p:cNvPr id="3" name="Symbol zastępczy zawartości 2">
            <a:extLst>
              <a:ext uri="{FF2B5EF4-FFF2-40B4-BE49-F238E27FC236}">
                <a16:creationId xmlns:a16="http://schemas.microsoft.com/office/drawing/2014/main" id="{BA819EBB-AA0E-4A42-BD97-82BA3190EEF9}"/>
              </a:ext>
            </a:extLst>
          </p:cNvPr>
          <p:cNvSpPr>
            <a:spLocks noGrp="1"/>
          </p:cNvSpPr>
          <p:nvPr>
            <p:ph idx="1"/>
          </p:nvPr>
        </p:nvSpPr>
        <p:spPr>
          <a:xfrm>
            <a:off x="838200" y="1387929"/>
            <a:ext cx="10515600" cy="4789034"/>
          </a:xfrm>
        </p:spPr>
        <p:txBody>
          <a:bodyPr>
            <a:normAutofit/>
          </a:bodyPr>
          <a:lstStyle/>
          <a:p>
            <a:endParaRPr lang="pl-PL" dirty="0"/>
          </a:p>
          <a:p>
            <a:r>
              <a:rPr lang="pl-PL" dirty="0"/>
              <a:t>Badania CIOP-PIB (Warszewska – Makuch, 2012) w zakresie </a:t>
            </a:r>
            <a:r>
              <a:rPr lang="pl-PL" dirty="0" err="1"/>
              <a:t>mobbingu</a:t>
            </a:r>
            <a:r>
              <a:rPr lang="pl-PL" dirty="0"/>
              <a:t> wykazały, że </a:t>
            </a:r>
            <a:r>
              <a:rPr lang="pl-PL" b="1" dirty="0"/>
              <a:t>ofiara </a:t>
            </a:r>
            <a:r>
              <a:rPr lang="pl-PL" b="1" dirty="0" err="1"/>
              <a:t>mobbingu</a:t>
            </a:r>
            <a:r>
              <a:rPr lang="pl-PL" b="1" dirty="0"/>
              <a:t> nie ma zasobów</a:t>
            </a:r>
            <a:r>
              <a:rPr lang="pl-PL" dirty="0"/>
              <a:t>, aby skutecznie obronić się przed </a:t>
            </a:r>
            <a:r>
              <a:rPr lang="pl-PL" dirty="0" err="1"/>
              <a:t>mobbingiem</a:t>
            </a:r>
            <a:r>
              <a:rPr lang="pl-PL" dirty="0"/>
              <a:t>, </a:t>
            </a:r>
            <a:r>
              <a:rPr lang="pl-PL" b="1" dirty="0"/>
              <a:t>bez względu na styl radzenia sobie ze stresem </a:t>
            </a:r>
            <a:r>
              <a:rPr lang="pl-PL" dirty="0"/>
              <a:t>(aktywny, pasywny, unikający). </a:t>
            </a:r>
          </a:p>
          <a:p>
            <a:r>
              <a:rPr lang="pl-PL" dirty="0"/>
              <a:t>Paradoksalnie, </a:t>
            </a:r>
            <a:r>
              <a:rPr lang="pl-PL" b="1" dirty="0"/>
              <a:t>styl aktywny</a:t>
            </a:r>
            <a:r>
              <a:rPr lang="pl-PL" dirty="0"/>
              <a:t>, który ofiary często stosują w pierwszej fazie, uznawany za najbardziej efektywny w radzeniu sobie ze stresem, </a:t>
            </a:r>
            <a:r>
              <a:rPr lang="pl-PL" b="1" dirty="0"/>
              <a:t>przyczynia się do jeszcze większej eskalacji </a:t>
            </a:r>
            <a:r>
              <a:rPr lang="pl-PL" b="1" dirty="0" err="1"/>
              <a:t>mobbingu</a:t>
            </a:r>
            <a:r>
              <a:rPr lang="pl-PL" dirty="0"/>
              <a:t>.</a:t>
            </a:r>
          </a:p>
          <a:p>
            <a:r>
              <a:rPr lang="pl-PL" dirty="0"/>
              <a:t>Konieczne zatem jest </a:t>
            </a:r>
            <a:r>
              <a:rPr lang="pl-PL" b="1" dirty="0"/>
              <a:t>wsparcie organizacyjne lub zewnętrzne </a:t>
            </a:r>
            <a:r>
              <a:rPr lang="pl-PL" dirty="0"/>
              <a:t>ofiary </a:t>
            </a:r>
            <a:r>
              <a:rPr lang="pl-PL" dirty="0" err="1"/>
              <a:t>mobbingu</a:t>
            </a:r>
            <a:r>
              <a:rPr lang="pl-PL" dirty="0"/>
              <a:t>. </a:t>
            </a:r>
          </a:p>
        </p:txBody>
      </p:sp>
    </p:spTree>
    <p:extLst>
      <p:ext uri="{BB962C8B-B14F-4D97-AF65-F5344CB8AC3E}">
        <p14:creationId xmlns:p14="http://schemas.microsoft.com/office/powerpoint/2010/main" val="2874821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803075-0F03-4641-A8D1-AA03936E206C}"/>
              </a:ext>
            </a:extLst>
          </p:cNvPr>
          <p:cNvSpPr>
            <a:spLocks noGrp="1"/>
          </p:cNvSpPr>
          <p:nvPr>
            <p:ph type="title"/>
          </p:nvPr>
        </p:nvSpPr>
        <p:spPr>
          <a:xfrm>
            <a:off x="838200" y="169182"/>
            <a:ext cx="10515600" cy="1325563"/>
          </a:xfrm>
        </p:spPr>
        <p:txBody>
          <a:bodyPr>
            <a:normAutofit/>
          </a:bodyPr>
          <a:lstStyle/>
          <a:p>
            <a:pPr algn="ctr"/>
            <a:r>
              <a:rPr lang="pl-PL" b="1" dirty="0"/>
              <a:t>Jak się bronić przed </a:t>
            </a:r>
            <a:r>
              <a:rPr lang="pl-PL" b="1" dirty="0" err="1"/>
              <a:t>mobbingiem</a:t>
            </a:r>
            <a:r>
              <a:rPr lang="pl-PL" b="1" dirty="0"/>
              <a:t> w pracy? - dochodzenie praw przed sądem pracy</a:t>
            </a:r>
          </a:p>
        </p:txBody>
      </p:sp>
      <p:sp>
        <p:nvSpPr>
          <p:cNvPr id="3" name="Symbol zastępczy zawartości 2">
            <a:extLst>
              <a:ext uri="{FF2B5EF4-FFF2-40B4-BE49-F238E27FC236}">
                <a16:creationId xmlns:a16="http://schemas.microsoft.com/office/drawing/2014/main" id="{BA819EBB-AA0E-4A42-BD97-82BA3190EEF9}"/>
              </a:ext>
            </a:extLst>
          </p:cNvPr>
          <p:cNvSpPr>
            <a:spLocks noGrp="1"/>
          </p:cNvSpPr>
          <p:nvPr>
            <p:ph idx="1"/>
          </p:nvPr>
        </p:nvSpPr>
        <p:spPr>
          <a:xfrm>
            <a:off x="676275" y="1899784"/>
            <a:ext cx="10515600" cy="4789034"/>
          </a:xfrm>
        </p:spPr>
        <p:txBody>
          <a:bodyPr>
            <a:normAutofit/>
          </a:bodyPr>
          <a:lstStyle/>
          <a:p>
            <a:r>
              <a:rPr lang="pl-PL" sz="3200" dirty="0"/>
              <a:t>W sytuacji wytoczenia powództwa pracodawcy w sprawie o </a:t>
            </a:r>
            <a:r>
              <a:rPr lang="pl-PL" sz="3200" dirty="0" err="1"/>
              <a:t>mobbing</a:t>
            </a:r>
            <a:r>
              <a:rPr lang="pl-PL" sz="3200" dirty="0"/>
              <a:t>, to </a:t>
            </a:r>
            <a:r>
              <a:rPr lang="pl-PL" sz="3200" b="1" dirty="0"/>
              <a:t>ofiara musi udowodnić</a:t>
            </a:r>
            <a:r>
              <a:rPr lang="pl-PL" sz="3200" dirty="0"/>
              <a:t>, że stosowano wobec niej działania </a:t>
            </a:r>
            <a:r>
              <a:rPr lang="pl-PL" sz="3200" dirty="0" err="1"/>
              <a:t>mobbingowe</a:t>
            </a:r>
            <a:r>
              <a:rPr lang="pl-PL" sz="3200" dirty="0"/>
              <a:t>. </a:t>
            </a:r>
            <a:r>
              <a:rPr lang="pl-PL" sz="3200" b="1" dirty="0"/>
              <a:t>Ciężar dowodu spoczywa na pracowniku</a:t>
            </a:r>
            <a:r>
              <a:rPr lang="pl-PL" sz="3200" dirty="0"/>
              <a:t> (wg ogólnych reguł dowodowych – art. 6 k.c.).</a:t>
            </a:r>
          </a:p>
          <a:p>
            <a:endParaRPr lang="pl-PL" sz="3200" dirty="0"/>
          </a:p>
          <a:p>
            <a:r>
              <a:rPr lang="pl-PL" sz="3200" dirty="0"/>
              <a:t>Sformułowania definiujące pojęcie </a:t>
            </a:r>
            <a:r>
              <a:rPr lang="pl-PL" sz="3200" b="1" dirty="0" err="1"/>
              <a:t>mobbingu</a:t>
            </a:r>
            <a:r>
              <a:rPr lang="pl-PL" sz="3200" b="1" dirty="0"/>
              <a:t> w Kodeksie pracy są niedookreślone i szerokie</a:t>
            </a:r>
            <a:r>
              <a:rPr lang="pl-PL" sz="3200" dirty="0"/>
              <a:t>, co sprawia dodatkową przeszkodę w udowodnieniu wystąpienia </a:t>
            </a:r>
            <a:r>
              <a:rPr lang="pl-PL" sz="3200" dirty="0" err="1"/>
              <a:t>mobbingu</a:t>
            </a:r>
            <a:r>
              <a:rPr lang="pl-PL" sz="3200" dirty="0"/>
              <a:t> przed sądem.</a:t>
            </a:r>
          </a:p>
          <a:p>
            <a:endParaRPr lang="pl-PL" dirty="0"/>
          </a:p>
        </p:txBody>
      </p:sp>
    </p:spTree>
    <p:extLst>
      <p:ext uri="{BB962C8B-B14F-4D97-AF65-F5344CB8AC3E}">
        <p14:creationId xmlns:p14="http://schemas.microsoft.com/office/powerpoint/2010/main" val="3177784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5303553-937F-4A6E-A33C-C797EE5A7DB7}"/>
              </a:ext>
            </a:extLst>
          </p:cNvPr>
          <p:cNvSpPr>
            <a:spLocks noGrp="1"/>
          </p:cNvSpPr>
          <p:nvPr>
            <p:ph type="title"/>
          </p:nvPr>
        </p:nvSpPr>
        <p:spPr>
          <a:xfrm>
            <a:off x="838200" y="365125"/>
            <a:ext cx="10515600" cy="1028669"/>
          </a:xfrm>
        </p:spPr>
        <p:txBody>
          <a:bodyPr>
            <a:normAutofit fontScale="90000"/>
          </a:bodyPr>
          <a:lstStyle/>
          <a:p>
            <a:pPr algn="ctr"/>
            <a:r>
              <a:rPr lang="pl-PL" b="1" dirty="0"/>
              <a:t>Jak się bronić przed </a:t>
            </a:r>
            <a:r>
              <a:rPr lang="pl-PL" b="1" dirty="0" err="1"/>
              <a:t>mobbingiem</a:t>
            </a:r>
            <a:r>
              <a:rPr lang="pl-PL" b="1" dirty="0"/>
              <a:t> w pracy? – strategie kolektywne</a:t>
            </a:r>
          </a:p>
        </p:txBody>
      </p:sp>
      <p:pic>
        <p:nvPicPr>
          <p:cNvPr id="5" name="Symbol zastępczy zawartości 4">
            <a:extLst>
              <a:ext uri="{FF2B5EF4-FFF2-40B4-BE49-F238E27FC236}">
                <a16:creationId xmlns:a16="http://schemas.microsoft.com/office/drawing/2014/main" id="{22294D97-4545-441B-B2A0-0D21EED0827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80930" y="1783787"/>
            <a:ext cx="4201520" cy="4201520"/>
          </a:xfrm>
        </p:spPr>
      </p:pic>
      <p:sp>
        <p:nvSpPr>
          <p:cNvPr id="6" name="pole tekstowe 5">
            <a:extLst>
              <a:ext uri="{FF2B5EF4-FFF2-40B4-BE49-F238E27FC236}">
                <a16:creationId xmlns:a16="http://schemas.microsoft.com/office/drawing/2014/main" id="{402BA73C-255E-48CA-A1FC-6802BB3A6FB0}"/>
              </a:ext>
            </a:extLst>
          </p:cNvPr>
          <p:cNvSpPr txBox="1"/>
          <p:nvPr/>
        </p:nvSpPr>
        <p:spPr>
          <a:xfrm>
            <a:off x="348633" y="1232147"/>
            <a:ext cx="7242792" cy="6309420"/>
          </a:xfrm>
          <a:prstGeom prst="rect">
            <a:avLst/>
          </a:prstGeom>
          <a:noFill/>
        </p:spPr>
        <p:txBody>
          <a:bodyPr wrap="square" rtlCol="0">
            <a:spAutoFit/>
          </a:bodyPr>
          <a:lstStyle/>
          <a:p>
            <a:endParaRPr lang="pl-PL" sz="2200" dirty="0"/>
          </a:p>
          <a:p>
            <a:pPr marL="285750" indent="-285750">
              <a:buFont typeface="Arial" panose="020B0604020202020204" pitchFamily="34" charset="0"/>
              <a:buChar char="•"/>
            </a:pPr>
            <a:r>
              <a:rPr lang="pl-PL" sz="2600" b="1" dirty="0"/>
              <a:t>Solidarność pracownicza</a:t>
            </a:r>
            <a:r>
              <a:rPr lang="pl-PL" sz="2600" dirty="0"/>
              <a:t>, zakładanie </a:t>
            </a:r>
            <a:r>
              <a:rPr lang="pl-PL" sz="2600" b="1" dirty="0"/>
              <a:t>związków zawodowych </a:t>
            </a:r>
            <a:r>
              <a:rPr lang="pl-PL" sz="2600" dirty="0"/>
              <a:t>– skuteczna forma organizowania się na rzecz ochrony praw pracowniczych oraz kształtowania pozytywnej kultury pracy;</a:t>
            </a:r>
          </a:p>
          <a:p>
            <a:pPr marL="285750" indent="-285750">
              <a:buFont typeface="Arial" panose="020B0604020202020204" pitchFamily="34" charset="0"/>
              <a:buChar char="•"/>
            </a:pPr>
            <a:endParaRPr lang="pl-PL" sz="2600" dirty="0"/>
          </a:p>
          <a:p>
            <a:pPr marL="285750" indent="-285750">
              <a:buFont typeface="Arial" panose="020B0604020202020204" pitchFamily="34" charset="0"/>
              <a:buChar char="•"/>
            </a:pPr>
            <a:r>
              <a:rPr lang="pl-PL" sz="2600" dirty="0"/>
              <a:t>Fala zwolnień chronionych działaczy związkowych pokazuje, że konieczne jest </a:t>
            </a:r>
            <a:r>
              <a:rPr lang="pl-PL" sz="2600" b="1" dirty="0"/>
              <a:t>podjęcie działań </a:t>
            </a:r>
            <a:r>
              <a:rPr lang="pl-PL" sz="2600" dirty="0"/>
              <a:t>wymierzonych w łamanie zasady wolności zakładania związków zawodowych (art. 12 Konstytucji RP);</a:t>
            </a:r>
          </a:p>
          <a:p>
            <a:pPr marL="285750" indent="-285750">
              <a:buFont typeface="Arial" panose="020B0604020202020204" pitchFamily="34" charset="0"/>
              <a:buChar char="•"/>
            </a:pPr>
            <a:endParaRPr lang="pl-PL" sz="2600" dirty="0"/>
          </a:p>
          <a:p>
            <a:pPr marL="285750" indent="-285750">
              <a:buFont typeface="Arial" panose="020B0604020202020204" pitchFamily="34" charset="0"/>
              <a:buChar char="•"/>
            </a:pPr>
            <a:r>
              <a:rPr lang="pl-PL" sz="2600" dirty="0"/>
              <a:t>Strajk, kampanie społeczne na rzecz poprawy kultury pracy w Polsce.</a:t>
            </a:r>
          </a:p>
          <a:p>
            <a:pPr marL="285750" indent="-285750">
              <a:buFont typeface="Arial" panose="020B0604020202020204" pitchFamily="34" charset="0"/>
              <a:buChar char="•"/>
            </a:pPr>
            <a:endParaRPr lang="pl-PL" sz="2200" dirty="0"/>
          </a:p>
          <a:p>
            <a:pPr marL="285750" indent="-285750">
              <a:buFont typeface="Arial" panose="020B0604020202020204" pitchFamily="34" charset="0"/>
              <a:buChar char="•"/>
            </a:pPr>
            <a:endParaRPr lang="pl-PL" sz="2200" dirty="0"/>
          </a:p>
        </p:txBody>
      </p:sp>
    </p:spTree>
    <p:extLst>
      <p:ext uri="{BB962C8B-B14F-4D97-AF65-F5344CB8AC3E}">
        <p14:creationId xmlns:p14="http://schemas.microsoft.com/office/powerpoint/2010/main" val="3192500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3B09ED-104F-4E96-95DB-A6A4CA811F7E}"/>
              </a:ext>
            </a:extLst>
          </p:cNvPr>
          <p:cNvSpPr>
            <a:spLocks noGrp="1"/>
          </p:cNvSpPr>
          <p:nvPr>
            <p:ph type="title"/>
          </p:nvPr>
        </p:nvSpPr>
        <p:spPr>
          <a:xfrm>
            <a:off x="2944792" y="226229"/>
            <a:ext cx="10515600" cy="1325563"/>
          </a:xfrm>
        </p:spPr>
        <p:txBody>
          <a:bodyPr/>
          <a:lstStyle/>
          <a:p>
            <a:r>
              <a:rPr lang="pl-PL" b="1" dirty="0"/>
              <a:t>Stres w środowisku pracy</a:t>
            </a:r>
          </a:p>
        </p:txBody>
      </p:sp>
      <p:sp>
        <p:nvSpPr>
          <p:cNvPr id="3" name="Symbol zastępczy zawartości 2">
            <a:extLst>
              <a:ext uri="{FF2B5EF4-FFF2-40B4-BE49-F238E27FC236}">
                <a16:creationId xmlns:a16="http://schemas.microsoft.com/office/drawing/2014/main" id="{CD895B4A-7340-4AA6-9D29-7BC4DDD04F11}"/>
              </a:ext>
            </a:extLst>
          </p:cNvPr>
          <p:cNvSpPr>
            <a:spLocks noGrp="1"/>
          </p:cNvSpPr>
          <p:nvPr>
            <p:ph idx="1"/>
          </p:nvPr>
        </p:nvSpPr>
        <p:spPr>
          <a:xfrm>
            <a:off x="838200" y="1443661"/>
            <a:ext cx="10515600" cy="4351338"/>
          </a:xfrm>
        </p:spPr>
        <p:txBody>
          <a:bodyPr>
            <a:normAutofit fontScale="92500" lnSpcReduction="10000"/>
          </a:bodyPr>
          <a:lstStyle/>
          <a:p>
            <a:r>
              <a:rPr lang="pl-PL" dirty="0"/>
              <a:t>Stres związany z pracą jest definiowany jako doświadczana przez pracownika </a:t>
            </a:r>
            <a:r>
              <a:rPr lang="pl-PL" b="1" dirty="0"/>
              <a:t>niezgodność </a:t>
            </a:r>
            <a:r>
              <a:rPr lang="pl-PL" dirty="0"/>
              <a:t>między </a:t>
            </a:r>
            <a:r>
              <a:rPr lang="pl-PL" b="1" dirty="0"/>
              <a:t>wymaganiami </a:t>
            </a:r>
            <a:r>
              <a:rPr lang="pl-PL" dirty="0"/>
              <a:t>środowiska pracy a osobowościowymi/sytuacyjnymi </a:t>
            </a:r>
            <a:r>
              <a:rPr lang="pl-PL" b="1" dirty="0"/>
              <a:t>zasobami </a:t>
            </a:r>
            <a:r>
              <a:rPr lang="pl-PL" dirty="0"/>
              <a:t>pracownika, której towarzyszą rozmaite symptomy psychiczne, fizyczne i behawioralne (Chmiel, 2003).</a:t>
            </a:r>
          </a:p>
          <a:p>
            <a:r>
              <a:rPr lang="pl-PL" dirty="0"/>
              <a:t>Stres mogą wywołać zarówno zbyt </a:t>
            </a:r>
            <a:r>
              <a:rPr lang="pl-PL" b="1" dirty="0"/>
              <a:t>wysokie wymagania</a:t>
            </a:r>
            <a:r>
              <a:rPr lang="pl-PL" dirty="0"/>
              <a:t> (np. zadania przewyższające możliwości pracownika), jak i zbyt </a:t>
            </a:r>
            <a:r>
              <a:rPr lang="pl-PL" b="1" dirty="0"/>
              <a:t>niskie wymagania </a:t>
            </a:r>
            <a:r>
              <a:rPr lang="pl-PL" dirty="0"/>
              <a:t>(np. praca poniżej kwalifikacji, rutyna, monotonia)</a:t>
            </a:r>
            <a:r>
              <a:rPr lang="pl-PL" b="1" dirty="0"/>
              <a:t>. </a:t>
            </a:r>
            <a:endParaRPr lang="pl-PL" dirty="0"/>
          </a:p>
          <a:p>
            <a:r>
              <a:rPr lang="pl-PL" dirty="0"/>
              <a:t>Kluczowy związek pomiędzy wymaganiami pracy a zmiennymi psychospołecznymi: </a:t>
            </a:r>
          </a:p>
          <a:p>
            <a:pPr>
              <a:buFont typeface="Wingdings" panose="05000000000000000000" pitchFamily="2" charset="2"/>
              <a:buChar char="Ø"/>
            </a:pPr>
            <a:r>
              <a:rPr lang="pl-PL" i="1" dirty="0"/>
              <a:t>Job </a:t>
            </a:r>
            <a:r>
              <a:rPr lang="pl-PL" i="1" dirty="0" err="1"/>
              <a:t>demands</a:t>
            </a:r>
            <a:r>
              <a:rPr lang="pl-PL" i="1" dirty="0"/>
              <a:t> – </a:t>
            </a:r>
            <a:r>
              <a:rPr lang="pl-PL" i="1" dirty="0" err="1"/>
              <a:t>control</a:t>
            </a:r>
            <a:r>
              <a:rPr lang="pl-PL" i="1" dirty="0"/>
              <a:t> </a:t>
            </a:r>
            <a:r>
              <a:rPr lang="pl-PL" dirty="0"/>
              <a:t>model (Karasek, 1979; Karasek and </a:t>
            </a:r>
            <a:r>
              <a:rPr lang="pl-PL" dirty="0" err="1"/>
              <a:t>Theorell</a:t>
            </a:r>
            <a:r>
              <a:rPr lang="pl-PL" dirty="0"/>
              <a:t>, 1992)</a:t>
            </a:r>
          </a:p>
          <a:p>
            <a:pPr>
              <a:buFont typeface="Wingdings" panose="05000000000000000000" pitchFamily="2" charset="2"/>
              <a:buChar char="Ø"/>
            </a:pPr>
            <a:r>
              <a:rPr lang="pl-PL" i="1" dirty="0" err="1"/>
              <a:t>Effort</a:t>
            </a:r>
            <a:r>
              <a:rPr lang="pl-PL" i="1" dirty="0"/>
              <a:t> – </a:t>
            </a:r>
            <a:r>
              <a:rPr lang="pl-PL" i="1" dirty="0" err="1"/>
              <a:t>reward</a:t>
            </a:r>
            <a:r>
              <a:rPr lang="pl-PL" i="1" dirty="0"/>
              <a:t> </a:t>
            </a:r>
            <a:r>
              <a:rPr lang="pl-PL" i="1" dirty="0" err="1"/>
              <a:t>imbalance</a:t>
            </a:r>
            <a:r>
              <a:rPr lang="pl-PL" i="1" dirty="0"/>
              <a:t> </a:t>
            </a:r>
            <a:r>
              <a:rPr lang="pl-PL" dirty="0"/>
              <a:t>model (</a:t>
            </a:r>
            <a:r>
              <a:rPr lang="pl-PL" dirty="0" err="1"/>
              <a:t>Siegriest</a:t>
            </a:r>
            <a:r>
              <a:rPr lang="pl-PL" dirty="0"/>
              <a:t>, 1996)</a:t>
            </a:r>
          </a:p>
          <a:p>
            <a:pPr>
              <a:buFont typeface="Wingdings" panose="05000000000000000000" pitchFamily="2" charset="2"/>
              <a:buChar char="Ø"/>
            </a:pPr>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977179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C9C7CB2-6737-4B68-BD21-EAFDAD753F56}"/>
              </a:ext>
            </a:extLst>
          </p:cNvPr>
          <p:cNvSpPr>
            <a:spLocks noGrp="1"/>
          </p:cNvSpPr>
          <p:nvPr>
            <p:ph type="title"/>
          </p:nvPr>
        </p:nvSpPr>
        <p:spPr>
          <a:xfrm>
            <a:off x="3144520" y="365125"/>
            <a:ext cx="10515600" cy="1325563"/>
          </a:xfrm>
        </p:spPr>
        <p:txBody>
          <a:bodyPr/>
          <a:lstStyle/>
          <a:p>
            <a:r>
              <a:rPr lang="pl-PL" b="1" dirty="0"/>
              <a:t>Stres w środowisku pracy</a:t>
            </a:r>
            <a:endParaRPr lang="pl-PL" dirty="0"/>
          </a:p>
        </p:txBody>
      </p:sp>
      <p:sp>
        <p:nvSpPr>
          <p:cNvPr id="3" name="Symbol zastępczy zawartości 2">
            <a:extLst>
              <a:ext uri="{FF2B5EF4-FFF2-40B4-BE49-F238E27FC236}">
                <a16:creationId xmlns:a16="http://schemas.microsoft.com/office/drawing/2014/main" id="{3E3B46A8-1DA9-48D9-B753-B54481C1C287}"/>
              </a:ext>
            </a:extLst>
          </p:cNvPr>
          <p:cNvSpPr>
            <a:spLocks noGrp="1"/>
          </p:cNvSpPr>
          <p:nvPr>
            <p:ph idx="1"/>
          </p:nvPr>
        </p:nvSpPr>
        <p:spPr/>
        <p:txBody>
          <a:bodyPr>
            <a:normAutofit/>
          </a:bodyPr>
          <a:lstStyle/>
          <a:p>
            <a:r>
              <a:rPr lang="pl-PL" b="1" dirty="0"/>
              <a:t>Incydentalny:</a:t>
            </a:r>
            <a:r>
              <a:rPr lang="pl-PL" dirty="0"/>
              <a:t>  czynnik stresowy (stresor) jest krótkotrwały i dotyczy konkretnego zdarzenia. Po jego ustąpieniu organizm wraca do równowagi (</a:t>
            </a:r>
            <a:r>
              <a:rPr lang="pl-PL" b="1" dirty="0"/>
              <a:t>nie stanowi ryzyka </a:t>
            </a:r>
            <a:r>
              <a:rPr lang="pl-PL" dirty="0"/>
              <a:t>zawodowego).</a:t>
            </a:r>
          </a:p>
          <a:p>
            <a:r>
              <a:rPr lang="pl-PL" b="1" dirty="0"/>
              <a:t>Przewlekły</a:t>
            </a:r>
            <a:r>
              <a:rPr lang="pl-PL" dirty="0"/>
              <a:t> lub </a:t>
            </a:r>
            <a:r>
              <a:rPr lang="pl-PL" b="1" dirty="0"/>
              <a:t>zbyt wysoki</a:t>
            </a:r>
            <a:r>
              <a:rPr lang="pl-PL" dirty="0"/>
              <a:t>: </a:t>
            </a:r>
            <a:r>
              <a:rPr lang="pl-PL" b="1" dirty="0"/>
              <a:t>negatywny stres (</a:t>
            </a:r>
            <a:r>
              <a:rPr lang="pl-PL" b="1" dirty="0" err="1"/>
              <a:t>dystres</a:t>
            </a:r>
            <a:r>
              <a:rPr lang="pl-PL" b="1" dirty="0"/>
              <a:t>), </a:t>
            </a:r>
            <a:r>
              <a:rPr lang="pl-PL" dirty="0"/>
              <a:t>który negatywnie wpływa na funkcjonowanie, a w efekcie również na zdrowie pracownika.</a:t>
            </a:r>
          </a:p>
          <a:p>
            <a:r>
              <a:rPr lang="pl-PL" b="1" dirty="0" err="1"/>
              <a:t>Eustres</a:t>
            </a:r>
            <a:r>
              <a:rPr lang="pl-PL" b="1" dirty="0"/>
              <a:t> </a:t>
            </a:r>
            <a:r>
              <a:rPr lang="pl-PL" dirty="0"/>
              <a:t>jest pozytywnym rodzajem stresu, który motywuje do działania w trudnych sytuacjach, postrzeganych przez pracownika jako </a:t>
            </a:r>
            <a:r>
              <a:rPr lang="pl-PL" b="1" dirty="0"/>
              <a:t>wyzwania</a:t>
            </a:r>
            <a:r>
              <a:rPr lang="pl-PL" dirty="0"/>
              <a:t>, z którymi można się uporać.</a:t>
            </a:r>
          </a:p>
          <a:p>
            <a:endParaRPr lang="pl-PL" dirty="0"/>
          </a:p>
          <a:p>
            <a:pPr marL="0" indent="0">
              <a:buNone/>
            </a:pPr>
            <a:endParaRPr lang="pl-PL" dirty="0"/>
          </a:p>
        </p:txBody>
      </p:sp>
    </p:spTree>
    <p:extLst>
      <p:ext uri="{BB962C8B-B14F-4D97-AF65-F5344CB8AC3E}">
        <p14:creationId xmlns:p14="http://schemas.microsoft.com/office/powerpoint/2010/main" val="940656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1F4FD02-BA32-4972-8676-FDC363C9FA82}"/>
              </a:ext>
            </a:extLst>
          </p:cNvPr>
          <p:cNvSpPr>
            <a:spLocks noGrp="1"/>
          </p:cNvSpPr>
          <p:nvPr>
            <p:ph type="title"/>
          </p:nvPr>
        </p:nvSpPr>
        <p:spPr/>
        <p:txBody>
          <a:bodyPr>
            <a:normAutofit/>
          </a:bodyPr>
          <a:lstStyle/>
          <a:p>
            <a:pPr algn="ctr"/>
            <a:r>
              <a:rPr lang="pl-PL" b="1" dirty="0"/>
              <a:t>Narażenie na stres wśród polskich pracowników</a:t>
            </a:r>
          </a:p>
        </p:txBody>
      </p:sp>
      <p:sp>
        <p:nvSpPr>
          <p:cNvPr id="3" name="Symbol zastępczy zawartości 2">
            <a:extLst>
              <a:ext uri="{FF2B5EF4-FFF2-40B4-BE49-F238E27FC236}">
                <a16:creationId xmlns:a16="http://schemas.microsoft.com/office/drawing/2014/main" id="{14D17D06-30BA-4801-BADA-749AF4B481A0}"/>
              </a:ext>
            </a:extLst>
          </p:cNvPr>
          <p:cNvSpPr>
            <a:spLocks noGrp="1"/>
          </p:cNvSpPr>
          <p:nvPr>
            <p:ph idx="1"/>
          </p:nvPr>
        </p:nvSpPr>
        <p:spPr/>
        <p:txBody>
          <a:bodyPr>
            <a:normAutofit/>
          </a:bodyPr>
          <a:lstStyle/>
          <a:p>
            <a:r>
              <a:rPr lang="pl-PL" dirty="0"/>
              <a:t>Wg badania z 2018 roku Polacy byli najbardziej zestresowanymi pracownikami w Europie - </a:t>
            </a:r>
            <a:r>
              <a:rPr lang="pl-PL" b="1" dirty="0"/>
              <a:t>25% pracowników doświadczało codziennie stresu, </a:t>
            </a:r>
            <a:r>
              <a:rPr lang="pl-PL" dirty="0"/>
              <a:t>w pracy, w porównaniu do 17% ogółu pracowników w UE i zaledwie 4% w Niemczech. (</a:t>
            </a:r>
            <a:r>
              <a:rPr lang="pl-PL" b="1" i="1" dirty="0"/>
              <a:t>The </a:t>
            </a:r>
            <a:r>
              <a:rPr lang="pl-PL" b="1" i="1" dirty="0" err="1"/>
              <a:t>Workforce</a:t>
            </a:r>
            <a:r>
              <a:rPr lang="pl-PL" b="1" i="1" dirty="0"/>
              <a:t> </a:t>
            </a:r>
            <a:r>
              <a:rPr lang="pl-PL" b="1" i="1" dirty="0" err="1"/>
              <a:t>View</a:t>
            </a:r>
            <a:r>
              <a:rPr lang="pl-PL" b="1" i="1" dirty="0"/>
              <a:t> in Europe 2019</a:t>
            </a:r>
            <a:r>
              <a:rPr lang="pl-PL" dirty="0"/>
              <a:t>, ADP)</a:t>
            </a:r>
          </a:p>
          <a:p>
            <a:r>
              <a:rPr lang="pl-PL" dirty="0"/>
              <a:t>Wg badań krajowych w 2018 roku aż </a:t>
            </a:r>
            <a:r>
              <a:rPr lang="pl-PL" b="1" dirty="0"/>
              <a:t>42%</a:t>
            </a:r>
            <a:r>
              <a:rPr lang="pl-PL" dirty="0"/>
              <a:t> ankietowanych pracowników </a:t>
            </a:r>
            <a:r>
              <a:rPr lang="pl-PL" b="1" dirty="0"/>
              <a:t>często doświadczało stresu w pracy </a:t>
            </a:r>
            <a:r>
              <a:rPr lang="pl-PL" dirty="0"/>
              <a:t>(</a:t>
            </a:r>
            <a:r>
              <a:rPr lang="pl-PL" b="1" i="1" dirty="0"/>
              <a:t>Bezpieczeństwo w Pracy 2019,</a:t>
            </a:r>
            <a:r>
              <a:rPr lang="pl-PL" dirty="0"/>
              <a:t> Koalicja Bezpieczni w Pracy).</a:t>
            </a:r>
          </a:p>
        </p:txBody>
      </p:sp>
    </p:spTree>
    <p:extLst>
      <p:ext uri="{BB962C8B-B14F-4D97-AF65-F5344CB8AC3E}">
        <p14:creationId xmlns:p14="http://schemas.microsoft.com/office/powerpoint/2010/main" val="803345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8CDFEC-F7CA-4604-8CD5-151D1FFE847C}"/>
              </a:ext>
            </a:extLst>
          </p:cNvPr>
          <p:cNvSpPr>
            <a:spLocks noGrp="1"/>
          </p:cNvSpPr>
          <p:nvPr>
            <p:ph type="title"/>
          </p:nvPr>
        </p:nvSpPr>
        <p:spPr/>
        <p:txBody>
          <a:bodyPr>
            <a:normAutofit/>
          </a:bodyPr>
          <a:lstStyle/>
          <a:p>
            <a:pPr algn="ctr"/>
            <a:r>
              <a:rPr lang="pl-PL" b="1" dirty="0"/>
              <a:t>Narażenie na stres wśród polskich pracowników</a:t>
            </a:r>
            <a:endParaRPr lang="pl-PL" dirty="0"/>
          </a:p>
        </p:txBody>
      </p:sp>
      <p:pic>
        <p:nvPicPr>
          <p:cNvPr id="5" name="Symbol zastępczy zawartości 4">
            <a:extLst>
              <a:ext uri="{FF2B5EF4-FFF2-40B4-BE49-F238E27FC236}">
                <a16:creationId xmlns:a16="http://schemas.microsoft.com/office/drawing/2014/main" id="{8454F889-C2CF-4075-A316-91929A81E39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5845" y="1690688"/>
            <a:ext cx="7735727" cy="4385624"/>
          </a:xfrm>
        </p:spPr>
      </p:pic>
      <p:sp>
        <p:nvSpPr>
          <p:cNvPr id="6" name="Prostokąt 5">
            <a:extLst>
              <a:ext uri="{FF2B5EF4-FFF2-40B4-BE49-F238E27FC236}">
                <a16:creationId xmlns:a16="http://schemas.microsoft.com/office/drawing/2014/main" id="{0448203C-CC44-44CA-8EB4-DFD6883EE859}"/>
              </a:ext>
            </a:extLst>
          </p:cNvPr>
          <p:cNvSpPr/>
          <p:nvPr/>
        </p:nvSpPr>
        <p:spPr>
          <a:xfrm>
            <a:off x="1107591" y="6076312"/>
            <a:ext cx="2536977" cy="307777"/>
          </a:xfrm>
          <a:prstGeom prst="rect">
            <a:avLst/>
          </a:prstGeom>
        </p:spPr>
        <p:txBody>
          <a:bodyPr wrap="none">
            <a:spAutoFit/>
          </a:bodyPr>
          <a:lstStyle/>
          <a:p>
            <a:pPr>
              <a:spcAft>
                <a:spcPts val="0"/>
              </a:spcAft>
            </a:pPr>
            <a:r>
              <a:rPr lang="pl-PL" sz="1400" kern="150" dirty="0">
                <a:ea typeface="Montserrat-Regular"/>
                <a:cs typeface="Montserrat-Regular"/>
              </a:rPr>
              <a:t>Źródło: Stres w Pracy, 2021, HRK</a:t>
            </a:r>
            <a:endParaRPr lang="pl-PL" sz="1400" kern="150" dirty="0">
              <a:effectLst/>
              <a:ea typeface="SimSun" panose="02010600030101010101" pitchFamily="2" charset="-122"/>
              <a:cs typeface="Arial" panose="020B0604020202020204" pitchFamily="34" charset="0"/>
            </a:endParaRPr>
          </a:p>
        </p:txBody>
      </p:sp>
      <p:sp>
        <p:nvSpPr>
          <p:cNvPr id="7" name="Prostokąt 6">
            <a:extLst>
              <a:ext uri="{FF2B5EF4-FFF2-40B4-BE49-F238E27FC236}">
                <a16:creationId xmlns:a16="http://schemas.microsoft.com/office/drawing/2014/main" id="{3941CEBD-3DEA-4001-A76C-3F8EDB3D8C37}"/>
              </a:ext>
            </a:extLst>
          </p:cNvPr>
          <p:cNvSpPr/>
          <p:nvPr/>
        </p:nvSpPr>
        <p:spPr>
          <a:xfrm>
            <a:off x="8957115" y="1690688"/>
            <a:ext cx="2396685" cy="3816429"/>
          </a:xfrm>
          <a:prstGeom prst="rect">
            <a:avLst/>
          </a:prstGeom>
        </p:spPr>
        <p:txBody>
          <a:bodyPr wrap="square">
            <a:spAutoFit/>
          </a:bodyPr>
          <a:lstStyle/>
          <a:p>
            <a:pPr>
              <a:spcAft>
                <a:spcPts val="0"/>
              </a:spcAft>
            </a:pPr>
            <a:r>
              <a:rPr lang="pl-PL" sz="2200" kern="150" dirty="0">
                <a:ea typeface="SimSun" panose="02010600030101010101" pitchFamily="2" charset="-122"/>
                <a:cs typeface="Arial" panose="020B0604020202020204" pitchFamily="34" charset="0"/>
              </a:rPr>
              <a:t>Najbardziej zestresowani są </a:t>
            </a:r>
            <a:r>
              <a:rPr lang="pl-PL" sz="2200" b="1" kern="150" dirty="0">
                <a:ea typeface="SimSun" panose="02010600030101010101" pitchFamily="2" charset="-122"/>
                <a:cs typeface="Arial" panose="020B0604020202020204" pitchFamily="34" charset="0"/>
              </a:rPr>
              <a:t>pracownicy</a:t>
            </a:r>
            <a:r>
              <a:rPr lang="pl-PL" sz="2200" kern="150" dirty="0">
                <a:ea typeface="SimSun" panose="02010600030101010101" pitchFamily="2" charset="-122"/>
                <a:cs typeface="Arial" panose="020B0604020202020204" pitchFamily="34" charset="0"/>
              </a:rPr>
              <a:t> dużych </a:t>
            </a:r>
            <a:r>
              <a:rPr lang="pl-PL" sz="2200" b="1" kern="150" dirty="0">
                <a:ea typeface="SimSun" panose="02010600030101010101" pitchFamily="2" charset="-122"/>
                <a:cs typeface="Arial" panose="020B0604020202020204" pitchFamily="34" charset="0"/>
              </a:rPr>
              <a:t>korporacji</a:t>
            </a:r>
            <a:r>
              <a:rPr lang="pl-PL" sz="2200" kern="150" dirty="0">
                <a:ea typeface="SimSun" panose="02010600030101010101" pitchFamily="2" charset="-122"/>
                <a:cs typeface="Arial" panose="020B0604020202020204" pitchFamily="34" charset="0"/>
              </a:rPr>
              <a:t>, wśród których </a:t>
            </a:r>
            <a:r>
              <a:rPr lang="pl-PL" sz="2200" b="1" kern="150" dirty="0">
                <a:ea typeface="SimSun" panose="02010600030101010101" pitchFamily="2" charset="-122"/>
                <a:cs typeface="Arial" panose="020B0604020202020204" pitchFamily="34" charset="0"/>
              </a:rPr>
              <a:t>kobiety </a:t>
            </a:r>
            <a:r>
              <a:rPr lang="pl-PL" sz="2200" kern="150" dirty="0">
                <a:ea typeface="SimSun" panose="02010600030101010101" pitchFamily="2" charset="-122"/>
                <a:cs typeface="Arial" panose="020B0604020202020204" pitchFamily="34" charset="0"/>
              </a:rPr>
              <a:t>odczuwają stres nawet </a:t>
            </a:r>
            <a:r>
              <a:rPr lang="pl-PL" sz="2200" b="1" kern="150" dirty="0">
                <a:ea typeface="SimSun" panose="02010600030101010101" pitchFamily="2" charset="-122"/>
                <a:cs typeface="Arial" panose="020B0604020202020204" pitchFamily="34" charset="0"/>
              </a:rPr>
              <a:t>kilka razy w tygodniu</a:t>
            </a:r>
            <a:r>
              <a:rPr lang="pl-PL" sz="2200" kern="150" dirty="0">
                <a:ea typeface="SimSun" panose="02010600030101010101" pitchFamily="2" charset="-122"/>
                <a:cs typeface="Arial" panose="020B0604020202020204" pitchFamily="34" charset="0"/>
              </a:rPr>
              <a:t> (</a:t>
            </a:r>
            <a:r>
              <a:rPr lang="pl-PL" sz="2200" b="1" kern="150" dirty="0">
                <a:ea typeface="SimSun" panose="02010600030101010101" pitchFamily="2" charset="-122"/>
                <a:cs typeface="Arial" panose="020B0604020202020204" pitchFamily="34" charset="0"/>
              </a:rPr>
              <a:t>38%</a:t>
            </a:r>
            <a:r>
              <a:rPr lang="pl-PL" sz="2200" kern="150" dirty="0">
                <a:ea typeface="SimSun" panose="02010600030101010101" pitchFamily="2" charset="-122"/>
                <a:cs typeface="Arial" panose="020B0604020202020204" pitchFamily="34" charset="0"/>
              </a:rPr>
              <a:t>), a </a:t>
            </a:r>
            <a:r>
              <a:rPr lang="pl-PL" sz="2200" b="1" kern="150" dirty="0">
                <a:ea typeface="SimSun" panose="02010600030101010101" pitchFamily="2" charset="-122"/>
                <a:cs typeface="Arial" panose="020B0604020202020204" pitchFamily="34" charset="0"/>
              </a:rPr>
              <a:t>mężczyźni kilka razy w miesiącu (30%). </a:t>
            </a:r>
            <a:endParaRPr lang="pl-PL" sz="2200" b="1" kern="150" dirty="0">
              <a:effectLst/>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431335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097180-641F-4592-AEA1-F98E9C7AE4EC}"/>
              </a:ext>
            </a:extLst>
          </p:cNvPr>
          <p:cNvSpPr>
            <a:spLocks noGrp="1"/>
          </p:cNvSpPr>
          <p:nvPr>
            <p:ph type="title"/>
          </p:nvPr>
        </p:nvSpPr>
        <p:spPr>
          <a:xfrm>
            <a:off x="838200" y="365125"/>
            <a:ext cx="10515600" cy="913259"/>
          </a:xfrm>
        </p:spPr>
        <p:txBody>
          <a:bodyPr/>
          <a:lstStyle/>
          <a:p>
            <a:pPr algn="ctr"/>
            <a:r>
              <a:rPr lang="pl-PL" b="1" dirty="0"/>
              <a:t>Źródła stresu w pracy</a:t>
            </a:r>
          </a:p>
        </p:txBody>
      </p:sp>
      <p:sp>
        <p:nvSpPr>
          <p:cNvPr id="3" name="Symbol zastępczy zawartości 2">
            <a:extLst>
              <a:ext uri="{FF2B5EF4-FFF2-40B4-BE49-F238E27FC236}">
                <a16:creationId xmlns:a16="http://schemas.microsoft.com/office/drawing/2014/main" id="{EC827F40-F095-4207-A5C4-034DEF2BD7FE}"/>
              </a:ext>
            </a:extLst>
          </p:cNvPr>
          <p:cNvSpPr>
            <a:spLocks noGrp="1"/>
          </p:cNvSpPr>
          <p:nvPr>
            <p:ph idx="1"/>
          </p:nvPr>
        </p:nvSpPr>
        <p:spPr>
          <a:xfrm>
            <a:off x="838200" y="1253330"/>
            <a:ext cx="10676138" cy="4996549"/>
          </a:xfrm>
        </p:spPr>
        <p:txBody>
          <a:bodyPr>
            <a:noAutofit/>
          </a:bodyPr>
          <a:lstStyle/>
          <a:p>
            <a:r>
              <a:rPr lang="pl-PL" sz="3200" b="1" dirty="0"/>
              <a:t>Fizyczne zagrożenia</a:t>
            </a:r>
            <a:r>
              <a:rPr lang="pl-PL" sz="3200" dirty="0"/>
              <a:t> w środowisku pracy (wysoka/niska temperatura, hałas, drgania, narażenia na szkodliwe substancje chemiczne, promieniowanie, itp.) mogą stanowić stresory, które mogą negatywnie wpływać na dobrostan psychiczny pracownika.</a:t>
            </a:r>
          </a:p>
          <a:p>
            <a:pPr marL="0" indent="0">
              <a:buNone/>
            </a:pPr>
            <a:endParaRPr lang="pl-PL" sz="3200" dirty="0"/>
          </a:p>
          <a:p>
            <a:r>
              <a:rPr lang="pl-PL" sz="3200" b="1" dirty="0"/>
              <a:t>Psychospołeczne warunki</a:t>
            </a:r>
            <a:r>
              <a:rPr lang="pl-PL" sz="3200" dirty="0"/>
              <a:t> pracy, które są </a:t>
            </a:r>
            <a:r>
              <a:rPr lang="pl-PL" sz="3200" b="1" dirty="0"/>
              <a:t>bezpośrednio</a:t>
            </a:r>
            <a:r>
              <a:rPr lang="pl-PL" sz="3200" dirty="0"/>
              <a:t> związane z występowaniem stresu w miejscu pracy, stanowią ryzyko dla funkcjonowania </a:t>
            </a:r>
            <a:r>
              <a:rPr lang="pl-PL" sz="3200" dirty="0" err="1"/>
              <a:t>psycho</a:t>
            </a:r>
            <a:r>
              <a:rPr lang="pl-PL" sz="3200" dirty="0"/>
              <a:t>-fizycznego i społecznego pracownika.</a:t>
            </a:r>
          </a:p>
          <a:p>
            <a:endParaRPr lang="pl-PL" sz="3200" dirty="0"/>
          </a:p>
        </p:txBody>
      </p:sp>
    </p:spTree>
    <p:extLst>
      <p:ext uri="{BB962C8B-B14F-4D97-AF65-F5344CB8AC3E}">
        <p14:creationId xmlns:p14="http://schemas.microsoft.com/office/powerpoint/2010/main" val="2716050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D4CFAF-7ACF-4ED1-A292-5ED4D8CA6802}"/>
              </a:ext>
            </a:extLst>
          </p:cNvPr>
          <p:cNvSpPr>
            <a:spLocks noGrp="1"/>
          </p:cNvSpPr>
          <p:nvPr>
            <p:ph type="title"/>
          </p:nvPr>
        </p:nvSpPr>
        <p:spPr/>
        <p:txBody>
          <a:bodyPr>
            <a:normAutofit/>
          </a:bodyPr>
          <a:lstStyle/>
          <a:p>
            <a:pPr algn="ctr"/>
            <a:r>
              <a:rPr lang="pl-PL" b="1" dirty="0"/>
              <a:t>Zagrożenia psychospołeczne w pracy</a:t>
            </a:r>
            <a:br>
              <a:rPr lang="pl-PL" dirty="0"/>
            </a:br>
            <a:endParaRPr lang="pl-PL" dirty="0"/>
          </a:p>
        </p:txBody>
      </p:sp>
      <p:sp>
        <p:nvSpPr>
          <p:cNvPr id="3" name="Symbol zastępczy zawartości 2">
            <a:extLst>
              <a:ext uri="{FF2B5EF4-FFF2-40B4-BE49-F238E27FC236}">
                <a16:creationId xmlns:a16="http://schemas.microsoft.com/office/drawing/2014/main" id="{C157468F-2DC1-4B40-86C9-32321F5F810D}"/>
              </a:ext>
            </a:extLst>
          </p:cNvPr>
          <p:cNvSpPr>
            <a:spLocks noGrp="1"/>
          </p:cNvSpPr>
          <p:nvPr>
            <p:ph idx="1"/>
          </p:nvPr>
        </p:nvSpPr>
        <p:spPr>
          <a:xfrm>
            <a:off x="838199" y="1393794"/>
            <a:ext cx="3059098" cy="5099081"/>
          </a:xfrm>
        </p:spPr>
        <p:txBody>
          <a:bodyPr>
            <a:normAutofit/>
          </a:bodyPr>
          <a:lstStyle/>
          <a:p>
            <a:r>
              <a:rPr lang="pl-PL" dirty="0"/>
              <a:t>Tempo pracy</a:t>
            </a:r>
          </a:p>
          <a:p>
            <a:r>
              <a:rPr lang="pl-PL" dirty="0"/>
              <a:t>Ilościowe obciążenie pracą</a:t>
            </a:r>
          </a:p>
          <a:p>
            <a:r>
              <a:rPr lang="pl-PL" dirty="0"/>
              <a:t>Wynagrodzenie</a:t>
            </a:r>
          </a:p>
          <a:p>
            <a:r>
              <a:rPr lang="pl-PL" dirty="0"/>
              <a:t>Sprawiedliwość organizacyjna</a:t>
            </a:r>
          </a:p>
          <a:p>
            <a:r>
              <a:rPr lang="pl-PL" dirty="0"/>
              <a:t>Emocjonalne wymagania pracy</a:t>
            </a:r>
          </a:p>
          <a:p>
            <a:r>
              <a:rPr lang="pl-PL" dirty="0"/>
              <a:t>Kontrola nad pracą</a:t>
            </a:r>
          </a:p>
          <a:p>
            <a:r>
              <a:rPr lang="pl-PL" dirty="0"/>
              <a:t>Jasność roli</a:t>
            </a:r>
          </a:p>
          <a:p>
            <a:endParaRPr lang="pl-PL" dirty="0"/>
          </a:p>
        </p:txBody>
      </p:sp>
      <p:pic>
        <p:nvPicPr>
          <p:cNvPr id="4" name="Obraz 3">
            <a:extLst>
              <a:ext uri="{FF2B5EF4-FFF2-40B4-BE49-F238E27FC236}">
                <a16:creationId xmlns:a16="http://schemas.microsoft.com/office/drawing/2014/main" id="{60332E04-BB47-4D94-BA90-B476BA9AEC07}"/>
              </a:ext>
            </a:extLst>
          </p:cNvPr>
          <p:cNvPicPr>
            <a:picLocks noChangeAspect="1"/>
          </p:cNvPicPr>
          <p:nvPr/>
        </p:nvPicPr>
        <p:blipFill>
          <a:blip r:embed="rId2"/>
          <a:stretch>
            <a:fillRect/>
          </a:stretch>
        </p:blipFill>
        <p:spPr>
          <a:xfrm>
            <a:off x="4128944" y="1138236"/>
            <a:ext cx="7526087" cy="5102765"/>
          </a:xfrm>
          <a:prstGeom prst="rect">
            <a:avLst/>
          </a:prstGeom>
        </p:spPr>
      </p:pic>
      <p:sp>
        <p:nvSpPr>
          <p:cNvPr id="5" name="Prostokąt 4">
            <a:extLst>
              <a:ext uri="{FF2B5EF4-FFF2-40B4-BE49-F238E27FC236}">
                <a16:creationId xmlns:a16="http://schemas.microsoft.com/office/drawing/2014/main" id="{76D3188C-B61B-44EA-83C6-04800CB08D79}"/>
              </a:ext>
            </a:extLst>
          </p:cNvPr>
          <p:cNvSpPr/>
          <p:nvPr/>
        </p:nvSpPr>
        <p:spPr>
          <a:xfrm>
            <a:off x="5084786" y="6241001"/>
            <a:ext cx="4965847" cy="307777"/>
          </a:xfrm>
          <a:prstGeom prst="rect">
            <a:avLst/>
          </a:prstGeom>
        </p:spPr>
        <p:txBody>
          <a:bodyPr wrap="none">
            <a:spAutoFit/>
          </a:bodyPr>
          <a:lstStyle/>
          <a:p>
            <a:pPr>
              <a:spcAft>
                <a:spcPts val="0"/>
              </a:spcAft>
            </a:pPr>
            <a:r>
              <a:rPr lang="pl-PL" sz="1400" kern="150" dirty="0">
                <a:ea typeface="Montserrat-Regular"/>
                <a:cs typeface="Montserrat-Regular"/>
              </a:rPr>
              <a:t>Źródło: </a:t>
            </a:r>
            <a:r>
              <a:rPr lang="pl-PL" sz="1400" i="1" dirty="0"/>
              <a:t>Bezpieczeństwo w Pracy 2019</a:t>
            </a:r>
            <a:r>
              <a:rPr lang="pl-PL" sz="1400" dirty="0"/>
              <a:t>, Koalicja Bezpieczni w Pracy</a:t>
            </a:r>
            <a:endParaRPr lang="pl-PL" sz="1400" kern="150" dirty="0">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4226277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B7B1ED6-CEC3-4C59-B4F1-E80E983B8752}"/>
              </a:ext>
            </a:extLst>
          </p:cNvPr>
          <p:cNvSpPr>
            <a:spLocks noGrp="1"/>
          </p:cNvSpPr>
          <p:nvPr>
            <p:ph type="title"/>
          </p:nvPr>
        </p:nvSpPr>
        <p:spPr/>
        <p:txBody>
          <a:bodyPr>
            <a:normAutofit/>
          </a:bodyPr>
          <a:lstStyle/>
          <a:p>
            <a:pPr algn="ctr"/>
            <a:r>
              <a:rPr lang="pl-PL" b="1" dirty="0"/>
              <a:t>Zagrożenia psychospołeczne w pracy</a:t>
            </a:r>
            <a:br>
              <a:rPr lang="pl-PL" dirty="0"/>
            </a:br>
            <a:endParaRPr lang="pl-PL" dirty="0"/>
          </a:p>
        </p:txBody>
      </p:sp>
      <p:sp>
        <p:nvSpPr>
          <p:cNvPr id="3" name="Symbol zastępczy zawartości 2">
            <a:extLst>
              <a:ext uri="{FF2B5EF4-FFF2-40B4-BE49-F238E27FC236}">
                <a16:creationId xmlns:a16="http://schemas.microsoft.com/office/drawing/2014/main" id="{1C5AE534-D4F0-46A8-8CA9-439ED43DB22A}"/>
              </a:ext>
            </a:extLst>
          </p:cNvPr>
          <p:cNvSpPr>
            <a:spLocks noGrp="1"/>
          </p:cNvSpPr>
          <p:nvPr>
            <p:ph idx="1"/>
          </p:nvPr>
        </p:nvSpPr>
        <p:spPr>
          <a:xfrm>
            <a:off x="483093" y="941665"/>
            <a:ext cx="4017885" cy="4974670"/>
          </a:xfrm>
        </p:spPr>
        <p:txBody>
          <a:bodyPr>
            <a:noAutofit/>
          </a:bodyPr>
          <a:lstStyle/>
          <a:p>
            <a:endParaRPr lang="pl-PL" sz="2600" dirty="0"/>
          </a:p>
          <a:p>
            <a:r>
              <a:rPr lang="pl-PL" sz="2600" dirty="0"/>
              <a:t>Jakość przywództwa</a:t>
            </a:r>
          </a:p>
          <a:p>
            <a:r>
              <a:rPr lang="pl-PL" sz="2600" dirty="0"/>
              <a:t>Relacje interpersonalne</a:t>
            </a:r>
          </a:p>
          <a:p>
            <a:r>
              <a:rPr lang="pl-PL" sz="2600" dirty="0"/>
              <a:t>Niepewność pracy</a:t>
            </a:r>
          </a:p>
          <a:p>
            <a:r>
              <a:rPr lang="pl-PL" sz="2600" dirty="0"/>
              <a:t>Harmonogram pracy</a:t>
            </a:r>
          </a:p>
          <a:p>
            <a:r>
              <a:rPr lang="pl-PL" sz="2600" dirty="0"/>
              <a:t>Treść pracy</a:t>
            </a:r>
          </a:p>
          <a:p>
            <a:r>
              <a:rPr lang="pl-PL" sz="2600" dirty="0"/>
              <a:t>Konflikt praca  - dom</a:t>
            </a:r>
          </a:p>
          <a:p>
            <a:r>
              <a:rPr lang="pl-PL" sz="2600" dirty="0"/>
              <a:t>Przebieg kariery zawodowej</a:t>
            </a:r>
          </a:p>
        </p:txBody>
      </p:sp>
      <p:pic>
        <p:nvPicPr>
          <p:cNvPr id="5" name="Obraz 4">
            <a:extLst>
              <a:ext uri="{FF2B5EF4-FFF2-40B4-BE49-F238E27FC236}">
                <a16:creationId xmlns:a16="http://schemas.microsoft.com/office/drawing/2014/main" id="{08B3FB4F-2E01-48FF-94D2-B97FA0F54E52}"/>
              </a:ext>
            </a:extLst>
          </p:cNvPr>
          <p:cNvPicPr>
            <a:picLocks noChangeAspect="1"/>
          </p:cNvPicPr>
          <p:nvPr/>
        </p:nvPicPr>
        <p:blipFill>
          <a:blip r:embed="rId2"/>
          <a:stretch>
            <a:fillRect/>
          </a:stretch>
        </p:blipFill>
        <p:spPr>
          <a:xfrm>
            <a:off x="4500978" y="941665"/>
            <a:ext cx="7102137" cy="5864228"/>
          </a:xfrm>
          <a:prstGeom prst="rect">
            <a:avLst/>
          </a:prstGeom>
        </p:spPr>
      </p:pic>
      <p:sp>
        <p:nvSpPr>
          <p:cNvPr id="6" name="Prostokąt 5">
            <a:extLst>
              <a:ext uri="{FF2B5EF4-FFF2-40B4-BE49-F238E27FC236}">
                <a16:creationId xmlns:a16="http://schemas.microsoft.com/office/drawing/2014/main" id="{7D958819-F08F-47E5-A67E-FD2DA69A360F}"/>
              </a:ext>
            </a:extLst>
          </p:cNvPr>
          <p:cNvSpPr/>
          <p:nvPr/>
        </p:nvSpPr>
        <p:spPr>
          <a:xfrm>
            <a:off x="2150615" y="6037948"/>
            <a:ext cx="3291398" cy="531528"/>
          </a:xfrm>
          <a:prstGeom prst="rect">
            <a:avLst/>
          </a:prstGeom>
        </p:spPr>
        <p:txBody>
          <a:bodyPr wrap="square">
            <a:spAutoFit/>
          </a:bodyPr>
          <a:lstStyle/>
          <a:p>
            <a:pPr>
              <a:spcAft>
                <a:spcPts val="0"/>
              </a:spcAft>
            </a:pPr>
            <a:r>
              <a:rPr lang="pl-PL" sz="1400" kern="150" dirty="0">
                <a:ea typeface="Montserrat-Regular"/>
                <a:cs typeface="Montserrat-Regular"/>
              </a:rPr>
              <a:t>Źródło: </a:t>
            </a:r>
            <a:r>
              <a:rPr lang="pl-PL" sz="1400" i="1" dirty="0"/>
              <a:t>Bezpieczeństwo w Pracy 2019</a:t>
            </a:r>
            <a:r>
              <a:rPr lang="pl-PL" sz="1400" dirty="0"/>
              <a:t>, Koalicja Bezpieczni w Pracy</a:t>
            </a:r>
            <a:endParaRPr lang="pl-PL" sz="1400" kern="150" dirty="0">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1306219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D17F37-BD65-4A4D-A1F4-CE93CCF628EA}"/>
              </a:ext>
            </a:extLst>
          </p:cNvPr>
          <p:cNvSpPr>
            <a:spLocks noGrp="1"/>
          </p:cNvSpPr>
          <p:nvPr>
            <p:ph type="title"/>
          </p:nvPr>
        </p:nvSpPr>
        <p:spPr>
          <a:xfrm>
            <a:off x="1115785" y="479425"/>
            <a:ext cx="10515600" cy="1006475"/>
          </a:xfrm>
        </p:spPr>
        <p:txBody>
          <a:bodyPr>
            <a:normAutofit fontScale="90000"/>
          </a:bodyPr>
          <a:lstStyle/>
          <a:p>
            <a:pPr algn="ctr"/>
            <a:r>
              <a:rPr lang="pl-PL" b="1" dirty="0" err="1"/>
              <a:t>Mobbing</a:t>
            </a:r>
            <a:r>
              <a:rPr lang="pl-PL" b="1" dirty="0"/>
              <a:t> jako przejaw wysokiego ryzyka w miejscu pracy</a:t>
            </a:r>
            <a:br>
              <a:rPr lang="pl-PL" dirty="0"/>
            </a:br>
            <a:endParaRPr lang="pl-PL" dirty="0"/>
          </a:p>
        </p:txBody>
      </p:sp>
      <p:sp>
        <p:nvSpPr>
          <p:cNvPr id="3" name="Symbol zastępczy zawartości 2">
            <a:extLst>
              <a:ext uri="{FF2B5EF4-FFF2-40B4-BE49-F238E27FC236}">
                <a16:creationId xmlns:a16="http://schemas.microsoft.com/office/drawing/2014/main" id="{10049515-074B-4763-9D82-D6446193F34C}"/>
              </a:ext>
            </a:extLst>
          </p:cNvPr>
          <p:cNvSpPr>
            <a:spLocks noGrp="1"/>
          </p:cNvSpPr>
          <p:nvPr>
            <p:ph idx="1"/>
          </p:nvPr>
        </p:nvSpPr>
        <p:spPr>
          <a:xfrm>
            <a:off x="838200" y="1573212"/>
            <a:ext cx="10515600" cy="4805363"/>
          </a:xfrm>
        </p:spPr>
        <p:txBody>
          <a:bodyPr>
            <a:normAutofit/>
          </a:bodyPr>
          <a:lstStyle/>
          <a:p>
            <a:r>
              <a:rPr lang="pl-PL" dirty="0" err="1"/>
              <a:t>Mobbing</a:t>
            </a:r>
            <a:r>
              <a:rPr lang="pl-PL" dirty="0"/>
              <a:t> w pracy stanowi </a:t>
            </a:r>
            <a:r>
              <a:rPr lang="pl-PL" b="1" dirty="0"/>
              <a:t>chroniczną formę stresu </a:t>
            </a:r>
            <a:r>
              <a:rPr lang="pl-PL" dirty="0"/>
              <a:t>i najczęściej ma swoje źródła w konflikcie interpersonalnym, którego przyczyną (wg </a:t>
            </a:r>
            <a:r>
              <a:rPr lang="pl-PL" dirty="0" err="1"/>
              <a:t>mobbera</a:t>
            </a:r>
            <a:r>
              <a:rPr lang="pl-PL" dirty="0"/>
              <a:t>) jest ofiara (PIP, 2019). </a:t>
            </a:r>
          </a:p>
          <a:p>
            <a:r>
              <a:rPr lang="pl-PL" b="1" dirty="0"/>
              <a:t>Kultura organizacyjna</a:t>
            </a:r>
            <a:r>
              <a:rPr lang="pl-PL" dirty="0"/>
              <a:t>, również, a może przede wszystkim, odgrywa ogromną rolę w powstawaniu przemocy psychicznej w pracy (Warszewska-Makuch, 2012). </a:t>
            </a:r>
          </a:p>
          <a:p>
            <a:r>
              <a:rPr lang="pl-PL" dirty="0"/>
              <a:t>Środowisko, które sprzyja powstawaniu </a:t>
            </a:r>
            <a:r>
              <a:rPr lang="pl-PL" dirty="0" err="1"/>
              <a:t>mobbingu</a:t>
            </a:r>
            <a:r>
              <a:rPr lang="pl-PL" dirty="0"/>
              <a:t> charakteryzuje się </a:t>
            </a:r>
            <a:r>
              <a:rPr lang="pl-PL" b="1" dirty="0"/>
              <a:t>autorytarnym stylem przywództwa </a:t>
            </a:r>
            <a:r>
              <a:rPr lang="pl-PL" dirty="0"/>
              <a:t>i </a:t>
            </a:r>
            <a:r>
              <a:rPr lang="pl-PL" b="1" dirty="0"/>
              <a:t>niską kontrolą pracowników nad pracą</a:t>
            </a:r>
            <a:r>
              <a:rPr lang="pl-PL" dirty="0"/>
              <a:t>, </a:t>
            </a:r>
            <a:r>
              <a:rPr lang="pl-PL" b="1" dirty="0"/>
              <a:t>negatywnym klimatem społecznym </a:t>
            </a:r>
            <a:r>
              <a:rPr lang="pl-PL" dirty="0"/>
              <a:t>oraz </a:t>
            </a:r>
            <a:r>
              <a:rPr lang="pl-PL" b="1" dirty="0"/>
              <a:t>brakiem jasności roli </a:t>
            </a:r>
            <a:r>
              <a:rPr lang="pl-PL" dirty="0"/>
              <a:t>(</a:t>
            </a:r>
            <a:r>
              <a:rPr lang="pl-PL" i="1" dirty="0"/>
              <a:t>ibid.</a:t>
            </a:r>
            <a:r>
              <a:rPr lang="pl-PL" dirty="0"/>
              <a:t>). </a:t>
            </a:r>
          </a:p>
          <a:p>
            <a:pPr marL="0" indent="0">
              <a:buNone/>
            </a:pPr>
            <a:endParaRPr lang="pl-PL" dirty="0"/>
          </a:p>
        </p:txBody>
      </p:sp>
    </p:spTree>
    <p:extLst>
      <p:ext uri="{BB962C8B-B14F-4D97-AF65-F5344CB8AC3E}">
        <p14:creationId xmlns:p14="http://schemas.microsoft.com/office/powerpoint/2010/main" val="8128450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284</TotalTime>
  <Words>1445</Words>
  <Application>Microsoft Office PowerPoint</Application>
  <PresentationFormat>Panoramiczny</PresentationFormat>
  <Paragraphs>104</Paragraphs>
  <Slides>19</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19</vt:i4>
      </vt:variant>
    </vt:vector>
  </HeadingPairs>
  <TitlesOfParts>
    <vt:vector size="24" baseType="lpstr">
      <vt:lpstr>Arial</vt:lpstr>
      <vt:lpstr>Calibri</vt:lpstr>
      <vt:lpstr>Calibri Light</vt:lpstr>
      <vt:lpstr>Wingdings</vt:lpstr>
      <vt:lpstr>Motyw pakietu Office</vt:lpstr>
      <vt:lpstr>Psychospołeczne Środowisko Pracy: Narażenie na Stres i Mobbing</vt:lpstr>
      <vt:lpstr>Stres w środowisku pracy</vt:lpstr>
      <vt:lpstr>Stres w środowisku pracy</vt:lpstr>
      <vt:lpstr>Narażenie na stres wśród polskich pracowników</vt:lpstr>
      <vt:lpstr>Narażenie na stres wśród polskich pracowników</vt:lpstr>
      <vt:lpstr>Źródła stresu w pracy</vt:lpstr>
      <vt:lpstr>Zagrożenia psychospołeczne w pracy </vt:lpstr>
      <vt:lpstr>Zagrożenia psychospołeczne w pracy </vt:lpstr>
      <vt:lpstr>Mobbing jako przejaw wysokiego ryzyka w miejscu pracy </vt:lpstr>
      <vt:lpstr>Mobbing jako przejaw wysokiego ryzyka w miejscu pracy </vt:lpstr>
      <vt:lpstr>Narażenie na mobbing wśród polskich pracowników (wg Eurostatu)  </vt:lpstr>
      <vt:lpstr>Narażenie na mobbing wśród polskich pracowników   </vt:lpstr>
      <vt:lpstr>Cechy zachowań mobbingowych</vt:lpstr>
      <vt:lpstr>Przykłady zachowań mobbingowych</vt:lpstr>
      <vt:lpstr>Skutki mobbingu w pracy</vt:lpstr>
      <vt:lpstr>Jak zapobiegać mobbingowie w pracy? – strategie organizacyjne</vt:lpstr>
      <vt:lpstr>Jak się bronić przed mobbingiem w pracy? – strategie indywidualne</vt:lpstr>
      <vt:lpstr>Jak się bronić przed mobbingiem w pracy? - dochodzenie praw przed sądem pracy</vt:lpstr>
      <vt:lpstr>Jak się bronić przed mobbingiem w pracy? – strategie kolektywne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Psychospołeczne Środowisko Pracy: narażenie na stres i mobbing</dc:title>
  <dc:creator>Paulina Barańska</dc:creator>
  <cp:lastModifiedBy>Andrzej Zybała</cp:lastModifiedBy>
  <cp:revision>54</cp:revision>
  <dcterms:created xsi:type="dcterms:W3CDTF">2022-05-15T10:01:48Z</dcterms:created>
  <dcterms:modified xsi:type="dcterms:W3CDTF">2022-05-29T09:22:30Z</dcterms:modified>
</cp:coreProperties>
</file>