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881" r:id="rId3"/>
    <p:sldId id="891" r:id="rId4"/>
    <p:sldId id="263" r:id="rId5"/>
    <p:sldId id="875" r:id="rId6"/>
    <p:sldId id="257" r:id="rId7"/>
    <p:sldId id="259" r:id="rId8"/>
    <p:sldId id="874" r:id="rId9"/>
    <p:sldId id="880" r:id="rId10"/>
    <p:sldId id="871" r:id="rId11"/>
    <p:sldId id="888" r:id="rId12"/>
    <p:sldId id="876" r:id="rId13"/>
    <p:sldId id="878" r:id="rId14"/>
    <p:sldId id="879" r:id="rId15"/>
    <p:sldId id="894" r:id="rId16"/>
    <p:sldId id="893" r:id="rId17"/>
    <p:sldId id="860" r:id="rId18"/>
    <p:sldId id="639" r:id="rId19"/>
    <p:sldId id="890" r:id="rId20"/>
    <p:sldId id="872" r:id="rId21"/>
    <p:sldId id="892" r:id="rId22"/>
    <p:sldId id="868" r:id="rId23"/>
    <p:sldId id="889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Zybała" initials="AZ" lastIdx="12" clrIdx="0">
    <p:extLst>
      <p:ext uri="{19B8F6BF-5375-455C-9EA6-DF929625EA0E}">
        <p15:presenceInfo xmlns:p15="http://schemas.microsoft.com/office/powerpoint/2012/main" userId="S::azybal@sgh.waw.pl::d299c23f-07b9-4338-88e4-5184e82bd2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2336157300598"/>
          <c:y val="0"/>
          <c:w val="0.62147663842699408"/>
          <c:h val="0.87935007951926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inicjatywy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Piotr Nowak</c:v>
                </c:pt>
                <c:pt idx="1">
                  <c:v>Grażyna Kowalska</c:v>
                </c:pt>
                <c:pt idx="2">
                  <c:v>Krzysztof Nowicki</c:v>
                </c:pt>
                <c:pt idx="3">
                  <c:v>Małgorzata Adamczyk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5-4B32-ABE0-8B95BDD87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4"/>
        <c:axId val="464670544"/>
        <c:axId val="464673168"/>
      </c:barChart>
      <c:catAx>
        <c:axId val="464670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73168"/>
        <c:crosses val="autoZero"/>
        <c:auto val="1"/>
        <c:lblAlgn val="ctr"/>
        <c:lblOffset val="100"/>
        <c:noMultiLvlLbl val="0"/>
      </c:catAx>
      <c:valAx>
        <c:axId val="46467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67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3BB5-56F0-44D8-83B1-607BADFE5E9C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AC6F-A5F7-4EAA-A8F0-B084511287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24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CF70A2-ECD9-9BB2-72A6-7C709EDC9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C9FE4B-A6F2-633F-E13F-9AC28CFDB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464EC8-A70D-4918-E523-EBCCFC3C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9583-F127-4C7A-8755-31175C64C7B8}" type="datetime1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119C4A-CCE2-800C-9057-E7E8DD49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33A29D-3483-83ED-7BB6-B3AE6A76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63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D8321-3696-D290-5D99-A7036D5D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56D0F9-A66F-4A2A-6A6D-B53DBFBD3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D499F4-CBA5-0097-C3EF-039D7112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68C0-F80F-4BAA-9879-ED7E9898C44F}" type="datetime1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F2AD9E-FA91-42CA-1A1A-2CA7D87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D72ECA-914E-5D22-6216-8136D206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38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D2CBED-38F9-4281-631B-74BC5458C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643ED1B-926B-0E28-F0A8-1E2E72654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18EE74-477C-D27B-20A5-1E4B79C8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BBA-EC65-4901-B29F-60F9520199FB}" type="datetime1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653131-07F2-B97B-87FD-3721F3F0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7D9167-1075-24CE-663C-22948172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26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7156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3679CD-2C2C-1475-B629-7B84441B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848035-7D58-9B10-47BE-C3667816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561208-CF12-5291-B151-0C383009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13C-73B5-41E5-941E-0ADCC8D09DBB}" type="datetime1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D4DCE1-DBF3-7A02-AC5A-B45A544E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4B2F07-45AE-2502-FF5B-EDD057C1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23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1ACC2-49F1-AEC1-ECC1-E7FD480C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20DC92-6900-7E98-74C4-622F5E012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9505DE-17EA-5BDA-EC28-F9B9E860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D1E5-B2A0-40F2-A257-952F8660454A}" type="datetime1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AC3366-6FD1-2EBD-4224-7767E31E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29CF1E-3F71-9B4C-8A39-AD450204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13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F6BE3-475F-062E-8333-4B9E02BA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C14D3F-0899-6563-E759-45EBB23DE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8800EB-671E-D534-1E40-150B8DDDA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ED9570-27A7-39FB-D21E-543170AA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4888-7A7F-41F6-A10E-008EF2640E86}" type="datetime1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084B99-0D18-6373-185D-F3FBB854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BD8417-E483-3D90-7962-B0231791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29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5A9A89-C8BD-B405-0696-50EC2990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ED9027-4374-0AE8-2298-5573572D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AB4DB9-B8A1-8A33-4C19-EF0363B7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47A1B2-EE08-3BC9-1B17-68E9D9499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5AE98D-CACE-D7C8-0826-F3B4749B6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4E77651-2767-E8C3-540E-7ACA0C97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A192-0D7E-421B-829F-647C3FB57FF7}" type="datetime1">
              <a:rPr lang="pl-PL" smtClean="0"/>
              <a:t>26.05.2022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1BD3A51-A5C8-CCDB-824B-3E632CB1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AD15310-FAF5-C373-6D13-0ED238FC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51276-09E9-EC91-49B2-E26CF4F0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3AEAB6-4C7B-B608-1C70-230EEF53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4024-32D4-4CCF-91AE-861B43414C52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6B71954-55D0-793A-5D53-F1FE256B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0455F6E-BDB5-96FC-E5ED-C334FF10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3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81DC3DC-C4C3-5938-64C3-5922AEAC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9D46-E6E3-4E58-9CED-4F12450BBA59}" type="datetime1">
              <a:rPr lang="pl-PL" smtClean="0"/>
              <a:t>26.05.2022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F34727-4C02-4FFA-88D0-D32BEF86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2A18B0-4BD7-4065-C8FE-8DCEC881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77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F86BA1-FF40-3EBF-FAC3-4B6FD398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B12ABE-873F-ECBD-9B28-5C566795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34CBF4-EE91-5218-92CA-44F615F4E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3F0283-E667-23D2-AAE7-8342F4A5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1A5E-57FE-48FC-8D57-FA1157900EEC}" type="datetime1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45D304-D7CB-CA7B-356B-91ACD694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33E3E7-DEE7-D99C-F9EB-AD08F6C0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48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D6F85A-F0B8-424E-6441-30079412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9DB8D9-CD5D-8BD8-DD33-D56383B1E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0AEC22-E2E2-6C5B-535F-42770C5D8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4EE4F6-B4B9-7534-AA97-5125047A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50D-7FF9-452B-A82E-A09C137E9355}" type="datetime1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F60CB2-ECAD-CCFA-CB65-4BACFF5A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7BF358-2A7E-5F50-EC4A-83996314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6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717C9DA-8055-C0C4-9F11-CC166888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4D12F4-D788-256E-8550-05287A08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3AB02D-3C76-FA51-AE4B-0C3C9DD1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2313-0D73-489C-B611-1A977408BA45}" type="datetime1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2CB1B7-AD35-7023-B1BB-C1FC1CDC6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FB5ADB-ACA7-CC68-6E04-33F1A07E1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0BE5-8236-49E3-B2E3-DCDCCF449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65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5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g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20.jpg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14.png"/><Relationship Id="rId7" Type="http://schemas.openxmlformats.org/officeDocument/2006/relationships/image" Target="../media/image2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tiff"/><Relationship Id="rId10" Type="http://schemas.openxmlformats.org/officeDocument/2006/relationships/image" Target="../media/image11.png"/><Relationship Id="rId4" Type="http://schemas.openxmlformats.org/officeDocument/2006/relationships/image" Target="../media/image15.tiff"/><Relationship Id="rId9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.png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4FAB4-82EE-6E09-991F-C49FA8399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35" y="2205028"/>
            <a:ext cx="9953965" cy="1716258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Przykład narzędzia nowej generacji,</a:t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/>
              <a:t> służącego poprawie jakości zarządzania</a:t>
            </a:r>
            <a:br>
              <a:rPr lang="pl-PL" sz="3200" dirty="0"/>
            </a:br>
            <a:r>
              <a:rPr lang="pl-PL" sz="3200" dirty="0"/>
              <a:t>i poprawie relacji międzyludzkich w zakładach pracy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EE12BF-EF09-C53C-5701-45BE1F212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93" y="4521610"/>
            <a:ext cx="9144000" cy="588962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+mj-lt"/>
              </a:rPr>
              <a:t>Marek Tarnowski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E0506F-7B2C-198E-01C2-5606F7B4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23" y="325704"/>
            <a:ext cx="5684333" cy="143642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8FE2F14-E2AA-58E8-2812-3C27C217AF51}"/>
              </a:ext>
            </a:extLst>
          </p:cNvPr>
          <p:cNvSpPr txBox="1"/>
          <p:nvPr/>
        </p:nvSpPr>
        <p:spPr>
          <a:xfrm>
            <a:off x="2418367" y="3873833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Wystąpienie w ramach seminarium prof. Andrzeja Zybały, SGH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140D3BA4-2381-49BC-8AC6-F8D5F5B7D3AC}"/>
              </a:ext>
            </a:extLst>
          </p:cNvPr>
          <p:cNvGrpSpPr/>
          <p:nvPr/>
        </p:nvGrpSpPr>
        <p:grpSpPr>
          <a:xfrm rot="20857456">
            <a:off x="7122019" y="3907839"/>
            <a:ext cx="4848225" cy="2595034"/>
            <a:chOff x="3403819" y="882248"/>
            <a:chExt cx="5543487" cy="2899770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F3674FF5-ED84-4D75-8B11-44D7A63CC65D}"/>
                </a:ext>
              </a:extLst>
            </p:cNvPr>
            <p:cNvGrpSpPr/>
            <p:nvPr/>
          </p:nvGrpSpPr>
          <p:grpSpPr>
            <a:xfrm>
              <a:off x="3403819" y="882248"/>
              <a:ext cx="5543487" cy="2899770"/>
              <a:chOff x="3423242" y="1521762"/>
              <a:chExt cx="4052770" cy="2119983"/>
            </a:xfrm>
          </p:grpSpPr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CB83FB47-9FC6-413E-8991-5DAA048E1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242" y="1521762"/>
                <a:ext cx="4052770" cy="2119983"/>
              </a:xfrm>
              <a:prstGeom prst="rect">
                <a:avLst/>
              </a:prstGeom>
            </p:spPr>
          </p:pic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7A324695-C7D4-4F22-BCB6-0E0A38979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6142" y="3002901"/>
                <a:ext cx="389900" cy="389900"/>
              </a:xfrm>
              <a:prstGeom prst="rect">
                <a:avLst/>
              </a:prstGeom>
            </p:spPr>
          </p:pic>
        </p:grp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672B082-2B5F-4FC0-9869-2193ED622EF6}"/>
                </a:ext>
              </a:extLst>
            </p:cNvPr>
            <p:cNvSpPr/>
            <p:nvPr/>
          </p:nvSpPr>
          <p:spPr>
            <a:xfrm>
              <a:off x="3998137" y="1087477"/>
              <a:ext cx="4133374" cy="2445516"/>
            </a:xfrm>
            <a:prstGeom prst="rect">
              <a:avLst/>
            </a:prstGeom>
            <a:solidFill>
              <a:srgbClr val="1A7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919E5E8-2CE3-4190-8248-7E1296740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234" y="1251402"/>
              <a:ext cx="4146828" cy="2209322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FF6F1EEA-044E-4E96-B5E2-16BA4FFD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882" y="1653953"/>
              <a:ext cx="920541" cy="920541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BFEF39B6-482C-45FF-A71A-AEAA08721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026" y="1349021"/>
              <a:ext cx="537957" cy="530970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84EF8AEB-CE3E-4044-9505-D03E32B72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034" y="2659046"/>
              <a:ext cx="2675660" cy="799311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969AABDE-7D79-4592-9C31-8CE5E2E832D4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363" y="2745285"/>
              <a:ext cx="668148" cy="668148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96E4E57D-EAD4-4C5A-962A-31B44570B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3035" y="2809460"/>
              <a:ext cx="554925" cy="554924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B5473C9E-09B0-41F8-8C4E-C02EA2B8B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808" y="1133867"/>
              <a:ext cx="4130031" cy="117535"/>
            </a:xfrm>
            <a:prstGeom prst="rect">
              <a:avLst/>
            </a:prstGeom>
          </p:spPr>
        </p:pic>
      </p:grpSp>
      <p:sp>
        <p:nvSpPr>
          <p:cNvPr id="18" name="Symbol zastępczy daty 17">
            <a:extLst>
              <a:ext uri="{FF2B5EF4-FFF2-40B4-BE49-F238E27FC236}">
                <a16:creationId xmlns:a16="http://schemas.microsoft.com/office/drawing/2014/main" id="{B45A0F96-B738-9BB2-CA81-F268F6AE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DFE4-E122-4099-9055-3A314173F333}" type="datetime1">
              <a:rPr lang="pl-PL" smtClean="0"/>
              <a:t>26.05.2022</a:t>
            </a:fld>
            <a:endParaRPr lang="pl-PL"/>
          </a:p>
        </p:txBody>
      </p:sp>
      <p:sp>
        <p:nvSpPr>
          <p:cNvPr id="19" name="Symbol zastępczy stopki 18">
            <a:extLst>
              <a:ext uri="{FF2B5EF4-FFF2-40B4-BE49-F238E27FC236}">
                <a16:creationId xmlns:a16="http://schemas.microsoft.com/office/drawing/2014/main" id="{61F50F65-13C2-D070-D875-1DB94F79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20" name="Symbol zastępczy numeru slajdu 19">
            <a:extLst>
              <a:ext uri="{FF2B5EF4-FFF2-40B4-BE49-F238E27FC236}">
                <a16:creationId xmlns:a16="http://schemas.microsoft.com/office/drawing/2014/main" id="{9D6E99EC-A29D-3F7C-4631-04437F6A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71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E087C3F-F873-63DE-7294-880D3F7B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B73FF603-B221-4643-9F33-1A06CA37F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765" y="2310580"/>
            <a:ext cx="9317935" cy="1337496"/>
          </a:xfrm>
          <a:solidFill>
            <a:schemeClr val="bg1"/>
          </a:solidFill>
          <a:ln>
            <a:solidFill>
              <a:srgbClr val="00A3CA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3300" dirty="0">
                <a:solidFill>
                  <a:schemeClr val="tx1"/>
                </a:solidFill>
                <a:latin typeface="+mj-lt"/>
              </a:rPr>
              <a:t>System WinWinBalance, klasy </a:t>
            </a:r>
            <a:r>
              <a:rPr lang="pl-PL" sz="3300" i="1" dirty="0">
                <a:solidFill>
                  <a:schemeClr val="tx1"/>
                </a:solidFill>
                <a:latin typeface="+mj-lt"/>
              </a:rPr>
              <a:t>continuous feedback </a:t>
            </a:r>
            <a:r>
              <a:rPr lang="pl-PL" sz="3300" dirty="0">
                <a:solidFill>
                  <a:schemeClr val="tx1"/>
                </a:solidFill>
                <a:latin typeface="+mj-lt"/>
              </a:rPr>
              <a:t>–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3300" dirty="0">
                <a:solidFill>
                  <a:schemeClr val="tx1"/>
                </a:solidFill>
                <a:latin typeface="+mj-lt"/>
              </a:rPr>
              <a:t>ciągła informacja zwrotna między przełożonym i pracownikiem.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47384E-AE75-78FD-1F1A-9FBF64D2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C0ED-F9CF-4590-9C26-9B819DA4F502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EBC6D9-F4AF-1CA8-9F5C-42ABD0EF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BD5E31-2FDB-AADB-10B2-A292CAF0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42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E087C3F-F873-63DE-7294-880D3F7B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DDE05610-C59E-9E1A-BAFA-28D3C814B2F7}"/>
              </a:ext>
            </a:extLst>
          </p:cNvPr>
          <p:cNvGrpSpPr/>
          <p:nvPr/>
        </p:nvGrpSpPr>
        <p:grpSpPr>
          <a:xfrm>
            <a:off x="838200" y="3170583"/>
            <a:ext cx="2255142" cy="1131690"/>
            <a:chOff x="3403819" y="882248"/>
            <a:chExt cx="5543487" cy="2899770"/>
          </a:xfrm>
        </p:grpSpPr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9056E36C-DAE9-003E-8EFC-AF9A8435696F}"/>
                </a:ext>
              </a:extLst>
            </p:cNvPr>
            <p:cNvGrpSpPr/>
            <p:nvPr/>
          </p:nvGrpSpPr>
          <p:grpSpPr>
            <a:xfrm>
              <a:off x="3403819" y="882248"/>
              <a:ext cx="5543487" cy="2899770"/>
              <a:chOff x="3423242" y="1521762"/>
              <a:chExt cx="4052770" cy="2119983"/>
            </a:xfrm>
          </p:grpSpPr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CD3D4994-ECE3-17B6-B9FA-E7395ACFE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242" y="1521762"/>
                <a:ext cx="4052770" cy="2119983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86BA7B5B-4281-2D7A-D621-80C21A7AD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6142" y="3002901"/>
                <a:ext cx="389900" cy="389900"/>
              </a:xfrm>
              <a:prstGeom prst="rect">
                <a:avLst/>
              </a:prstGeom>
            </p:spPr>
          </p:pic>
        </p:grp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0D28C96-0E6F-8A84-DE95-CA2D02672FD1}"/>
                </a:ext>
              </a:extLst>
            </p:cNvPr>
            <p:cNvSpPr/>
            <p:nvPr/>
          </p:nvSpPr>
          <p:spPr>
            <a:xfrm>
              <a:off x="3998137" y="1087477"/>
              <a:ext cx="4133374" cy="2445516"/>
            </a:xfrm>
            <a:prstGeom prst="rect">
              <a:avLst/>
            </a:prstGeom>
            <a:solidFill>
              <a:srgbClr val="1A7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DBFCCC04-9C67-A0F0-48C9-2D7C5D773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234" y="1251402"/>
              <a:ext cx="4146828" cy="2209322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4B6EA45-BB3B-3637-C04C-2A3A8143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882" y="1653953"/>
              <a:ext cx="920541" cy="920541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49595BAC-8C8C-4185-288B-944934A48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026" y="1349021"/>
              <a:ext cx="537957" cy="530970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80A1D3EB-0117-3BFD-3CE9-D07FE31F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034" y="2659046"/>
              <a:ext cx="2675660" cy="799311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02F8698-E238-8553-C984-81F8C80C37C7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363" y="2745285"/>
              <a:ext cx="668148" cy="668148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19989B55-F6B7-698D-4DCC-238851ED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3035" y="2809460"/>
              <a:ext cx="554925" cy="554924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9EF3B0CC-F4F5-104C-9709-EBF4B8A39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808" y="1133867"/>
              <a:ext cx="4130031" cy="117535"/>
            </a:xfrm>
            <a:prstGeom prst="rect">
              <a:avLst/>
            </a:prstGeom>
          </p:spPr>
        </p:pic>
      </p:grp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015D0D4-5C20-D02B-75C3-E82EE0C3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091D-8121-4795-8C45-54AD93DA22D3}" type="datetime1">
              <a:rPr lang="pl-PL" smtClean="0"/>
              <a:t>26.05.2022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543208D-EB67-F859-BB27-9E076D34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21" name="Symbol zastępczy numeru slajdu 20">
            <a:extLst>
              <a:ext uri="{FF2B5EF4-FFF2-40B4-BE49-F238E27FC236}">
                <a16:creationId xmlns:a16="http://schemas.microsoft.com/office/drawing/2014/main" id="{EBC79462-6A10-A390-DDE8-A7AF750E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11</a:t>
            </a:fld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12E59BC-6CCB-C082-C0AA-7EFBB5F56730}"/>
              </a:ext>
            </a:extLst>
          </p:cNvPr>
          <p:cNvSpPr txBox="1"/>
          <p:nvPr/>
        </p:nvSpPr>
        <p:spPr>
          <a:xfrm>
            <a:off x="268761" y="2170159"/>
            <a:ext cx="313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Przełożony wprowadza dane o działaniach pracownika przez aplikację telefonu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3C255D30-0E25-BEE2-9699-C448E01FFB59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093342" y="2413099"/>
            <a:ext cx="2140796" cy="1323329"/>
          </a:xfrm>
          <a:prstGeom prst="straightConnector1">
            <a:avLst/>
          </a:prstGeom>
          <a:ln w="19050">
            <a:solidFill>
              <a:srgbClr val="00A3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az 29">
            <a:extLst>
              <a:ext uri="{FF2B5EF4-FFF2-40B4-BE49-F238E27FC236}">
                <a16:creationId xmlns:a16="http://schemas.microsoft.com/office/drawing/2014/main" id="{B0186CE9-675F-3D95-1C70-92638B9F054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60" y="4319349"/>
            <a:ext cx="2139726" cy="1004920"/>
          </a:xfrm>
          <a:prstGeom prst="flowChartAlternateProcess">
            <a:avLst/>
          </a:prstGeom>
        </p:spPr>
      </p:pic>
      <p:grpSp>
        <p:nvGrpSpPr>
          <p:cNvPr id="31" name="Grupa 30">
            <a:extLst>
              <a:ext uri="{FF2B5EF4-FFF2-40B4-BE49-F238E27FC236}">
                <a16:creationId xmlns:a16="http://schemas.microsoft.com/office/drawing/2014/main" id="{AB07AE37-A502-FE2D-F6A0-D31C7E5F5BD4}"/>
              </a:ext>
            </a:extLst>
          </p:cNvPr>
          <p:cNvGrpSpPr/>
          <p:nvPr/>
        </p:nvGrpSpPr>
        <p:grpSpPr>
          <a:xfrm>
            <a:off x="9346188" y="3095696"/>
            <a:ext cx="1626612" cy="3076504"/>
            <a:chOff x="253771" y="2096000"/>
            <a:chExt cx="2112051" cy="4613050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7E985AB8-DD9B-5CAC-1295-44AEFBB1028D}"/>
                </a:ext>
              </a:extLst>
            </p:cNvPr>
            <p:cNvGrpSpPr/>
            <p:nvPr/>
          </p:nvGrpSpPr>
          <p:grpSpPr>
            <a:xfrm>
              <a:off x="253771" y="2096000"/>
              <a:ext cx="2112051" cy="4613050"/>
              <a:chOff x="3581401" y="929327"/>
              <a:chExt cx="3615502" cy="7896824"/>
            </a:xfrm>
          </p:grpSpPr>
          <p:pic>
            <p:nvPicPr>
              <p:cNvPr id="34" name="Obraz 33">
                <a:extLst>
                  <a:ext uri="{FF2B5EF4-FFF2-40B4-BE49-F238E27FC236}">
                    <a16:creationId xmlns:a16="http://schemas.microsoft.com/office/drawing/2014/main" id="{B5D0F4BF-B3FD-4E99-C6D4-8AF7A8090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1401" y="1129423"/>
                <a:ext cx="3615502" cy="7696728"/>
              </a:xfrm>
              <a:prstGeom prst="rect">
                <a:avLst/>
              </a:prstGeom>
            </p:spPr>
          </p:pic>
          <p:pic>
            <p:nvPicPr>
              <p:cNvPr id="35" name="Obraz 34">
                <a:extLst>
                  <a:ext uri="{FF2B5EF4-FFF2-40B4-BE49-F238E27FC236}">
                    <a16:creationId xmlns:a16="http://schemas.microsoft.com/office/drawing/2014/main" id="{309863A8-1E6C-3DF9-C38C-2693089E03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19589" y="929327"/>
                <a:ext cx="2739125" cy="3001569"/>
              </a:xfrm>
              <a:prstGeom prst="rect">
                <a:avLst/>
              </a:prstGeom>
            </p:spPr>
          </p:pic>
        </p:grpSp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6A9E874D-9F21-D62D-6C0C-E1C12F66C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86088">
              <a:off x="833515" y="2302665"/>
              <a:ext cx="1005295" cy="797969"/>
            </a:xfrm>
            <a:prstGeom prst="rect">
              <a:avLst/>
            </a:prstGeom>
            <a:scene3d>
              <a:camera prst="isometricTopUp">
                <a:rot lat="19800000" lon="19800000" rev="3600000"/>
              </a:camera>
              <a:lightRig rig="threePt" dir="t"/>
            </a:scene3d>
          </p:spPr>
        </p:pic>
      </p:grp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4B879FDF-213D-A891-9CF6-1BD4003E7626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469928" y="2413099"/>
            <a:ext cx="2689566" cy="682597"/>
          </a:xfrm>
          <a:prstGeom prst="straightConnector1">
            <a:avLst/>
          </a:prstGeom>
          <a:ln w="19050">
            <a:solidFill>
              <a:srgbClr val="00A3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CFA62B3F-C8E6-615C-DD10-CD9100E15215}"/>
              </a:ext>
            </a:extLst>
          </p:cNvPr>
          <p:cNvCxnSpPr>
            <a:cxnSpLocks/>
            <a:stCxn id="34" idx="1"/>
            <a:endCxn id="30" idx="3"/>
          </p:cNvCxnSpPr>
          <p:nvPr/>
        </p:nvCxnSpPr>
        <p:spPr>
          <a:xfrm flipH="1">
            <a:off x="3110786" y="4672926"/>
            <a:ext cx="6235402" cy="148883"/>
          </a:xfrm>
          <a:prstGeom prst="straightConnector1">
            <a:avLst/>
          </a:prstGeom>
          <a:ln w="19050">
            <a:solidFill>
              <a:srgbClr val="00A3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D2FDB1E-1B77-1531-A52E-B26B1A5901EE}"/>
              </a:ext>
            </a:extLst>
          </p:cNvPr>
          <p:cNvSpPr txBox="1"/>
          <p:nvPr/>
        </p:nvSpPr>
        <p:spPr>
          <a:xfrm>
            <a:off x="4939830" y="1251410"/>
            <a:ext cx="277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System przetwarza dane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B22CB2D-D655-6EED-A228-0E5ABB82D99F}"/>
              </a:ext>
            </a:extLst>
          </p:cNvPr>
          <p:cNvSpPr txBox="1"/>
          <p:nvPr/>
        </p:nvSpPr>
        <p:spPr>
          <a:xfrm>
            <a:off x="9346188" y="1910639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+mj-lt"/>
              </a:rPr>
              <a:t>Pracownik ma łatwy dostęp do swoich wyników i dysponuje możliwością przesłania informacji zwrotnej</a:t>
            </a:r>
          </a:p>
        </p:txBody>
      </p: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58781E5C-EEB1-50DF-9E49-0092EDE0DA4F}"/>
              </a:ext>
            </a:extLst>
          </p:cNvPr>
          <p:cNvCxnSpPr>
            <a:cxnSpLocks/>
          </p:cNvCxnSpPr>
          <p:nvPr/>
        </p:nvCxnSpPr>
        <p:spPr>
          <a:xfrm flipH="1">
            <a:off x="2682672" y="2675959"/>
            <a:ext cx="2484070" cy="1529127"/>
          </a:xfrm>
          <a:prstGeom prst="straightConnector1">
            <a:avLst/>
          </a:prstGeom>
          <a:ln w="19050">
            <a:solidFill>
              <a:srgbClr val="00A3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53483DBA-8DF5-31D2-67FE-8F2C080FA704}"/>
              </a:ext>
            </a:extLst>
          </p:cNvPr>
          <p:cNvCxnSpPr>
            <a:cxnSpLocks/>
          </p:cNvCxnSpPr>
          <p:nvPr/>
        </p:nvCxnSpPr>
        <p:spPr>
          <a:xfrm flipH="1" flipV="1">
            <a:off x="7510776" y="2650290"/>
            <a:ext cx="2219989" cy="548853"/>
          </a:xfrm>
          <a:prstGeom prst="straightConnector1">
            <a:avLst/>
          </a:prstGeom>
          <a:ln w="19050">
            <a:solidFill>
              <a:srgbClr val="00A3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5E1C72E-D068-794B-807C-930001D480EC}"/>
              </a:ext>
            </a:extLst>
          </p:cNvPr>
          <p:cNvSpPr txBox="1"/>
          <p:nvPr/>
        </p:nvSpPr>
        <p:spPr>
          <a:xfrm>
            <a:off x="304794" y="689047"/>
            <a:ext cx="417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A3CA"/>
                </a:solidFill>
                <a:latin typeface="+mj-lt"/>
                <a:cs typeface="Arial" panose="020B0604020202020204" pitchFamily="34" charset="0"/>
              </a:rPr>
              <a:t>Schemat pracy</a:t>
            </a:r>
          </a:p>
          <a:p>
            <a:pPr algn="ctr"/>
            <a:r>
              <a:rPr lang="pl-PL" sz="2800" b="1" dirty="0">
                <a:solidFill>
                  <a:srgbClr val="00A3CA"/>
                </a:solidFill>
                <a:latin typeface="+mj-lt"/>
                <a:cs typeface="Arial" panose="020B0604020202020204" pitchFamily="34" charset="0"/>
              </a:rPr>
              <a:t> Systemu WinWinBalance</a:t>
            </a:r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D7270DB5-A440-13F4-A2E5-5A96B8D2B232}"/>
              </a:ext>
            </a:extLst>
          </p:cNvPr>
          <p:cNvGrpSpPr/>
          <p:nvPr/>
        </p:nvGrpSpPr>
        <p:grpSpPr>
          <a:xfrm>
            <a:off x="4886348" y="1515537"/>
            <a:ext cx="2922261" cy="2143321"/>
            <a:chOff x="5939593" y="2313704"/>
            <a:chExt cx="5673205" cy="4350305"/>
          </a:xfrm>
        </p:grpSpPr>
        <p:pic>
          <p:nvPicPr>
            <p:cNvPr id="56" name="Obraz 55">
              <a:extLst>
                <a:ext uri="{FF2B5EF4-FFF2-40B4-BE49-F238E27FC236}">
                  <a16:creationId xmlns:a16="http://schemas.microsoft.com/office/drawing/2014/main" id="{E9E55C77-2BC6-2D15-9944-69CFF33D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9593" y="2313704"/>
              <a:ext cx="5673205" cy="4350305"/>
            </a:xfrm>
            <a:prstGeom prst="rect">
              <a:avLst/>
            </a:prstGeom>
          </p:spPr>
        </p:pic>
        <p:sp>
          <p:nvSpPr>
            <p:cNvPr id="57" name="Prostokąt 56">
              <a:extLst>
                <a:ext uri="{FF2B5EF4-FFF2-40B4-BE49-F238E27FC236}">
                  <a16:creationId xmlns:a16="http://schemas.microsoft.com/office/drawing/2014/main" id="{F7E0AFE8-8340-5E19-F412-38D7405D0BF3}"/>
                </a:ext>
              </a:extLst>
            </p:cNvPr>
            <p:cNvSpPr/>
            <p:nvPr/>
          </p:nvSpPr>
          <p:spPr>
            <a:xfrm>
              <a:off x="6980904" y="2964160"/>
              <a:ext cx="3608438" cy="2040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0835E24-584E-3A36-EA9D-0102C21CEFD2}"/>
                </a:ext>
              </a:extLst>
            </p:cNvPr>
            <p:cNvSpPr/>
            <p:nvPr/>
          </p:nvSpPr>
          <p:spPr>
            <a:xfrm>
              <a:off x="8521325" y="5041958"/>
              <a:ext cx="467032" cy="1238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6EDEF129-DDA4-EEA2-998F-F7D7054F1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0904" y="3027360"/>
              <a:ext cx="3608438" cy="1914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6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/>
      <p:bldP spid="45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4A1796C-F99C-B3F6-FBE5-5D54333E5372}"/>
              </a:ext>
            </a:extLst>
          </p:cNvPr>
          <p:cNvSpPr txBox="1"/>
          <p:nvPr/>
        </p:nvSpPr>
        <p:spPr>
          <a:xfrm>
            <a:off x="495299" y="1757022"/>
            <a:ext cx="4991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j-lt"/>
              </a:rPr>
              <a:t>Aplikacja zapewnia rejestrację i wprowadzanie do Systemu WinWinBalance codziennej relacji Przełożony-Podwładny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E087C3F-F873-63DE-7294-880D3F7B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DDE05610-C59E-9E1A-BAFA-28D3C814B2F7}"/>
              </a:ext>
            </a:extLst>
          </p:cNvPr>
          <p:cNvGrpSpPr/>
          <p:nvPr/>
        </p:nvGrpSpPr>
        <p:grpSpPr>
          <a:xfrm>
            <a:off x="495299" y="3378589"/>
            <a:ext cx="4848225" cy="2595034"/>
            <a:chOff x="3403819" y="882248"/>
            <a:chExt cx="5543487" cy="2899770"/>
          </a:xfrm>
        </p:grpSpPr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9056E36C-DAE9-003E-8EFC-AF9A8435696F}"/>
                </a:ext>
              </a:extLst>
            </p:cNvPr>
            <p:cNvGrpSpPr/>
            <p:nvPr/>
          </p:nvGrpSpPr>
          <p:grpSpPr>
            <a:xfrm>
              <a:off x="3403819" y="882248"/>
              <a:ext cx="5543487" cy="2899770"/>
              <a:chOff x="3423242" y="1521762"/>
              <a:chExt cx="4052770" cy="2119983"/>
            </a:xfrm>
          </p:grpSpPr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CD3D4994-ECE3-17B6-B9FA-E7395ACFE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242" y="1521762"/>
                <a:ext cx="4052770" cy="2119983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86BA7B5B-4281-2D7A-D621-80C21A7AD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6142" y="3002901"/>
                <a:ext cx="389900" cy="389900"/>
              </a:xfrm>
              <a:prstGeom prst="rect">
                <a:avLst/>
              </a:prstGeom>
            </p:spPr>
          </p:pic>
        </p:grp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0D28C96-0E6F-8A84-DE95-CA2D02672FD1}"/>
                </a:ext>
              </a:extLst>
            </p:cNvPr>
            <p:cNvSpPr/>
            <p:nvPr/>
          </p:nvSpPr>
          <p:spPr>
            <a:xfrm>
              <a:off x="3998137" y="1087477"/>
              <a:ext cx="4133374" cy="2445516"/>
            </a:xfrm>
            <a:prstGeom prst="rect">
              <a:avLst/>
            </a:prstGeom>
            <a:solidFill>
              <a:srgbClr val="1A7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DBFCCC04-9C67-A0F0-48C9-2D7C5D773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234" y="1251402"/>
              <a:ext cx="4146828" cy="2209322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4B6EA45-BB3B-3637-C04C-2A3A8143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882" y="1653953"/>
              <a:ext cx="920541" cy="920541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49595BAC-8C8C-4185-288B-944934A48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026" y="1349021"/>
              <a:ext cx="537957" cy="530970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80A1D3EB-0117-3BFD-3CE9-D07FE31F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034" y="2659046"/>
              <a:ext cx="2675660" cy="799311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02F8698-E238-8553-C984-81F8C80C37C7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363" y="2745285"/>
              <a:ext cx="668148" cy="668148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19989B55-F6B7-698D-4DCC-238851ED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3035" y="2809460"/>
              <a:ext cx="554925" cy="554924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9EF3B0CC-F4F5-104C-9709-EBF4B8A39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808" y="1133867"/>
              <a:ext cx="4130031" cy="117535"/>
            </a:xfrm>
            <a:prstGeom prst="rect">
              <a:avLst/>
            </a:prstGeom>
          </p:spPr>
        </p:pic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18FBFCB-62EE-414D-3F93-A467A07C152E}"/>
              </a:ext>
            </a:extLst>
          </p:cNvPr>
          <p:cNvSpPr txBox="1"/>
          <p:nvPr/>
        </p:nvSpPr>
        <p:spPr>
          <a:xfrm>
            <a:off x="6114254" y="1760808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j-lt"/>
              </a:rPr>
              <a:t>Aplikacja może zapewnić również rejestrację relacji pomiędzy współpracownikami 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6CFA1F58-D077-313E-5ED1-EA53427461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3471260"/>
            <a:ext cx="4915385" cy="229237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9C65935-FC7A-E9B0-9C37-1D4C53BA1B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93" y="3527134"/>
            <a:ext cx="1181099" cy="343917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74797D9-FDBD-E1D3-A999-2D91B1E3EA3A}"/>
              </a:ext>
            </a:extLst>
          </p:cNvPr>
          <p:cNvCxnSpPr>
            <a:cxnSpLocks/>
          </p:cNvCxnSpPr>
          <p:nvPr/>
        </p:nvCxnSpPr>
        <p:spPr>
          <a:xfrm>
            <a:off x="6076950" y="936203"/>
            <a:ext cx="0" cy="5414765"/>
          </a:xfrm>
          <a:prstGeom prst="line">
            <a:avLst/>
          </a:prstGeom>
          <a:ln w="28575">
            <a:solidFill>
              <a:srgbClr val="06A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015D0D4-5C20-D02B-75C3-E82EE0C3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1D2B-9B2A-445C-A700-B001CECD2F67}" type="datetime1">
              <a:rPr lang="pl-PL" smtClean="0"/>
              <a:t>26.05.2022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543208D-EB67-F859-BB27-9E076D34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21" name="Symbol zastępczy numeru slajdu 20">
            <a:extLst>
              <a:ext uri="{FF2B5EF4-FFF2-40B4-BE49-F238E27FC236}">
                <a16:creationId xmlns:a16="http://schemas.microsoft.com/office/drawing/2014/main" id="{EBC79462-6A10-A390-DDE8-A7AF750E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12</a:t>
            </a:fld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04C87D8-2BAC-3AE2-AAD5-766F9E7DC12F}"/>
              </a:ext>
            </a:extLst>
          </p:cNvPr>
          <p:cNvSpPr txBox="1"/>
          <p:nvPr/>
        </p:nvSpPr>
        <p:spPr>
          <a:xfrm>
            <a:off x="1261874" y="3096247"/>
            <a:ext cx="3404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latin typeface="+mj-lt"/>
              </a:rPr>
              <a:t>Ekran telefonu przełożonego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5A8B718-8276-4C8C-D91B-A9FDD3F0AD3F}"/>
              </a:ext>
            </a:extLst>
          </p:cNvPr>
          <p:cNvSpPr txBox="1"/>
          <p:nvPr/>
        </p:nvSpPr>
        <p:spPr>
          <a:xfrm>
            <a:off x="6457947" y="3075005"/>
            <a:ext cx="5363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+mj-lt"/>
              </a:rPr>
              <a:t>Ekran telefonu każdego pracownika liniowego</a:t>
            </a:r>
          </a:p>
        </p:txBody>
      </p:sp>
    </p:spTree>
    <p:extLst>
      <p:ext uri="{BB962C8B-B14F-4D97-AF65-F5344CB8AC3E}">
        <p14:creationId xmlns:p14="http://schemas.microsoft.com/office/powerpoint/2010/main" val="96319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4A1796C-F99C-B3F6-FBE5-5D54333E5372}"/>
              </a:ext>
            </a:extLst>
          </p:cNvPr>
          <p:cNvSpPr txBox="1"/>
          <p:nvPr/>
        </p:nvSpPr>
        <p:spPr>
          <a:xfrm>
            <a:off x="3109733" y="1674817"/>
            <a:ext cx="6391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+mj-lt"/>
              </a:rPr>
              <a:t>System rejestruje działania Pracowników wg. kryteriów charakterystycznych dla tożsamości danej firmy. 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DE05610-C59E-9E1A-BAFA-28D3C814B2F7}"/>
              </a:ext>
            </a:extLst>
          </p:cNvPr>
          <p:cNvGrpSpPr/>
          <p:nvPr/>
        </p:nvGrpSpPr>
        <p:grpSpPr>
          <a:xfrm>
            <a:off x="3581400" y="2743200"/>
            <a:ext cx="4848225" cy="2595034"/>
            <a:chOff x="3403819" y="882248"/>
            <a:chExt cx="5543487" cy="2899770"/>
          </a:xfrm>
        </p:grpSpPr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9056E36C-DAE9-003E-8EFC-AF9A8435696F}"/>
                </a:ext>
              </a:extLst>
            </p:cNvPr>
            <p:cNvGrpSpPr/>
            <p:nvPr/>
          </p:nvGrpSpPr>
          <p:grpSpPr>
            <a:xfrm>
              <a:off x="3403819" y="882248"/>
              <a:ext cx="5543487" cy="2899770"/>
              <a:chOff x="3423242" y="1521762"/>
              <a:chExt cx="4052770" cy="2119983"/>
            </a:xfrm>
          </p:grpSpPr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CD3D4994-ECE3-17B6-B9FA-E7395ACFE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242" y="1521762"/>
                <a:ext cx="4052770" cy="2119983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86BA7B5B-4281-2D7A-D621-80C21A7AD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6142" y="3002901"/>
                <a:ext cx="389900" cy="389900"/>
              </a:xfrm>
              <a:prstGeom prst="rect">
                <a:avLst/>
              </a:prstGeom>
            </p:spPr>
          </p:pic>
        </p:grp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0D28C96-0E6F-8A84-DE95-CA2D02672FD1}"/>
                </a:ext>
              </a:extLst>
            </p:cNvPr>
            <p:cNvSpPr/>
            <p:nvPr/>
          </p:nvSpPr>
          <p:spPr>
            <a:xfrm>
              <a:off x="3998137" y="1087477"/>
              <a:ext cx="4133374" cy="2445516"/>
            </a:xfrm>
            <a:prstGeom prst="rect">
              <a:avLst/>
            </a:prstGeom>
            <a:solidFill>
              <a:srgbClr val="1A7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DBFCCC04-9C67-A0F0-48C9-2D7C5D773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234" y="1251402"/>
              <a:ext cx="4146828" cy="2209322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4B6EA45-BB3B-3637-C04C-2A3A8143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882" y="1653953"/>
              <a:ext cx="920541" cy="920541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49595BAC-8C8C-4185-288B-944934A48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026" y="1349021"/>
              <a:ext cx="537957" cy="530970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80A1D3EB-0117-3BFD-3CE9-D07FE31F1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034" y="2659046"/>
              <a:ext cx="2675660" cy="799311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302F8698-E238-8553-C984-81F8C80C37C7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363" y="2745285"/>
              <a:ext cx="668148" cy="668148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19989B55-F6B7-698D-4DCC-238851ED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3035" y="2809460"/>
              <a:ext cx="554925" cy="554924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9EF3B0CC-F4F5-104C-9709-EBF4B8A39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808" y="1133867"/>
              <a:ext cx="4130031" cy="117535"/>
            </a:xfrm>
            <a:prstGeom prst="rect">
              <a:avLst/>
            </a:prstGeom>
          </p:spPr>
        </p:pic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A5CC9F3E-CB15-878A-200A-8474899276B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570" t="13382" r="30419" b="13502"/>
          <a:stretch/>
        </p:blipFill>
        <p:spPr>
          <a:xfrm>
            <a:off x="6660467" y="3845708"/>
            <a:ext cx="2148394" cy="1744956"/>
          </a:xfrm>
          <a:prstGeom prst="rect">
            <a:avLst/>
          </a:prstGeom>
        </p:spPr>
      </p:pic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0E8982-C852-CCFD-D067-E7D6E068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1286-C56E-4DE7-8110-3D8E995E65E7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B31536-B2B2-2238-01FB-7A86BB58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FD0E94DF-A1C2-F7B0-0CB3-B44834AA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13</a:t>
            </a:fld>
            <a:endParaRPr lang="pl-PL"/>
          </a:p>
        </p:txBody>
      </p:sp>
      <p:pic>
        <p:nvPicPr>
          <p:cNvPr id="36" name="Obraz 35" descr="Obraz zawierający obiekt, zegar&#10;&#10;Opis wygenerowany automatycznie">
            <a:extLst>
              <a:ext uri="{FF2B5EF4-FFF2-40B4-BE49-F238E27FC236}">
                <a16:creationId xmlns:a16="http://schemas.microsoft.com/office/drawing/2014/main" id="{B2429CF7-84C6-8D5B-FC0F-4F7890EE660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538" y="113950"/>
            <a:ext cx="2446474" cy="617012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A580BF44-714F-4AB5-9815-280E0F7D24F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2476" t="21921" r="38297" b="48326"/>
          <a:stretch/>
        </p:blipFill>
        <p:spPr>
          <a:xfrm>
            <a:off x="7739095" y="4774117"/>
            <a:ext cx="635302" cy="3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3E2E117-CAF4-47A9-9D14-0201C86CC5FC}"/>
              </a:ext>
            </a:extLst>
          </p:cNvPr>
          <p:cNvSpPr txBox="1"/>
          <p:nvPr/>
        </p:nvSpPr>
        <p:spPr>
          <a:xfrm>
            <a:off x="2208489" y="3390899"/>
            <a:ext cx="146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Karta Pracownika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BC3DFA4-1A13-493B-8763-A5AF409A6FAE}"/>
              </a:ext>
            </a:extLst>
          </p:cNvPr>
          <p:cNvSpPr txBox="1"/>
          <p:nvPr/>
        </p:nvSpPr>
        <p:spPr>
          <a:xfrm>
            <a:off x="979407" y="1913571"/>
            <a:ext cx="6463009" cy="2954655"/>
          </a:xfrm>
          <a:prstGeom prst="rect">
            <a:avLst/>
          </a:prstGeom>
          <a:noFill/>
          <a:ln>
            <a:solidFill>
              <a:srgbClr val="00A3C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latin typeface="+mj-lt"/>
              </a:rPr>
              <a:t>Do Systemu są wprowadzane m.in. takie dane, jak:</a:t>
            </a:r>
          </a:p>
          <a:p>
            <a:pPr algn="just"/>
            <a:endParaRPr lang="pl-PL" dirty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OK – czyli praca zgodna ze standardem danej firmy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Plus lub Minus wraz z komentarzem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Inicjatywy pracownicze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Efektywność pracowników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Czas rozpoczęcia i zakończenia pracy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Czas i rytmika rejestracji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Sposób logowania się Pracownika do swojej karty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latin typeface="+mj-lt"/>
                <a:cs typeface="Arial" panose="020B0604020202020204" pitchFamily="34" charset="0"/>
              </a:rPr>
              <a:t>Język i kluczowe słowa w udzielanych komentarzach</a:t>
            </a:r>
            <a:endParaRPr lang="pl-PL" sz="1600" dirty="0">
              <a:latin typeface="+mj-lt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8DC19F-0255-48FE-96FF-2A82EFEF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2DF-FFC9-4EFB-8EE8-A96423EC2FEF}" type="slidenum">
              <a:rPr lang="pl-PL" smtClean="0"/>
              <a:t>14</a:t>
            </a:fld>
            <a:endParaRPr lang="pl-PL"/>
          </a:p>
        </p:txBody>
      </p:sp>
      <p:pic>
        <p:nvPicPr>
          <p:cNvPr id="18" name="Obraz 17" descr="Obraz zawierający obiekt, zegar&#10;&#10;Opis wygenerowany automatycznie">
            <a:extLst>
              <a:ext uri="{FF2B5EF4-FFF2-40B4-BE49-F238E27FC236}">
                <a16:creationId xmlns:a16="http://schemas.microsoft.com/office/drawing/2014/main" id="{B88A7B58-271B-2447-A102-CBDE44D9D4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538" y="113950"/>
            <a:ext cx="2446474" cy="617012"/>
          </a:xfrm>
          <a:prstGeom prst="rect">
            <a:avLst/>
          </a:prstGeom>
        </p:spPr>
      </p:pic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49A951-30FF-0E72-824D-8838930C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9C-805F-4091-8E70-F0F685B763F3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6CE2E7-3649-000C-6459-69892DC4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spotkanie w ramach prac badawczych prof. Andrzeja Zybały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E09AC570-28F0-2689-026E-04F563D57D1E}"/>
              </a:ext>
            </a:extLst>
          </p:cNvPr>
          <p:cNvGrpSpPr/>
          <p:nvPr/>
        </p:nvGrpSpPr>
        <p:grpSpPr>
          <a:xfrm>
            <a:off x="7847712" y="2575788"/>
            <a:ext cx="3295651" cy="1706423"/>
            <a:chOff x="3403819" y="882248"/>
            <a:chExt cx="5543487" cy="289977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B0126C69-200A-532B-1557-51B90BDB3395}"/>
                </a:ext>
              </a:extLst>
            </p:cNvPr>
            <p:cNvGrpSpPr/>
            <p:nvPr/>
          </p:nvGrpSpPr>
          <p:grpSpPr>
            <a:xfrm>
              <a:off x="3403819" y="882248"/>
              <a:ext cx="5543487" cy="2899770"/>
              <a:chOff x="3423242" y="1521762"/>
              <a:chExt cx="4052770" cy="2119983"/>
            </a:xfrm>
          </p:grpSpPr>
          <p:pic>
            <p:nvPicPr>
              <p:cNvPr id="25" name="Obraz 24">
                <a:extLst>
                  <a:ext uri="{FF2B5EF4-FFF2-40B4-BE49-F238E27FC236}">
                    <a16:creationId xmlns:a16="http://schemas.microsoft.com/office/drawing/2014/main" id="{56AD4C94-85F3-9AF3-D30C-3F108AF67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242" y="1521762"/>
                <a:ext cx="4052770" cy="2119983"/>
              </a:xfrm>
              <a:prstGeom prst="rect">
                <a:avLst/>
              </a:prstGeom>
            </p:spPr>
          </p:pic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6511DA06-19B3-C608-64C7-AC5776120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6142" y="3002901"/>
                <a:ext cx="389900" cy="389900"/>
              </a:xfrm>
              <a:prstGeom prst="rect">
                <a:avLst/>
              </a:prstGeom>
            </p:spPr>
          </p:pic>
        </p:grp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69A95C5B-5F54-01A4-0703-4C696C360A65}"/>
                </a:ext>
              </a:extLst>
            </p:cNvPr>
            <p:cNvSpPr/>
            <p:nvPr/>
          </p:nvSpPr>
          <p:spPr>
            <a:xfrm>
              <a:off x="3998137" y="1087477"/>
              <a:ext cx="4133374" cy="2445516"/>
            </a:xfrm>
            <a:prstGeom prst="rect">
              <a:avLst/>
            </a:prstGeom>
            <a:solidFill>
              <a:srgbClr val="1A7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706B0822-D1EF-2C29-CDFF-E74C2C630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234" y="1251402"/>
              <a:ext cx="4146828" cy="2209322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89A1AAF-E54F-3E0B-04F4-292CCD7DA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882" y="1653953"/>
              <a:ext cx="920541" cy="920541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8544E54B-89C8-6BC9-6760-25C582ED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026" y="1349021"/>
              <a:ext cx="537957" cy="53097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02725611-FC55-76B6-241E-523B55DBB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034" y="2659046"/>
              <a:ext cx="2675660" cy="799311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544A35B4-E496-2C5C-58AB-D5465EAE59F1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363" y="2745285"/>
              <a:ext cx="668148" cy="668148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FD996ADC-1FCE-8A3B-5EFD-42BD5444C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3035" y="2809460"/>
              <a:ext cx="554925" cy="554924"/>
            </a:xfrm>
            <a:prstGeom prst="rect">
              <a:avLst/>
            </a:prstGeom>
          </p:spPr>
        </p:pic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A7244DAF-C439-A1ED-CFDB-2FB50FBC3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808" y="1133867"/>
              <a:ext cx="4130031" cy="117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57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3E2E117-CAF4-47A9-9D14-0201C86CC5FC}"/>
              </a:ext>
            </a:extLst>
          </p:cNvPr>
          <p:cNvSpPr txBox="1"/>
          <p:nvPr/>
        </p:nvSpPr>
        <p:spPr>
          <a:xfrm>
            <a:off x="2208489" y="3390899"/>
            <a:ext cx="146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Karta Pracownika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E685537-6428-4974-857C-748BA3BB7A52}"/>
              </a:ext>
            </a:extLst>
          </p:cNvPr>
          <p:cNvSpPr txBox="1"/>
          <p:nvPr/>
        </p:nvSpPr>
        <p:spPr>
          <a:xfrm>
            <a:off x="7936358" y="3382833"/>
            <a:ext cx="318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Panel Zaangażowania Zespołu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A957E9-FEFD-4526-AB96-52C769E1ECEB}"/>
              </a:ext>
            </a:extLst>
          </p:cNvPr>
          <p:cNvSpPr txBox="1"/>
          <p:nvPr/>
        </p:nvSpPr>
        <p:spPr>
          <a:xfrm>
            <a:off x="607760" y="2575291"/>
            <a:ext cx="6372225" cy="1631216"/>
          </a:xfrm>
          <a:prstGeom prst="rect">
            <a:avLst/>
          </a:prstGeom>
          <a:noFill/>
          <a:ln>
            <a:solidFill>
              <a:srgbClr val="00A3C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+mj-lt"/>
              </a:rPr>
              <a:t>W Systemie stosowane są algorytmy przetwarzające wprowadzane dane. </a:t>
            </a:r>
          </a:p>
          <a:p>
            <a:pPr algn="just"/>
            <a:endParaRPr lang="pl-PL" sz="2000" dirty="0">
              <a:latin typeface="+mj-lt"/>
            </a:endParaRPr>
          </a:p>
          <a:p>
            <a:pPr algn="just"/>
            <a:r>
              <a:rPr lang="pl-PL" sz="2000" dirty="0">
                <a:latin typeface="+mj-lt"/>
              </a:rPr>
              <a:t>System może generować raporty i rekomendacje zarówno dla przełożonych jak i dla pracowników.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8DC19F-0255-48FE-96FF-2A82EFEF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2DF-FFC9-4EFB-8EE8-A96423EC2FEF}" type="slidenum">
              <a:rPr lang="pl-PL" smtClean="0"/>
              <a:t>15</a:t>
            </a:fld>
            <a:endParaRPr lang="pl-PL"/>
          </a:p>
        </p:txBody>
      </p:sp>
      <p:pic>
        <p:nvPicPr>
          <p:cNvPr id="18" name="Obraz 17" descr="Obraz zawierający obiekt, zegar&#10;&#10;Opis wygenerowany automatycznie">
            <a:extLst>
              <a:ext uri="{FF2B5EF4-FFF2-40B4-BE49-F238E27FC236}">
                <a16:creationId xmlns:a16="http://schemas.microsoft.com/office/drawing/2014/main" id="{B88A7B58-271B-2447-A102-CBDE44D9D4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538" y="113950"/>
            <a:ext cx="2446474" cy="61701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0A4F830-A1D1-EEDF-701E-E7486563D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918" y="2555466"/>
            <a:ext cx="3647882" cy="1713223"/>
          </a:xfrm>
          <a:prstGeom prst="flowChartAlternateProcess">
            <a:avLst/>
          </a:prstGeom>
        </p:spPr>
      </p:pic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49A951-30FF-0E72-824D-8838930C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15A3-0E02-4762-9952-2A3424F63E71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6CE2E7-3649-000C-6459-69892DC4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spotkanie w ramach prac badawczych prof. Andrzeja Zybały</a:t>
            </a:r>
          </a:p>
        </p:txBody>
      </p:sp>
    </p:spTree>
    <p:extLst>
      <p:ext uri="{BB962C8B-B14F-4D97-AF65-F5344CB8AC3E}">
        <p14:creationId xmlns:p14="http://schemas.microsoft.com/office/powerpoint/2010/main" val="19517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69D49C63-CCA1-8C93-6101-E4E31990206B}"/>
              </a:ext>
            </a:extLst>
          </p:cNvPr>
          <p:cNvGrpSpPr/>
          <p:nvPr/>
        </p:nvGrpSpPr>
        <p:grpSpPr>
          <a:xfrm>
            <a:off x="875000" y="1496575"/>
            <a:ext cx="2112051" cy="4613050"/>
            <a:chOff x="253771" y="2096000"/>
            <a:chExt cx="2112051" cy="4613050"/>
          </a:xfrm>
        </p:grpSpPr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408D4ACD-F204-09A8-500D-D19561AB599F}"/>
                </a:ext>
              </a:extLst>
            </p:cNvPr>
            <p:cNvGrpSpPr/>
            <p:nvPr/>
          </p:nvGrpSpPr>
          <p:grpSpPr>
            <a:xfrm>
              <a:off x="253771" y="2096000"/>
              <a:ext cx="2112051" cy="4613050"/>
              <a:chOff x="3581401" y="929327"/>
              <a:chExt cx="3615502" cy="7896824"/>
            </a:xfrm>
          </p:grpSpPr>
          <p:pic>
            <p:nvPicPr>
              <p:cNvPr id="26" name="Obraz 25">
                <a:extLst>
                  <a:ext uri="{FF2B5EF4-FFF2-40B4-BE49-F238E27FC236}">
                    <a16:creationId xmlns:a16="http://schemas.microsoft.com/office/drawing/2014/main" id="{CC9B52DF-91C0-D81B-A8EC-41A9D5031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1401" y="1129423"/>
                <a:ext cx="3615502" cy="7696728"/>
              </a:xfrm>
              <a:prstGeom prst="rect">
                <a:avLst/>
              </a:prstGeom>
            </p:spPr>
          </p:pic>
          <p:pic>
            <p:nvPicPr>
              <p:cNvPr id="27" name="Obraz 26">
                <a:extLst>
                  <a:ext uri="{FF2B5EF4-FFF2-40B4-BE49-F238E27FC236}">
                    <a16:creationId xmlns:a16="http://schemas.microsoft.com/office/drawing/2014/main" id="{834197FF-D2E4-CC0B-48C1-D9D239D7D8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19589" y="929327"/>
                <a:ext cx="2739125" cy="3001569"/>
              </a:xfrm>
              <a:prstGeom prst="rect">
                <a:avLst/>
              </a:prstGeom>
            </p:spPr>
          </p:pic>
        </p:grpSp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F5AE3273-5AC2-22DC-45A7-5D941532E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86088">
              <a:off x="833515" y="2302665"/>
              <a:ext cx="1005295" cy="797969"/>
            </a:xfrm>
            <a:prstGeom prst="rect">
              <a:avLst/>
            </a:prstGeom>
            <a:scene3d>
              <a:camera prst="isometricTopUp">
                <a:rot lat="19800000" lon="19800000" rev="3600000"/>
              </a:camera>
              <a:lightRig rig="threePt" dir="t"/>
            </a:scene3d>
          </p:spPr>
        </p:pic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C1D0F6CB-4671-4F7D-7BFE-0B1506974B15}"/>
              </a:ext>
            </a:extLst>
          </p:cNvPr>
          <p:cNvGrpSpPr/>
          <p:nvPr/>
        </p:nvGrpSpPr>
        <p:grpSpPr>
          <a:xfrm>
            <a:off x="6227258" y="2858693"/>
            <a:ext cx="4043025" cy="3027985"/>
            <a:chOff x="2295638" y="3465009"/>
            <a:chExt cx="3905900" cy="2343540"/>
          </a:xfrm>
        </p:grpSpPr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1A8D6B11-4506-045B-37D6-B4E0F3DED54A}"/>
                </a:ext>
              </a:extLst>
            </p:cNvPr>
            <p:cNvGrpSpPr/>
            <p:nvPr/>
          </p:nvGrpSpPr>
          <p:grpSpPr>
            <a:xfrm>
              <a:off x="2295638" y="3465009"/>
              <a:ext cx="3905900" cy="2343540"/>
              <a:chOff x="2601966" y="3725330"/>
              <a:chExt cx="3067360" cy="1840416"/>
            </a:xfrm>
          </p:grpSpPr>
          <p:pic>
            <p:nvPicPr>
              <p:cNvPr id="31" name="Obraz 30">
                <a:extLst>
                  <a:ext uri="{FF2B5EF4-FFF2-40B4-BE49-F238E27FC236}">
                    <a16:creationId xmlns:a16="http://schemas.microsoft.com/office/drawing/2014/main" id="{02B6DBA7-A5FB-9AC4-57D9-80B47CEF9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01966" y="3725330"/>
                <a:ext cx="3067360" cy="1840416"/>
              </a:xfrm>
              <a:prstGeom prst="rect">
                <a:avLst/>
              </a:prstGeom>
            </p:spPr>
          </p:pic>
          <p:pic>
            <p:nvPicPr>
              <p:cNvPr id="32" name="Obraz 31">
                <a:extLst>
                  <a:ext uri="{FF2B5EF4-FFF2-40B4-BE49-F238E27FC236}">
                    <a16:creationId xmlns:a16="http://schemas.microsoft.com/office/drawing/2014/main" id="{E93D64AA-0EB9-4238-4FEE-CBAD23093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47023" y="3867354"/>
                <a:ext cx="2177245" cy="12847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035AD244-25D6-C918-DA09-FFEA3213C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1453" y="3645859"/>
              <a:ext cx="2834270" cy="1635946"/>
            </a:xfrm>
            <a:prstGeom prst="rect">
              <a:avLst/>
            </a:prstGeom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7F8437F-9EC6-D708-AD0C-E87272D1B43F}"/>
              </a:ext>
            </a:extLst>
          </p:cNvPr>
          <p:cNvSpPr txBox="1"/>
          <p:nvPr/>
        </p:nvSpPr>
        <p:spPr>
          <a:xfrm>
            <a:off x="3265824" y="1496575"/>
            <a:ext cx="7927251" cy="1015663"/>
          </a:xfrm>
          <a:prstGeom prst="rect">
            <a:avLst/>
          </a:prstGeom>
          <a:noFill/>
          <a:ln>
            <a:solidFill>
              <a:srgbClr val="00A3CA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Pracownik może w każdej chwili sprawdzać wyniki uzyskanych rejestracji oraz udzielać informacji zwrotnej swojemu przełożonemu poprzez użycie swojej Karty Pracownika.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35ADE3F2-FD04-EB05-7E9E-E532B1E32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652" y="2469214"/>
            <a:ext cx="778958" cy="778958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DD5617BE-09C5-B817-69E7-3D5CA48D2B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262" y="3239750"/>
            <a:ext cx="1137526" cy="736528"/>
          </a:xfrm>
          <a:prstGeom prst="rect">
            <a:avLst/>
          </a:prstGeom>
        </p:spPr>
      </p:pic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0E8982-C852-CCFD-D067-E7D6E068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7B8F-22A3-4E1E-98D5-369314C6ADBB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B31536-B2B2-2238-01FB-7A86BB58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FD0E94DF-A1C2-F7B0-0CB3-B44834AA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16</a:t>
            </a:fld>
            <a:endParaRPr lang="pl-PL"/>
          </a:p>
        </p:txBody>
      </p:sp>
      <p:pic>
        <p:nvPicPr>
          <p:cNvPr id="36" name="Obraz 35" descr="Obraz zawierający obiekt, zegar&#10;&#10;Opis wygenerowany automatycznie">
            <a:extLst>
              <a:ext uri="{FF2B5EF4-FFF2-40B4-BE49-F238E27FC236}">
                <a16:creationId xmlns:a16="http://schemas.microsoft.com/office/drawing/2014/main" id="{B2429CF7-84C6-8D5B-FC0F-4F7890EE66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538" y="113950"/>
            <a:ext cx="2446474" cy="617012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0E19296-B2DA-E6AE-688A-E3FBEE5B1C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1"/>
          <a:stretch/>
        </p:blipFill>
        <p:spPr>
          <a:xfrm>
            <a:off x="6781884" y="3632854"/>
            <a:ext cx="2933773" cy="17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28026D97-1F76-2449-A836-8A9216080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533965"/>
              </p:ext>
            </p:extLst>
          </p:nvPr>
        </p:nvGraphicFramePr>
        <p:xfrm>
          <a:off x="1367924" y="1944960"/>
          <a:ext cx="8878906" cy="4304182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135422">
                  <a:extLst>
                    <a:ext uri="{9D8B030D-6E8A-4147-A177-3AD203B41FA5}">
                      <a16:colId xmlns:a16="http://schemas.microsoft.com/office/drawing/2014/main" val="4028478922"/>
                    </a:ext>
                  </a:extLst>
                </a:gridCol>
                <a:gridCol w="583633">
                  <a:extLst>
                    <a:ext uri="{9D8B030D-6E8A-4147-A177-3AD203B41FA5}">
                      <a16:colId xmlns:a16="http://schemas.microsoft.com/office/drawing/2014/main" val="3632502838"/>
                    </a:ext>
                  </a:extLst>
                </a:gridCol>
                <a:gridCol w="713994">
                  <a:extLst>
                    <a:ext uri="{9D8B030D-6E8A-4147-A177-3AD203B41FA5}">
                      <a16:colId xmlns:a16="http://schemas.microsoft.com/office/drawing/2014/main" val="1998220318"/>
                    </a:ext>
                  </a:extLst>
                </a:gridCol>
                <a:gridCol w="624783">
                  <a:extLst>
                    <a:ext uri="{9D8B030D-6E8A-4147-A177-3AD203B41FA5}">
                      <a16:colId xmlns:a16="http://schemas.microsoft.com/office/drawing/2014/main" val="1564869148"/>
                    </a:ext>
                  </a:extLst>
                </a:gridCol>
                <a:gridCol w="4821074">
                  <a:extLst>
                    <a:ext uri="{9D8B030D-6E8A-4147-A177-3AD203B41FA5}">
                      <a16:colId xmlns:a16="http://schemas.microsoft.com/office/drawing/2014/main" val="1111429555"/>
                    </a:ext>
                  </a:extLst>
                </a:gridCol>
              </a:tblGrid>
              <a:tr h="561521"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C00000"/>
                          </a:solidFill>
                        </a:rPr>
                        <a:t>Alert</a:t>
                      </a:r>
                      <a:endParaRPr lang="pl-PL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Wynik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Trend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Uwagi 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85438"/>
                  </a:ext>
                </a:extLst>
              </a:tr>
              <a:tr h="937095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1. Bezpieczeństwo pracy (BHP)*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-</a:t>
                      </a:r>
                      <a:endParaRPr lang="pl-PL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Spadek zarejestrowanych naruszeń BHP o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053338"/>
                  </a:ext>
                </a:extLst>
              </a:tr>
              <a:tr h="588311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2. </a:t>
                      </a:r>
                      <a:r>
                        <a:rPr lang="pl-PL" sz="18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Systemy Jakości*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805" marR="768350" algn="l">
                        <a:lnSpc>
                          <a:spcPts val="1900"/>
                        </a:lnSpc>
                        <a:spcBef>
                          <a:spcPts val="1010"/>
                        </a:spcBef>
                      </a:pPr>
                      <a:r>
                        <a:rPr lang="pl-PL"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Wzrost zarejestrowanych naruszeń Systemów jakości o 3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571509"/>
                  </a:ext>
                </a:extLst>
              </a:tr>
              <a:tr h="600607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3. Efektywność produkcji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!!!</a:t>
                      </a:r>
                      <a:endParaRPr lang="pl-PL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70C0"/>
                          </a:solidFill>
                        </a:rPr>
                        <a:t>86,54%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Spadek wskaźnika efektywności zleceń produkcyjnych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406093"/>
                  </a:ext>
                </a:extLst>
              </a:tr>
              <a:tr h="5615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4. Średnia zaangażowania**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-</a:t>
                      </a:r>
                      <a:endParaRPr lang="pl-PL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B050"/>
                          </a:solidFill>
                        </a:rPr>
                        <a:t>0,51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Sytuacja stabilna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24913"/>
                  </a:ext>
                </a:extLst>
              </a:tr>
              <a:tr h="937095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5. Inicjatywy*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0000"/>
                          </a:solidFill>
                        </a:rPr>
                        <a:t>!!!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Znaczący wzrost liczby inicjatyw względem poprzedniego miesiąca (o 20 szt.)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195690"/>
                  </a:ext>
                </a:extLst>
              </a:tr>
            </a:tbl>
          </a:graphicData>
        </a:graphic>
      </p:graphicFrame>
      <p:pic>
        <p:nvPicPr>
          <p:cNvPr id="2" name="Obraz 1" descr="Obraz zawierający obiekt, zegar&#10;&#10;Opis wygenerowany automatycznie">
            <a:extLst>
              <a:ext uri="{FF2B5EF4-FFF2-40B4-BE49-F238E27FC236}">
                <a16:creationId xmlns:a16="http://schemas.microsoft.com/office/drawing/2014/main" id="{C82B3D21-32CF-497B-8CDB-10778BAFC1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538" y="113950"/>
            <a:ext cx="2446474" cy="61701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E67627E-C3D6-4CF5-A879-6F8AA1BC6DD8}"/>
              </a:ext>
            </a:extLst>
          </p:cNvPr>
          <p:cNvSpPr txBox="1"/>
          <p:nvPr/>
        </p:nvSpPr>
        <p:spPr>
          <a:xfrm>
            <a:off x="276666" y="918612"/>
            <a:ext cx="1064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latin typeface="+mj-lt"/>
              </a:rPr>
              <a:t>Przykład raportu okresowego jaki generuje System WinWinBalance® dla kierownictwa</a:t>
            </a:r>
          </a:p>
          <a:p>
            <a:pPr algn="ctr"/>
            <a:r>
              <a:rPr lang="pl-PL" sz="2400" i="1" dirty="0">
                <a:latin typeface="+mj-lt"/>
              </a:rPr>
              <a:t>Firma x – wydział produkcyjny</a:t>
            </a:r>
          </a:p>
        </p:txBody>
      </p:sp>
      <p:sp>
        <p:nvSpPr>
          <p:cNvPr id="28" name="Znak minus 21">
            <a:extLst>
              <a:ext uri="{FF2B5EF4-FFF2-40B4-BE49-F238E27FC236}">
                <a16:creationId xmlns:a16="http://schemas.microsoft.com/office/drawing/2014/main" id="{5E128E82-C825-A144-AA83-0A1F127A9E45}"/>
              </a:ext>
            </a:extLst>
          </p:cNvPr>
          <p:cNvSpPr/>
          <p:nvPr/>
        </p:nvSpPr>
        <p:spPr>
          <a:xfrm>
            <a:off x="5013613" y="4884833"/>
            <a:ext cx="334290" cy="2210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górę 68">
            <a:extLst>
              <a:ext uri="{FF2B5EF4-FFF2-40B4-BE49-F238E27FC236}">
                <a16:creationId xmlns:a16="http://schemas.microsoft.com/office/drawing/2014/main" id="{E169F3C6-92F3-8F46-8D66-798208A0FB2B}"/>
              </a:ext>
            </a:extLst>
          </p:cNvPr>
          <p:cNvSpPr/>
          <p:nvPr/>
        </p:nvSpPr>
        <p:spPr>
          <a:xfrm rot="10800000">
            <a:off x="5092089" y="2665763"/>
            <a:ext cx="198183" cy="279316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: w górę 68">
            <a:extLst>
              <a:ext uri="{FF2B5EF4-FFF2-40B4-BE49-F238E27FC236}">
                <a16:creationId xmlns:a16="http://schemas.microsoft.com/office/drawing/2014/main" id="{DB991016-C6D1-F94F-B4A1-EA581B21D92C}"/>
              </a:ext>
            </a:extLst>
          </p:cNvPr>
          <p:cNvSpPr/>
          <p:nvPr/>
        </p:nvSpPr>
        <p:spPr>
          <a:xfrm>
            <a:off x="5154082" y="3473418"/>
            <a:ext cx="198183" cy="279316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31" name="Strzałka: w górę 68">
            <a:extLst>
              <a:ext uri="{FF2B5EF4-FFF2-40B4-BE49-F238E27FC236}">
                <a16:creationId xmlns:a16="http://schemas.microsoft.com/office/drawing/2014/main" id="{C45207AD-B22B-6840-A100-484A941EC61D}"/>
              </a:ext>
            </a:extLst>
          </p:cNvPr>
          <p:cNvSpPr/>
          <p:nvPr/>
        </p:nvSpPr>
        <p:spPr>
          <a:xfrm rot="10800000">
            <a:off x="5180757" y="4053293"/>
            <a:ext cx="198183" cy="2793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: w górę 68">
            <a:extLst>
              <a:ext uri="{FF2B5EF4-FFF2-40B4-BE49-F238E27FC236}">
                <a16:creationId xmlns:a16="http://schemas.microsoft.com/office/drawing/2014/main" id="{E2C7AACF-DD5F-444A-96C7-17475EB820AB}"/>
              </a:ext>
            </a:extLst>
          </p:cNvPr>
          <p:cNvSpPr/>
          <p:nvPr/>
        </p:nvSpPr>
        <p:spPr>
          <a:xfrm>
            <a:off x="5081666" y="5634733"/>
            <a:ext cx="198183" cy="279316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23" name="Symbol zastępczy stopki 3">
            <a:extLst>
              <a:ext uri="{FF2B5EF4-FFF2-40B4-BE49-F238E27FC236}">
                <a16:creationId xmlns:a16="http://schemas.microsoft.com/office/drawing/2014/main" id="{8CAC1ECF-689B-170B-DF4B-98BC99F4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spotkanie w ramach prac badawczych prof. Andrzeja Zybały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4DF4B5-6B26-1278-BACC-6B0ED19D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2B8B-80D6-4EA6-8654-F839B151929D}" type="datetime1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DF3130-4EA4-4A89-E284-355971F5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73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3E2E117-CAF4-47A9-9D14-0201C86CC5FC}"/>
              </a:ext>
            </a:extLst>
          </p:cNvPr>
          <p:cNvSpPr txBox="1"/>
          <p:nvPr/>
        </p:nvSpPr>
        <p:spPr>
          <a:xfrm>
            <a:off x="2208489" y="3390899"/>
            <a:ext cx="146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Karta Pracownika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E685537-6428-4974-857C-748BA3BB7A52}"/>
              </a:ext>
            </a:extLst>
          </p:cNvPr>
          <p:cNvSpPr txBox="1"/>
          <p:nvPr/>
        </p:nvSpPr>
        <p:spPr>
          <a:xfrm>
            <a:off x="7936358" y="3382833"/>
            <a:ext cx="318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Panel Zaangażowania Zespołu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C353A45-49E4-4E86-A86F-F317EBE8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58" y="445829"/>
            <a:ext cx="73152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200" dirty="0">
                <a:latin typeface="+mj-lt"/>
              </a:rPr>
              <a:t>Korzyści dla Pracownika/Podwładnego</a:t>
            </a:r>
            <a:br>
              <a:rPr lang="pl-PL" sz="3200" dirty="0">
                <a:latin typeface="+mj-lt"/>
              </a:rPr>
            </a:br>
            <a:r>
              <a:rPr lang="pl-PL" sz="3200" dirty="0">
                <a:latin typeface="+mj-lt"/>
              </a:rPr>
              <a:t>ze stosowania Systemu WinWinBalance</a:t>
            </a:r>
            <a:endParaRPr lang="en-US" sz="32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0FAE72-5731-4307-AB6B-5FC234BA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2032355"/>
            <a:ext cx="10896599" cy="380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+mj-lt"/>
              </a:rPr>
              <a:t>Pracownik ma możliwość:</a:t>
            </a:r>
          </a:p>
          <a:p>
            <a:r>
              <a:rPr lang="pl-PL" sz="2000" dirty="0">
                <a:latin typeface="+mj-lt"/>
              </a:rPr>
              <a:t>wymiany wiadomości z Przełożonym tj. możliwość ciągłego feedbacku w obydwie strony.</a:t>
            </a:r>
          </a:p>
          <a:p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łatwej rejestracji swoich aktywności, w tym zgłaszanych innowacji (możliwość formalizacji partycypacji),</a:t>
            </a:r>
          </a:p>
          <a:p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uzyskiwania ciągłej informacji o tym czy wywiązuje się z nałożonych zadań, (OK jest bardzo ważną info!)</a:t>
            </a:r>
          </a:p>
          <a:p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Łatwego dostępu do informacji przekazywanych z różnych szczebli zarządzania.</a:t>
            </a:r>
            <a:endParaRPr lang="en-US" sz="2000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D157887-8FB4-C88B-CA12-7FEFB790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5852-EB77-4262-82C3-B814D4B57AFA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3C6EE0-D956-BB08-86BF-97ACE310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8DC19F-0255-48FE-96FF-2A82EFEF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2DF-FFC9-4EFB-8EE8-A96423EC2FEF}" type="slidenum">
              <a:rPr lang="pl-PL" smtClean="0"/>
              <a:t>18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1AB02BE-90BA-940F-A044-D9E31524D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3E2E117-CAF4-47A9-9D14-0201C86CC5FC}"/>
              </a:ext>
            </a:extLst>
          </p:cNvPr>
          <p:cNvSpPr txBox="1"/>
          <p:nvPr/>
        </p:nvSpPr>
        <p:spPr>
          <a:xfrm>
            <a:off x="2208489" y="3390899"/>
            <a:ext cx="146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Karta Pracownika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E685537-6428-4974-857C-748BA3BB7A52}"/>
              </a:ext>
            </a:extLst>
          </p:cNvPr>
          <p:cNvSpPr txBox="1"/>
          <p:nvPr/>
        </p:nvSpPr>
        <p:spPr>
          <a:xfrm>
            <a:off x="7936358" y="3382833"/>
            <a:ext cx="3182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Panel Zaangażowania Zespołu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C353A45-49E4-4E86-A86F-F317EBE8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3" y="556313"/>
            <a:ext cx="7315200" cy="7365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200" dirty="0">
                <a:latin typeface="+mj-lt"/>
              </a:rPr>
              <a:t>Korzyści dla Przełożonego:</a:t>
            </a:r>
            <a:endParaRPr lang="en-US" sz="32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0FAE72-5731-4307-AB6B-5FC234BA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79" y="1292841"/>
            <a:ext cx="11428771" cy="480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+mj-lt"/>
              </a:rPr>
              <a:t>Przełożony ma możliwość:</a:t>
            </a:r>
          </a:p>
          <a:p>
            <a:r>
              <a:rPr lang="pl-PL" sz="2000" dirty="0">
                <a:latin typeface="+mj-lt"/>
              </a:rPr>
              <a:t>wymiany wiadomości z Podwładnym tj. ciągłego feedbacku w obydwie strony. </a:t>
            </a:r>
          </a:p>
          <a:p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formalizacji partycypacji pracownika i uzyskania otwarcia na innowacje Pracownicze</a:t>
            </a:r>
          </a:p>
          <a:p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uzyskiwania informacji o zadowoleniu Podwładnego,</a:t>
            </a:r>
          </a:p>
          <a:p>
            <a:pPr marL="0" indent="0">
              <a:buNone/>
            </a:pPr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optymalizacji oceny pracowniczej i budowy indywidualnego uznania dla Pracownika (premie, awanse, etc.).</a:t>
            </a:r>
          </a:p>
          <a:p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kształtowania sprawiedliwych stosunków pracy,</a:t>
            </a:r>
          </a:p>
          <a:p>
            <a:endParaRPr lang="pl-PL" sz="2000" dirty="0">
              <a:latin typeface="+mj-lt"/>
            </a:endParaRPr>
          </a:p>
          <a:p>
            <a:r>
              <a:rPr lang="pl-PL" sz="2000" dirty="0">
                <a:latin typeface="+mj-lt"/>
              </a:rPr>
              <a:t>optymalnego zarządzania ryzykiem (BHP, Jakość, etc.)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D157887-8FB4-C88B-CA12-7FEFB790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C5FC-92DC-4219-90D7-8FEEF8B3CEDD}" type="datetime1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3C6EE0-D956-BB08-86BF-97ACE310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8DC19F-0255-48FE-96FF-2A82EFEF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A2DF-FFC9-4EFB-8EE8-A96423EC2FEF}" type="slidenum">
              <a:rPr lang="pl-PL" smtClean="0"/>
              <a:t>19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1AB02BE-90BA-940F-A044-D9E31524D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E65970-20BD-49C7-866B-92065046B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264478"/>
            <a:ext cx="10944225" cy="4850572"/>
          </a:xfrm>
          <a:solidFill>
            <a:schemeClr val="bg1"/>
          </a:solidFill>
          <a:ln>
            <a:solidFill>
              <a:srgbClr val="00A3CA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="1" dirty="0">
                <a:latin typeface="+mj-lt"/>
              </a:rPr>
              <a:t>System WinWinBalance działa jak elektroniczny notes</a:t>
            </a:r>
            <a:r>
              <a:rPr lang="pl-PL" sz="2400" dirty="0">
                <a:latin typeface="+mj-lt"/>
              </a:rPr>
              <a:t>. Pomaga przełożonemu: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latin typeface="+mj-lt"/>
              </a:rPr>
              <a:t>pamiętać o istotnych wydarzeniach w zakresie działań pracowników w zakładzie pracy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latin typeface="+mj-lt"/>
              </a:rPr>
              <a:t>wypracowywać ocenę okresową.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400" dirty="0">
                <a:latin typeface="+mj-lt"/>
              </a:rPr>
              <a:t>otrzymywać od pracowników ciągłą informację zwrotną (feedback)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+mj-lt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70BBB88C-AF39-4EA7-9B34-F42074C106FE}"/>
              </a:ext>
            </a:extLst>
          </p:cNvPr>
          <p:cNvGrpSpPr/>
          <p:nvPr/>
        </p:nvGrpSpPr>
        <p:grpSpPr>
          <a:xfrm>
            <a:off x="3295650" y="2264833"/>
            <a:ext cx="4848225" cy="2595034"/>
            <a:chOff x="3403819" y="882248"/>
            <a:chExt cx="5543487" cy="2899770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3C5265D6-16C2-4211-B45E-2E16AA28E7CD}"/>
                </a:ext>
              </a:extLst>
            </p:cNvPr>
            <p:cNvGrpSpPr/>
            <p:nvPr/>
          </p:nvGrpSpPr>
          <p:grpSpPr>
            <a:xfrm>
              <a:off x="3403819" y="882248"/>
              <a:ext cx="5543487" cy="2899770"/>
              <a:chOff x="3423242" y="1521762"/>
              <a:chExt cx="4052770" cy="2119983"/>
            </a:xfrm>
          </p:grpSpPr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3E99330B-6C23-43F4-9048-8CCEF00F6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3242" y="1521762"/>
                <a:ext cx="4052770" cy="2119983"/>
              </a:xfrm>
              <a:prstGeom prst="rect">
                <a:avLst/>
              </a:prstGeom>
            </p:spPr>
          </p:pic>
          <p:pic>
            <p:nvPicPr>
              <p:cNvPr id="15" name="Obraz 14">
                <a:extLst>
                  <a:ext uri="{FF2B5EF4-FFF2-40B4-BE49-F238E27FC236}">
                    <a16:creationId xmlns:a16="http://schemas.microsoft.com/office/drawing/2014/main" id="{5273764D-BCD4-4B72-B75D-C3FCF232E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6142" y="3002901"/>
                <a:ext cx="389900" cy="389900"/>
              </a:xfrm>
              <a:prstGeom prst="rect">
                <a:avLst/>
              </a:prstGeom>
            </p:spPr>
          </p:pic>
        </p:grp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5DE4455F-DD6E-443F-BC0E-E7AF834EF91D}"/>
                </a:ext>
              </a:extLst>
            </p:cNvPr>
            <p:cNvSpPr/>
            <p:nvPr/>
          </p:nvSpPr>
          <p:spPr>
            <a:xfrm>
              <a:off x="3998137" y="1087477"/>
              <a:ext cx="4133374" cy="2445516"/>
            </a:xfrm>
            <a:prstGeom prst="rect">
              <a:avLst/>
            </a:prstGeom>
            <a:solidFill>
              <a:srgbClr val="1A7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36B0D05B-F15C-45B6-B42A-D6603B49B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234" y="1251402"/>
              <a:ext cx="4146828" cy="220932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86B977F-661C-4EB6-8C69-D7BF130F5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882" y="1653953"/>
              <a:ext cx="920541" cy="920541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EF36780F-ABBE-465B-8B85-F72021B52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3026" y="1349021"/>
              <a:ext cx="537957" cy="530970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DC6A14F7-5395-4A14-9E8C-9CCB319F5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034" y="2659046"/>
              <a:ext cx="2675660" cy="799311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B687C248-73A8-405B-818B-1AF2E72DFEED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363" y="2745285"/>
              <a:ext cx="668148" cy="668148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FDCEDE40-207A-4D15-B077-88F1BB70E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3035" y="2809460"/>
              <a:ext cx="554925" cy="554924"/>
            </a:xfrm>
            <a:prstGeom prst="rect">
              <a:avLst/>
            </a:prstGeom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D1F71AA1-8A16-4BC2-A8A3-A0EF961EC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808" y="1133867"/>
              <a:ext cx="4130031" cy="117535"/>
            </a:xfrm>
            <a:prstGeom prst="rect">
              <a:avLst/>
            </a:prstGeom>
          </p:spPr>
        </p:pic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FB68F57B-49AD-6F77-C040-7DEAC1F898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48" y="117293"/>
            <a:ext cx="2914656" cy="736528"/>
          </a:xfrm>
          <a:prstGeom prst="rect">
            <a:avLst/>
          </a:prstGeom>
        </p:spPr>
      </p:pic>
      <p:sp>
        <p:nvSpPr>
          <p:cNvPr id="20" name="Symbol zastępczy daty 19">
            <a:extLst>
              <a:ext uri="{FF2B5EF4-FFF2-40B4-BE49-F238E27FC236}">
                <a16:creationId xmlns:a16="http://schemas.microsoft.com/office/drawing/2014/main" id="{8FCF16E3-40A1-951F-5A33-638422CD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787F-3624-4082-8156-723058BD96CF}" type="datetime1">
              <a:rPr lang="pl-PL" smtClean="0"/>
              <a:t>26.05.2022</a:t>
            </a:fld>
            <a:endParaRPr lang="pl-PL"/>
          </a:p>
        </p:txBody>
      </p:sp>
      <p:sp>
        <p:nvSpPr>
          <p:cNvPr id="21" name="Symbol zastępczy stopki 20">
            <a:extLst>
              <a:ext uri="{FF2B5EF4-FFF2-40B4-BE49-F238E27FC236}">
                <a16:creationId xmlns:a16="http://schemas.microsoft.com/office/drawing/2014/main" id="{02C488D1-6460-6AA9-A164-DAD41F43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22" name="Symbol zastępczy numeru slajdu 21">
            <a:extLst>
              <a:ext uri="{FF2B5EF4-FFF2-40B4-BE49-F238E27FC236}">
                <a16:creationId xmlns:a16="http://schemas.microsoft.com/office/drawing/2014/main" id="{AE8DBA0A-1683-F1E3-5972-8FF07CDB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0BE5-8236-49E3-B2E3-DCDCCF449E7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26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20</a:t>
            </a:fld>
            <a:endParaRPr lang="pl-PL"/>
          </a:p>
        </p:txBody>
      </p:sp>
      <p:pic>
        <p:nvPicPr>
          <p:cNvPr id="25" name="Obraz 24" descr="Obraz zawierający obiekt, zegar&#10;&#10;Opis wygenerowany automatycznie">
            <a:extLst>
              <a:ext uri="{FF2B5EF4-FFF2-40B4-BE49-F238E27FC236}">
                <a16:creationId xmlns:a16="http://schemas.microsoft.com/office/drawing/2014/main" id="{FA6E6109-F34C-124E-A1BD-5CD52EDB5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82" y="102885"/>
            <a:ext cx="2446474" cy="61701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2587100-63EA-EE95-44D9-6CFBFF2A4E50}"/>
              </a:ext>
            </a:extLst>
          </p:cNvPr>
          <p:cNvSpPr txBox="1"/>
          <p:nvPr/>
        </p:nvSpPr>
        <p:spPr>
          <a:xfrm>
            <a:off x="572987" y="1961804"/>
            <a:ext cx="9952137" cy="2954655"/>
          </a:xfrm>
          <a:prstGeom prst="rect">
            <a:avLst/>
          </a:prstGeom>
          <a:noFill/>
          <a:ln>
            <a:solidFill>
              <a:srgbClr val="00A3CA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W Systemie WinWinBalance: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Liczba rejestracji pozytywnych zdarzeń w stosunku do negatywnych zdarzeń to 9:1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Używanie elektronicznego notesu i możliwość feedbacku ze strony Pracowników, w zakresie rejestracji zachowań poprawia atmosferę pracy („</a:t>
            </a:r>
            <a:r>
              <a:rPr lang="pl-PL" sz="2000" i="1" dirty="0">
                <a:latin typeface="+mj-lt"/>
              </a:rPr>
              <a:t>mistrzowie przestali nas gnoić</a:t>
            </a:r>
            <a:r>
              <a:rPr lang="pl-PL" sz="2000" dirty="0">
                <a:latin typeface="+mj-lt"/>
              </a:rPr>
              <a:t>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+mj-lt"/>
            </a:endParaRPr>
          </a:p>
        </p:txBody>
      </p:sp>
      <p:sp>
        <p:nvSpPr>
          <p:cNvPr id="11" name="Symbol zastępczy stopki 3">
            <a:extLst>
              <a:ext uri="{FF2B5EF4-FFF2-40B4-BE49-F238E27FC236}">
                <a16:creationId xmlns:a16="http://schemas.microsoft.com/office/drawing/2014/main" id="{C70C86AC-8D4B-EB7B-C461-E512C746AD8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j-lt"/>
              </a:rPr>
              <a:t>spotkanie w ramach prac badawczych prof. Andrzeja Zybały</a:t>
            </a:r>
          </a:p>
        </p:txBody>
      </p:sp>
    </p:spTree>
    <p:extLst>
      <p:ext uri="{BB962C8B-B14F-4D97-AF65-F5344CB8AC3E}">
        <p14:creationId xmlns:p14="http://schemas.microsoft.com/office/powerpoint/2010/main" val="13244082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21</a:t>
            </a:fld>
            <a:endParaRPr lang="pl-PL"/>
          </a:p>
        </p:txBody>
      </p:sp>
      <p:pic>
        <p:nvPicPr>
          <p:cNvPr id="25" name="Obraz 24" descr="Obraz zawierający obiekt, zegar&#10;&#10;Opis wygenerowany automatycznie">
            <a:extLst>
              <a:ext uri="{FF2B5EF4-FFF2-40B4-BE49-F238E27FC236}">
                <a16:creationId xmlns:a16="http://schemas.microsoft.com/office/drawing/2014/main" id="{FA6E6109-F34C-124E-A1BD-5CD52EDB5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730" y="2730914"/>
            <a:ext cx="5535870" cy="1396172"/>
          </a:xfrm>
          <a:prstGeom prst="rect">
            <a:avLst/>
          </a:prstGeom>
        </p:spPr>
      </p:pic>
      <p:sp>
        <p:nvSpPr>
          <p:cNvPr id="11" name="Symbol zastępczy stopki 3">
            <a:extLst>
              <a:ext uri="{FF2B5EF4-FFF2-40B4-BE49-F238E27FC236}">
                <a16:creationId xmlns:a16="http://schemas.microsoft.com/office/drawing/2014/main" id="{C70C86AC-8D4B-EB7B-C461-E512C746AD8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j-lt"/>
              </a:rPr>
              <a:t>spotkanie w ramach prac badawczych prof. Andrzeja Zybały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F0E859-E85D-1FBE-07DC-3A2F2B696283}"/>
              </a:ext>
            </a:extLst>
          </p:cNvPr>
          <p:cNvSpPr txBox="1"/>
          <p:nvPr/>
        </p:nvSpPr>
        <p:spPr>
          <a:xfrm>
            <a:off x="5153025" y="4486275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6597950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8E4441E-DE73-41BA-83CA-51197BA309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22</a:t>
            </a:fld>
            <a:endParaRPr lang="pl-PL"/>
          </a:p>
        </p:txBody>
      </p:sp>
      <p:pic>
        <p:nvPicPr>
          <p:cNvPr id="5" name="Obraz 4" descr="Obraz zawierający obiekt, zegar&#10;&#10;Opis wygenerowany automatycznie">
            <a:extLst>
              <a:ext uri="{FF2B5EF4-FFF2-40B4-BE49-F238E27FC236}">
                <a16:creationId xmlns:a16="http://schemas.microsoft.com/office/drawing/2014/main" id="{0A910C41-4E73-4282-ADC8-DF478D1BC8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80" y="157907"/>
            <a:ext cx="2446474" cy="61701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985A380-A791-89F8-1499-8AD1AC692042}"/>
              </a:ext>
            </a:extLst>
          </p:cNvPr>
          <p:cNvSpPr/>
          <p:nvPr/>
        </p:nvSpPr>
        <p:spPr>
          <a:xfrm>
            <a:off x="3924300" y="1257300"/>
            <a:ext cx="394335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2995CC3-7321-B55E-9BE7-AE100EAC4EA0}"/>
              </a:ext>
            </a:extLst>
          </p:cNvPr>
          <p:cNvSpPr/>
          <p:nvPr/>
        </p:nvSpPr>
        <p:spPr>
          <a:xfrm>
            <a:off x="781050" y="2336125"/>
            <a:ext cx="4619625" cy="952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+mj-lt"/>
              </a:rPr>
              <a:t>Przykład rekomendacji, która ukazała się w Raporcie Managera: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D32B6F9-FBA3-F1C1-0196-C43ACCC10823}"/>
              </a:ext>
            </a:extLst>
          </p:cNvPr>
          <p:cNvSpPr/>
          <p:nvPr/>
        </p:nvSpPr>
        <p:spPr>
          <a:xfrm>
            <a:off x="6300787" y="2311895"/>
            <a:ext cx="4619625" cy="11075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+mj-lt"/>
              </a:rPr>
              <a:t>Przykład rekomendacji, która ukazała się w Karcie Pracownika: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90DFEE-25A1-4731-9719-94DB1DF28895}"/>
              </a:ext>
            </a:extLst>
          </p:cNvPr>
          <p:cNvSpPr txBox="1"/>
          <p:nvPr/>
        </p:nvSpPr>
        <p:spPr>
          <a:xfrm>
            <a:off x="2708329" y="962024"/>
            <a:ext cx="7796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A3CA"/>
                </a:solidFill>
                <a:latin typeface="+mj-lt"/>
              </a:rPr>
              <a:t>Przykłady rekomendacji z systemu w efekcie przetwarzania informacji przez algorytmy AI:</a:t>
            </a:r>
          </a:p>
          <a:p>
            <a:r>
              <a:rPr lang="pl-PL" sz="1600" b="1" u="sng" dirty="0">
                <a:solidFill>
                  <a:srgbClr val="00A3CA"/>
                </a:solidFill>
                <a:latin typeface="+mj-lt"/>
              </a:rPr>
              <a:t>Dotyczy zakładów, które wprowadzają do systemu większą liczbę zmiennych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5EA97AB-8E97-972A-D807-80F9A0256F6F}"/>
              </a:ext>
            </a:extLst>
          </p:cNvPr>
          <p:cNvSpPr txBox="1"/>
          <p:nvPr/>
        </p:nvSpPr>
        <p:spPr>
          <a:xfrm>
            <a:off x="904875" y="3569375"/>
            <a:ext cx="4495800" cy="2031325"/>
          </a:xfrm>
          <a:prstGeom prst="rect">
            <a:avLst/>
          </a:prstGeom>
          <a:noFill/>
          <a:ln>
            <a:solidFill>
              <a:srgbClr val="00A3CA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+mj-lt"/>
              </a:rPr>
              <a:t>Inteligentny Doradca Managera rekomenduje:</a:t>
            </a:r>
          </a:p>
          <a:p>
            <a:endParaRPr lang="pl-PL" i="1" dirty="0">
              <a:latin typeface="+mj-lt"/>
            </a:endParaRPr>
          </a:p>
          <a:p>
            <a:r>
              <a:rPr lang="pl-PL" i="1" dirty="0">
                <a:latin typeface="+mj-lt"/>
              </a:rPr>
              <a:t>Jadwigo, moja analiza wskazuje, że Twoja Podwładna Magda Nowak jest wśród 5% osób, które mogą mieć inicjatywę innowacji.</a:t>
            </a:r>
          </a:p>
          <a:p>
            <a:r>
              <a:rPr lang="pl-PL" i="1" dirty="0">
                <a:latin typeface="+mj-lt"/>
              </a:rPr>
              <a:t>Czy rozmawiałaś ostatnio z Magdą na ten temat?</a:t>
            </a:r>
            <a:endParaRPr lang="pl-PL" b="1" dirty="0">
              <a:latin typeface="+mj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16EAC0-2FF1-BF72-2D70-999FDA4A568B}"/>
              </a:ext>
            </a:extLst>
          </p:cNvPr>
          <p:cNvSpPr txBox="1"/>
          <p:nvPr/>
        </p:nvSpPr>
        <p:spPr>
          <a:xfrm>
            <a:off x="6702022" y="3515062"/>
            <a:ext cx="4495800" cy="2031325"/>
          </a:xfrm>
          <a:prstGeom prst="rect">
            <a:avLst/>
          </a:prstGeom>
          <a:noFill/>
          <a:ln>
            <a:solidFill>
              <a:srgbClr val="00A3CA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+mj-lt"/>
              </a:rPr>
              <a:t>Inteligentny Doradca Managera rekomenduje:</a:t>
            </a:r>
          </a:p>
          <a:p>
            <a:endParaRPr lang="pl-PL" i="1" dirty="0">
              <a:latin typeface="+mj-lt"/>
            </a:endParaRPr>
          </a:p>
          <a:p>
            <a:r>
              <a:rPr lang="pl-PL" i="1" dirty="0">
                <a:latin typeface="+mj-lt"/>
              </a:rPr>
              <a:t>Magdo, jeśli wiesz jak linia produkcyjna może lepiej działać, to zgłoś to! </a:t>
            </a:r>
          </a:p>
          <a:p>
            <a:r>
              <a:rPr lang="pl-PL" i="1" dirty="0">
                <a:latin typeface="+mj-lt"/>
              </a:rPr>
              <a:t>Moja analiza wskazuje, że możesz być wśród 5% osób, które mogą mieć wartościowe pomysły.</a:t>
            </a:r>
          </a:p>
        </p:txBody>
      </p:sp>
      <p:sp>
        <p:nvSpPr>
          <p:cNvPr id="12" name="Symbol zastępczy stopki 3">
            <a:extLst>
              <a:ext uri="{FF2B5EF4-FFF2-40B4-BE49-F238E27FC236}">
                <a16:creationId xmlns:a16="http://schemas.microsoft.com/office/drawing/2014/main" id="{0DA6BB89-C00E-919C-C7A0-63675B481085}"/>
              </a:ext>
            </a:extLst>
          </p:cNvPr>
          <p:cNvSpPr txBox="1">
            <a:spLocks/>
          </p:cNvSpPr>
          <p:nvPr/>
        </p:nvSpPr>
        <p:spPr>
          <a:xfrm>
            <a:off x="4038599" y="6356350"/>
            <a:ext cx="5762625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j-lt"/>
              </a:rPr>
              <a:t>spotkanie w ramach prac badawczych prof. Andrzeja Zybały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383094F-DB89-8E93-6DCB-F2CD9BBF0BB1}"/>
              </a:ext>
            </a:extLst>
          </p:cNvPr>
          <p:cNvSpPr txBox="1"/>
          <p:nvPr/>
        </p:nvSpPr>
        <p:spPr>
          <a:xfrm>
            <a:off x="3800475" y="295275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+mj-lt"/>
              </a:rPr>
              <a:t>DODATEK 1.</a:t>
            </a:r>
          </a:p>
        </p:txBody>
      </p:sp>
    </p:spTree>
    <p:extLst>
      <p:ext uri="{BB962C8B-B14F-4D97-AF65-F5344CB8AC3E}">
        <p14:creationId xmlns:p14="http://schemas.microsoft.com/office/powerpoint/2010/main" val="425847099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100947A9-2525-45D0-BC6F-6F60E4FC2E73}"/>
              </a:ext>
            </a:extLst>
          </p:cNvPr>
          <p:cNvSpPr txBox="1"/>
          <p:nvPr/>
        </p:nvSpPr>
        <p:spPr>
          <a:xfrm>
            <a:off x="2061806" y="1116941"/>
            <a:ext cx="210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TOP 10  ZAANGAŻOWANIA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5530D247-D71F-A047-9BC7-591B3C6E1B91}"/>
              </a:ext>
            </a:extLst>
          </p:cNvPr>
          <p:cNvCxnSpPr>
            <a:cxnSpLocks/>
          </p:cNvCxnSpPr>
          <p:nvPr/>
        </p:nvCxnSpPr>
        <p:spPr>
          <a:xfrm>
            <a:off x="377562" y="1767685"/>
            <a:ext cx="5953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DACD360-D328-E44C-A7E2-F51C74E48F72}"/>
              </a:ext>
            </a:extLst>
          </p:cNvPr>
          <p:cNvSpPr txBox="1"/>
          <p:nvPr/>
        </p:nvSpPr>
        <p:spPr>
          <a:xfrm>
            <a:off x="4728295" y="240393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568A16F2-5F6F-CB4D-97AD-31058CCA7C05}"/>
              </a:ext>
            </a:extLst>
          </p:cNvPr>
          <p:cNvSpPr txBox="1"/>
          <p:nvPr/>
        </p:nvSpPr>
        <p:spPr>
          <a:xfrm>
            <a:off x="4171017" y="257234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93C941D-C192-F841-A312-BC939E4E30B2}"/>
              </a:ext>
            </a:extLst>
          </p:cNvPr>
          <p:cNvSpPr txBox="1"/>
          <p:nvPr/>
        </p:nvSpPr>
        <p:spPr>
          <a:xfrm>
            <a:off x="3919206" y="274756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032A1541-06BB-C241-BEF8-0D6BF1F47AA8}"/>
              </a:ext>
            </a:extLst>
          </p:cNvPr>
          <p:cNvSpPr txBox="1"/>
          <p:nvPr/>
        </p:nvSpPr>
        <p:spPr>
          <a:xfrm>
            <a:off x="3919206" y="293228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715310C-BC08-7843-AC9D-4DF77DD58707}"/>
              </a:ext>
            </a:extLst>
          </p:cNvPr>
          <p:cNvSpPr txBox="1"/>
          <p:nvPr/>
        </p:nvSpPr>
        <p:spPr>
          <a:xfrm>
            <a:off x="3919206" y="31043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09B3F87-4762-4848-B133-65145A881202}"/>
              </a:ext>
            </a:extLst>
          </p:cNvPr>
          <p:cNvSpPr txBox="1"/>
          <p:nvPr/>
        </p:nvSpPr>
        <p:spPr>
          <a:xfrm>
            <a:off x="3377803" y="31287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4E0CFC6-6656-D84F-BBBE-EB752895B023}"/>
              </a:ext>
            </a:extLst>
          </p:cNvPr>
          <p:cNvSpPr txBox="1"/>
          <p:nvPr/>
        </p:nvSpPr>
        <p:spPr>
          <a:xfrm>
            <a:off x="3372467" y="332359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4" name="Prostokąt zaokrąglony 53">
            <a:extLst>
              <a:ext uri="{FF2B5EF4-FFF2-40B4-BE49-F238E27FC236}">
                <a16:creationId xmlns:a16="http://schemas.microsoft.com/office/drawing/2014/main" id="{B6EA93AB-FB21-2D45-BDDE-B6F7CA6D4BEF}"/>
              </a:ext>
            </a:extLst>
          </p:cNvPr>
          <p:cNvSpPr/>
          <p:nvPr/>
        </p:nvSpPr>
        <p:spPr>
          <a:xfrm>
            <a:off x="6475483" y="5126248"/>
            <a:ext cx="5602568" cy="512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zaokrąglony 44">
            <a:extLst>
              <a:ext uri="{FF2B5EF4-FFF2-40B4-BE49-F238E27FC236}">
                <a16:creationId xmlns:a16="http://schemas.microsoft.com/office/drawing/2014/main" id="{75BE544A-C93B-D049-85E1-10983145C54A}"/>
              </a:ext>
            </a:extLst>
          </p:cNvPr>
          <p:cNvSpPr/>
          <p:nvPr/>
        </p:nvSpPr>
        <p:spPr>
          <a:xfrm>
            <a:off x="283912" y="4650357"/>
            <a:ext cx="5953819" cy="18967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zaokrąglony 55">
            <a:extLst>
              <a:ext uri="{FF2B5EF4-FFF2-40B4-BE49-F238E27FC236}">
                <a16:creationId xmlns:a16="http://schemas.microsoft.com/office/drawing/2014/main" id="{AA1A2A68-6362-074C-BFF3-AFA493EB898A}"/>
              </a:ext>
            </a:extLst>
          </p:cNvPr>
          <p:cNvSpPr/>
          <p:nvPr/>
        </p:nvSpPr>
        <p:spPr>
          <a:xfrm>
            <a:off x="6485010" y="3402289"/>
            <a:ext cx="5602568" cy="5881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B9CDE43-2DF0-0E4F-BBC3-40E7FDBE9FC5}"/>
              </a:ext>
            </a:extLst>
          </p:cNvPr>
          <p:cNvSpPr txBox="1"/>
          <p:nvPr/>
        </p:nvSpPr>
        <p:spPr>
          <a:xfrm>
            <a:off x="3373583" y="34990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15C4C97-1A7F-754E-A58F-88355F4813D7}"/>
              </a:ext>
            </a:extLst>
          </p:cNvPr>
          <p:cNvSpPr txBox="1"/>
          <p:nvPr/>
        </p:nvSpPr>
        <p:spPr>
          <a:xfrm>
            <a:off x="3372467" y="369181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6C7CBE7-25DE-4F48-A65F-966F983AA984}"/>
              </a:ext>
            </a:extLst>
          </p:cNvPr>
          <p:cNvSpPr txBox="1"/>
          <p:nvPr/>
        </p:nvSpPr>
        <p:spPr>
          <a:xfrm>
            <a:off x="3373534" y="402116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9C76D9A-91ED-7C4C-AE6C-4C6DC90567E1}"/>
              </a:ext>
            </a:extLst>
          </p:cNvPr>
          <p:cNvSpPr txBox="1"/>
          <p:nvPr/>
        </p:nvSpPr>
        <p:spPr>
          <a:xfrm>
            <a:off x="10918358" y="359523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107,33%</a:t>
            </a:r>
          </a:p>
        </p:txBody>
      </p:sp>
      <p:sp>
        <p:nvSpPr>
          <p:cNvPr id="53" name="Symbol zastępczy numeru slajdu 52">
            <a:extLst>
              <a:ext uri="{FF2B5EF4-FFF2-40B4-BE49-F238E27FC236}">
                <a16:creationId xmlns:a16="http://schemas.microsoft.com/office/drawing/2014/main" id="{9C9D2789-821E-3F47-A869-507D7A37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DC75-FE94-BD4D-893F-30DAFCE321DB}" type="slidenum">
              <a:rPr lang="pl-PL" smtClean="0"/>
              <a:t>23</a:t>
            </a:fld>
            <a:endParaRPr lang="pl-PL"/>
          </a:p>
        </p:txBody>
      </p:sp>
      <p:sp>
        <p:nvSpPr>
          <p:cNvPr id="46" name="Prostokąt zaokrąglony 45">
            <a:extLst>
              <a:ext uri="{FF2B5EF4-FFF2-40B4-BE49-F238E27FC236}">
                <a16:creationId xmlns:a16="http://schemas.microsoft.com/office/drawing/2014/main" id="{E9D7876E-39E0-3E47-9E3D-97D2A786D359}"/>
              </a:ext>
            </a:extLst>
          </p:cNvPr>
          <p:cNvSpPr/>
          <p:nvPr/>
        </p:nvSpPr>
        <p:spPr>
          <a:xfrm>
            <a:off x="6475483" y="1441585"/>
            <a:ext cx="5621623" cy="19874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D55ED33-D9EE-4069-91A7-6C7928F9E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803277"/>
              </p:ext>
            </p:extLst>
          </p:nvPr>
        </p:nvGraphicFramePr>
        <p:xfrm>
          <a:off x="293992" y="1980439"/>
          <a:ext cx="5792839" cy="209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Prostokąt zaokrąglony 46">
            <a:extLst>
              <a:ext uri="{FF2B5EF4-FFF2-40B4-BE49-F238E27FC236}">
                <a16:creationId xmlns:a16="http://schemas.microsoft.com/office/drawing/2014/main" id="{DB3FFF1E-C5AE-0141-BD63-28ACAE6EAF44}"/>
              </a:ext>
            </a:extLst>
          </p:cNvPr>
          <p:cNvSpPr/>
          <p:nvPr/>
        </p:nvSpPr>
        <p:spPr>
          <a:xfrm>
            <a:off x="6480761" y="3990391"/>
            <a:ext cx="5621623" cy="11531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3581E2D2-488B-064B-B91E-B8673886DC44}"/>
              </a:ext>
            </a:extLst>
          </p:cNvPr>
          <p:cNvSpPr/>
          <p:nvPr/>
        </p:nvSpPr>
        <p:spPr>
          <a:xfrm>
            <a:off x="6475483" y="5638333"/>
            <a:ext cx="5602568" cy="890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F019170-E753-4B8A-B47B-10E46892C3AA}"/>
              </a:ext>
            </a:extLst>
          </p:cNvPr>
          <p:cNvSpPr txBox="1"/>
          <p:nvPr/>
        </p:nvSpPr>
        <p:spPr>
          <a:xfrm>
            <a:off x="74958" y="4136609"/>
            <a:ext cx="415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Przykłady zgłoszonych inicjatyw: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180849B8-4A4A-44E2-AD45-6E030CC43465}"/>
              </a:ext>
            </a:extLst>
          </p:cNvPr>
          <p:cNvSpPr txBox="1"/>
          <p:nvPr/>
        </p:nvSpPr>
        <p:spPr>
          <a:xfrm>
            <a:off x="4247349" y="31006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+mj-lt"/>
              </a:rPr>
              <a:t>Raport kwiecień 2021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EA36427-F778-40D3-876D-A67BB2364CDC}"/>
              </a:ext>
            </a:extLst>
          </p:cNvPr>
          <p:cNvSpPr/>
          <p:nvPr/>
        </p:nvSpPr>
        <p:spPr>
          <a:xfrm>
            <a:off x="4281646" y="310065"/>
            <a:ext cx="21980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E981F8F3-3A41-4FE7-9306-F142589E29D8}"/>
              </a:ext>
            </a:extLst>
          </p:cNvPr>
          <p:cNvSpPr txBox="1"/>
          <p:nvPr/>
        </p:nvSpPr>
        <p:spPr>
          <a:xfrm>
            <a:off x="6219130" y="1473961"/>
            <a:ext cx="596382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Działania usprawniające +, </a:t>
            </a:r>
            <a:r>
              <a:rPr lang="pl-PL" sz="1400" i="1" dirty="0"/>
              <a:t>„Operator </a:t>
            </a:r>
            <a:r>
              <a:rPr lang="pl-PL" sz="1400" i="1" dirty="0" err="1"/>
              <a:t>wds</a:t>
            </a:r>
            <a:r>
              <a:rPr lang="pl-PL" sz="1400" i="1" dirty="0"/>
              <a:t> wymyślił co zrobić aby zredukować ilość wracającego się asortymentu, który nie został wybity na urządzeniu wybijającym . Mianowicie zauważył nowy teflon na Euro sigmach, który idealnie nadawał się na zrobienie nakładki w kształcie grzebienia. Swój pomysł przekazał Mistrzowi oraz Mechanikowi . Mechanik zaakceptował ten pomysł i dorobił element, który zamontował na </a:t>
            </a:r>
            <a:r>
              <a:rPr lang="pl-PL" sz="1400" i="1" dirty="0" err="1"/>
              <a:t>wds</a:t>
            </a:r>
            <a:r>
              <a:rPr lang="pl-PL" sz="1400" i="1" dirty="0"/>
              <a:t>. Efekt jest teraz taki że np. w ciągu zmiany trzeba było 3-4 razy myć dociskacz przez wracające się krówki teraz wystarczy czasami nawet 1 raz umyć i jest wszystko w porządku.”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i="1" dirty="0"/>
              <a:t>Dzielenie się wiedzą + </a:t>
            </a:r>
            <a:r>
              <a:rPr lang="pl-PL" sz="1400" i="1" dirty="0"/>
              <a:t>,,Łata dziury" na całym wydziale chętnie pomaga wszystkim bez mojego polecenia i nie zależy Mu abym o tym się dowiedział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i="1" dirty="0"/>
              <a:t>Orientacja na rozwój + </a:t>
            </a:r>
            <a:r>
              <a:rPr lang="pl-PL" sz="1400" i="1" dirty="0"/>
              <a:t>Pracownik zauważył że osoby, które są na odbiorze nie do końca są zorientowane co robić gdy pasy od Nielsena się zatrzymają a towar sypie się dalej . Poinformował o tym Mistrza dodatkowo poprosił by przeszkolić osoby min. Powiedział co i jak trzeba robić by droga reakcji była szybsza a co za tym idzie było mniej odpadów z linii.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i="1" dirty="0"/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FEEA6D5-06D4-42A5-BBAC-5DEC6F9EBE69}"/>
              </a:ext>
            </a:extLst>
          </p:cNvPr>
          <p:cNvSpPr txBox="1"/>
          <p:nvPr/>
        </p:nvSpPr>
        <p:spPr>
          <a:xfrm>
            <a:off x="6282782" y="5127113"/>
            <a:ext cx="5900171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Działania usprawniające +, </a:t>
            </a:r>
            <a:r>
              <a:rPr lang="pl-PL" sz="1400" i="1" dirty="0"/>
              <a:t>„Awaria chłodzenia na super </a:t>
            </a:r>
            <a:r>
              <a:rPr lang="pl-PL" sz="1400" i="1" dirty="0" err="1"/>
              <a:t>royalu</a:t>
            </a:r>
            <a:r>
              <a:rPr lang="pl-PL" sz="1400" i="1" dirty="0"/>
              <a:t> użył dwóch ręcznych wentylatorów do chłodzenia karmelów”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/>
              <a:t>Działania usprawniające +, </a:t>
            </a:r>
            <a:r>
              <a:rPr lang="pl-PL" sz="1400" i="1" dirty="0"/>
              <a:t>„po wymianie kłódek przy silosach założyłeś nowe breloki oraz czytelnie opisałeś a także oddzieliłeś jako zapasowe klucze , propozycja zakupu szafki na klucze jest dobrym pomysłem który pozwoli sprawnie odnaleźć potrzebne klucze”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AA2CF9B-D173-C746-B1A9-392196E25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62" y="1131897"/>
            <a:ext cx="608000" cy="615600"/>
          </a:xfrm>
          <a:prstGeom prst="ellipse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A2DA142-4C57-9D4D-B621-10E196C06779}"/>
              </a:ext>
            </a:extLst>
          </p:cNvPr>
          <p:cNvSpPr txBox="1"/>
          <p:nvPr/>
        </p:nvSpPr>
        <p:spPr>
          <a:xfrm>
            <a:off x="313227" y="4712644"/>
            <a:ext cx="5924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Działania usprawniające+,  </a:t>
            </a:r>
            <a:r>
              <a:rPr lang="pl-PL" sz="1400" i="1" dirty="0">
                <a:solidFill>
                  <a:prstClr val="black"/>
                </a:solidFill>
              </a:rPr>
              <a:t>„Operator zauważył że od dłuższego czasu na lodówkach bardzo wacha się temperatura widząc że nikt z tym nic nie robi sam podjął kroki w tym kierunku mianowicie zgłosił problem energetykowi oraz Mistrzowi . Energetyk podjął się tej pracy w weekend kiedy była przerwa w produkcji . Wyczyścił sprężonym powietrzem wszystkie skraplacze oraz odkurzył cały układ który był zakurzony . Te czynności przyniosły zakładany rezultat iż temperatura rzeczywista jest taka jak zadana.” 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DCF91D0E-AFEF-8C45-A1CA-3A3735C58F94}"/>
              </a:ext>
            </a:extLst>
          </p:cNvPr>
          <p:cNvSpPr txBox="1"/>
          <p:nvPr/>
        </p:nvSpPr>
        <p:spPr>
          <a:xfrm>
            <a:off x="1611868" y="687175"/>
            <a:ext cx="975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06A3CA"/>
                </a:solidFill>
              </a:rPr>
              <a:t>Przykład komentarzy uzasadniających przyznanie        inicjatywy pracowniczej</a:t>
            </a:r>
            <a:endParaRPr lang="pl-PL" sz="2400" i="1" dirty="0">
              <a:solidFill>
                <a:srgbClr val="06A3CA"/>
              </a:solidFill>
            </a:endParaRP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2D3998F7-B577-CA49-A3D9-1FB353193184}"/>
              </a:ext>
            </a:extLst>
          </p:cNvPr>
          <p:cNvSpPr/>
          <p:nvPr/>
        </p:nvSpPr>
        <p:spPr>
          <a:xfrm rot="5400000" flipH="1">
            <a:off x="6068617" y="737603"/>
            <a:ext cx="45719" cy="12182952"/>
          </a:xfrm>
          <a:prstGeom prst="rect">
            <a:avLst/>
          </a:prstGeom>
          <a:solidFill>
            <a:srgbClr val="02A4C9"/>
          </a:solidFill>
          <a:ln>
            <a:solidFill>
              <a:srgbClr val="02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2" name="Obraz 41">
            <a:extLst>
              <a:ext uri="{FF2B5EF4-FFF2-40B4-BE49-F238E27FC236}">
                <a16:creationId xmlns:a16="http://schemas.microsoft.com/office/drawing/2014/main" id="{43ABDCA2-E5A7-2117-00F5-3E059501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583" y="645866"/>
            <a:ext cx="449103" cy="454717"/>
          </a:xfrm>
          <a:prstGeom prst="ellipse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653EF80-03C3-6F34-E75D-6C5456276E1B}"/>
              </a:ext>
            </a:extLst>
          </p:cNvPr>
          <p:cNvSpPr txBox="1"/>
          <p:nvPr/>
        </p:nvSpPr>
        <p:spPr>
          <a:xfrm>
            <a:off x="1117565" y="1190149"/>
            <a:ext cx="384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Pracownicy o największej aktywności w ostatnim kwartale 2021</a:t>
            </a:r>
          </a:p>
        </p:txBody>
      </p:sp>
      <p:pic>
        <p:nvPicPr>
          <p:cNvPr id="49" name="Obraz 48" descr="Obraz zawierający obiekt, zegar&#10;&#10;Opis wygenerowany automatycznie">
            <a:extLst>
              <a:ext uri="{FF2B5EF4-FFF2-40B4-BE49-F238E27FC236}">
                <a16:creationId xmlns:a16="http://schemas.microsoft.com/office/drawing/2014/main" id="{F8E9698B-4A95-D084-0DFE-672A7C810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538" y="113950"/>
            <a:ext cx="2446474" cy="617012"/>
          </a:xfrm>
          <a:prstGeom prst="rect">
            <a:avLst/>
          </a:prstGeom>
        </p:spPr>
      </p:pic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7A6CC43-F648-ED8E-0246-1ABACF2F29FB}"/>
              </a:ext>
            </a:extLst>
          </p:cNvPr>
          <p:cNvSpPr txBox="1"/>
          <p:nvPr/>
        </p:nvSpPr>
        <p:spPr>
          <a:xfrm>
            <a:off x="3502769" y="153259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+mj-lt"/>
              </a:rPr>
              <a:t>DODATEK 2.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8D16F3-1888-3FA2-5809-58C0A796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C7D0-0CC6-49CE-81AF-31E6A99EAD0A}" type="datetime1">
              <a:rPr lang="pl-PL" smtClean="0"/>
              <a:t>26.05.2022</a:t>
            </a:fld>
            <a:endParaRPr lang="pl-PL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F534B4BF-A0A0-BDD0-8282-F331C8AF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</p:spTree>
    <p:extLst>
      <p:ext uri="{BB962C8B-B14F-4D97-AF65-F5344CB8AC3E}">
        <p14:creationId xmlns:p14="http://schemas.microsoft.com/office/powerpoint/2010/main" val="420154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AEE7FBE-F76C-0D46-BD5F-0B4B864BBFFE}"/>
              </a:ext>
            </a:extLst>
          </p:cNvPr>
          <p:cNvSpPr txBox="1"/>
          <p:nvPr/>
        </p:nvSpPr>
        <p:spPr>
          <a:xfrm>
            <a:off x="1195967" y="1599885"/>
            <a:ext cx="1015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6A3CA"/>
                </a:solidFill>
              </a:rPr>
              <a:t>System WinWinBalance działa w 16 zakładach pracy i obejmuje ponad 7tys. pracowników: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3</a:t>
            </a:fld>
            <a:endParaRPr lang="pl-PL"/>
          </a:p>
        </p:txBody>
      </p:sp>
      <p:pic>
        <p:nvPicPr>
          <p:cNvPr id="25" name="Obraz 24" descr="Obraz zawierający obiekt, zegar&#10;&#10;Opis wygenerowany automatycznie">
            <a:extLst>
              <a:ext uri="{FF2B5EF4-FFF2-40B4-BE49-F238E27FC236}">
                <a16:creationId xmlns:a16="http://schemas.microsoft.com/office/drawing/2014/main" id="{FA6E6109-F34C-124E-A1BD-5CD52EDB5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682" y="102885"/>
            <a:ext cx="2446474" cy="61701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2587100-63EA-EE95-44D9-6CFBFF2A4E50}"/>
              </a:ext>
            </a:extLst>
          </p:cNvPr>
          <p:cNvSpPr txBox="1"/>
          <p:nvPr/>
        </p:nvSpPr>
        <p:spPr>
          <a:xfrm>
            <a:off x="1017083" y="2272303"/>
            <a:ext cx="10157833" cy="3139321"/>
          </a:xfrm>
          <a:prstGeom prst="rect">
            <a:avLst/>
          </a:prstGeom>
          <a:noFill/>
          <a:ln>
            <a:solidFill>
              <a:srgbClr val="00A3C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Przyznanie Plusa czyli rejestracja ponadstandardowego zaangażowania dla choćby jednego członka zespołu poprawia efektywność pracy całego zespołu, przez co najmniej dwa tygodnie, średnio o około 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Zarejestrowanie Inicjatywy Pracowniczej dla choćby jednego członka zespołu poprawia efektywność pracy całego zespołu o prawie 4%, przez kolejne co najmniej dwa tygodnie.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+mj-lt"/>
            </a:endParaRPr>
          </a:p>
          <a:p>
            <a:endParaRPr lang="pl-PL" sz="2000" dirty="0">
              <a:latin typeface="+mj-lt"/>
            </a:endParaRPr>
          </a:p>
        </p:txBody>
      </p:sp>
      <p:sp>
        <p:nvSpPr>
          <p:cNvPr id="11" name="Symbol zastępczy stopki 3">
            <a:extLst>
              <a:ext uri="{FF2B5EF4-FFF2-40B4-BE49-F238E27FC236}">
                <a16:creationId xmlns:a16="http://schemas.microsoft.com/office/drawing/2014/main" id="{C70C86AC-8D4B-EB7B-C461-E512C746AD8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+mj-lt"/>
              </a:rPr>
              <a:t>spotkanie w ramach prac badawczych prof. Andrzeja Zybały</a:t>
            </a:r>
          </a:p>
        </p:txBody>
      </p:sp>
    </p:spTree>
    <p:extLst>
      <p:ext uri="{BB962C8B-B14F-4D97-AF65-F5344CB8AC3E}">
        <p14:creationId xmlns:p14="http://schemas.microsoft.com/office/powerpoint/2010/main" val="11959338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D7EC6-DBC7-F831-68DD-19239345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02711"/>
            <a:ext cx="10515600" cy="11561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3200" b="1" dirty="0"/>
              <a:t>W ostatnich 20-30 latach, obserwujemy coraz większą złożoność procesów zarządzania wynikającą m.in.: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F817CE-32BD-E2E9-526B-2F9842B9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575"/>
            <a:ext cx="10706100" cy="3209925"/>
          </a:xfrm>
          <a:solidFill>
            <a:schemeClr val="bg1"/>
          </a:solidFill>
          <a:ln>
            <a:solidFill>
              <a:srgbClr val="00A3CA"/>
            </a:solidFill>
          </a:ln>
        </p:spPr>
        <p:txBody>
          <a:bodyPr>
            <a:normAutofit/>
          </a:bodyPr>
          <a:lstStyle/>
          <a:p>
            <a:r>
              <a:rPr lang="pl-PL" sz="2200" dirty="0">
                <a:latin typeface="+mj-lt"/>
              </a:rPr>
              <a:t>Zwiększenia roli finalnego konsumenta-użytkownika produktów 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200" dirty="0">
                <a:latin typeface="+mj-lt"/>
              </a:rPr>
              <a:t>Zwiększenia ilości przetwarzanych informacji wewnątrz firm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200" dirty="0">
                <a:latin typeface="+mj-lt"/>
              </a:rPr>
              <a:t>Zmiany roli pracowników liniowych wskutek automatyzacji, robotyzacji i </a:t>
            </a:r>
            <a:r>
              <a:rPr lang="pl-PL" sz="2200" dirty="0" err="1">
                <a:latin typeface="+mj-lt"/>
              </a:rPr>
              <a:t>kobotyzacji</a:t>
            </a:r>
            <a:r>
              <a:rPr lang="pl-PL" sz="2200" dirty="0">
                <a:latin typeface="+mj-lt"/>
              </a:rPr>
              <a:t> 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200" dirty="0">
                <a:latin typeface="+mj-lt"/>
              </a:rPr>
              <a:t>Zmiana organizacji hierarchicznych na rzecz organizacji wielowymiarowych (matrycowych)</a:t>
            </a:r>
            <a:endParaRPr lang="pl-PL" dirty="0">
              <a:latin typeface="+mj-lt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EA8BAF-2562-D555-0549-BB45A10A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3030-BD44-4D3C-8E2B-CEA28C28EA3A}" type="datetime1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8B599CB-0069-BED3-D97A-003A757D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48A9F6-4CDB-3437-BDA6-206F7627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4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D83537-58AD-A9E7-C367-8271C5FC7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48" y="117293"/>
            <a:ext cx="2914656" cy="7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D7EC6-DBC7-F831-68DD-19239345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3257"/>
            <a:ext cx="794385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2800" b="1" dirty="0"/>
              <a:t>Niektóre istotne skutki, przemian sposobów organizacji przedsiębiorstw, dla pracowników: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F817CE-32BD-E2E9-526B-2F9842B98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5549"/>
            <a:ext cx="10515600" cy="3681413"/>
          </a:xfrm>
          <a:solidFill>
            <a:schemeClr val="bg1"/>
          </a:solidFill>
          <a:ln>
            <a:solidFill>
              <a:srgbClr val="00A3CA"/>
            </a:solidFill>
          </a:ln>
        </p:spPr>
        <p:txBody>
          <a:bodyPr>
            <a:normAutofit/>
          </a:bodyPr>
          <a:lstStyle/>
          <a:p>
            <a:r>
              <a:rPr lang="pl-PL" sz="2400" dirty="0">
                <a:latin typeface="+mj-lt"/>
              </a:rPr>
              <a:t>Praca wymaga coraz większego zaangażowania pracownika.</a:t>
            </a:r>
          </a:p>
          <a:p>
            <a:endParaRPr lang="pl-PL" sz="2400" dirty="0">
              <a:latin typeface="+mj-lt"/>
            </a:endParaRP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Znacznie większa eksploatacja kapitału społecznego pracownika</a:t>
            </a:r>
          </a:p>
          <a:p>
            <a:pPr marL="457200" lvl="1" indent="0">
              <a:buNone/>
            </a:pPr>
            <a:endParaRPr lang="pl-PL" sz="2000" dirty="0">
              <a:latin typeface="+mj-lt"/>
            </a:endParaRPr>
          </a:p>
          <a:p>
            <a:pPr marL="457200" lvl="1" indent="0">
              <a:buNone/>
            </a:pPr>
            <a:endParaRPr lang="pl-PL" sz="2000" dirty="0">
              <a:latin typeface="+mj-lt"/>
            </a:endParaRPr>
          </a:p>
          <a:p>
            <a:pPr marL="457200" lvl="1" indent="0">
              <a:buNone/>
            </a:pPr>
            <a:endParaRPr lang="pl-PL" sz="2000" dirty="0">
              <a:latin typeface="+mj-lt"/>
            </a:endParaRPr>
          </a:p>
          <a:p>
            <a:r>
              <a:rPr lang="pl-PL" sz="2400" dirty="0">
                <a:latin typeface="+mj-lt"/>
              </a:rPr>
              <a:t>Częste zagubienie pracowników w nowych typach organizacji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A28C45-73F9-AE7D-E0DB-FF123581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CC21-AE11-41B0-9CE9-99F794BF25D3}" type="datetime1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2C802F-4DBB-068D-08C6-1ABF38E7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7B1753-F15B-BAFF-CEF2-AED1605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5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D83537-58AD-A9E7-C367-8271C5FC7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4" y="0"/>
            <a:ext cx="2914656" cy="7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9ED65888-AA1D-8880-3855-58F01F79CD6E}"/>
              </a:ext>
            </a:extLst>
          </p:cNvPr>
          <p:cNvSpPr/>
          <p:nvPr/>
        </p:nvSpPr>
        <p:spPr>
          <a:xfrm rot="16200000">
            <a:off x="2793701" y="4437518"/>
            <a:ext cx="3249108" cy="8286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1" name="Owal 150">
            <a:extLst>
              <a:ext uri="{FF2B5EF4-FFF2-40B4-BE49-F238E27FC236}">
                <a16:creationId xmlns:a16="http://schemas.microsoft.com/office/drawing/2014/main" id="{B8CB97D4-6338-FB6E-32F6-56BB3C6E2EE6}"/>
              </a:ext>
            </a:extLst>
          </p:cNvPr>
          <p:cNvSpPr/>
          <p:nvPr/>
        </p:nvSpPr>
        <p:spPr>
          <a:xfrm>
            <a:off x="4261372" y="3082270"/>
            <a:ext cx="5693429" cy="8286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936A95-39AB-54A2-543C-EA02E416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62" y="381592"/>
            <a:ext cx="7367516" cy="739775"/>
          </a:xfrm>
          <a:solidFill>
            <a:schemeClr val="bg1"/>
          </a:solidFill>
          <a:ln>
            <a:solidFill>
              <a:srgbClr val="00A3CA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Modelowy schemat organizacji tradycyjnej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E3F862D-4B34-3D81-EA6B-170E171B62A9}"/>
              </a:ext>
            </a:extLst>
          </p:cNvPr>
          <p:cNvSpPr txBox="1"/>
          <p:nvPr/>
        </p:nvSpPr>
        <p:spPr>
          <a:xfrm>
            <a:off x="5519737" y="1338113"/>
            <a:ext cx="1152525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Prezes Zarządu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DD5CF437-54DB-DE52-D0C3-3F8BB59383F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1922888"/>
            <a:ext cx="0" cy="675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C4A78A5-8890-E59F-2C52-EDFC47E5C4F0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2564101"/>
            <a:ext cx="3648075" cy="33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B51CA4F-BA1F-73B5-AD65-22BB83D502D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364830" y="2564100"/>
            <a:ext cx="283370" cy="679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DEC5722-636E-F4DB-237A-D37F20D94A40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5867994" y="2598013"/>
            <a:ext cx="99417" cy="5091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D612E1A-2AC3-AE28-34B6-0B1C94F47568}"/>
              </a:ext>
            </a:extLst>
          </p:cNvPr>
          <p:cNvCxnSpPr>
            <a:cxnSpLocks/>
          </p:cNvCxnSpPr>
          <p:nvPr/>
        </p:nvCxnSpPr>
        <p:spPr>
          <a:xfrm>
            <a:off x="8296275" y="2564099"/>
            <a:ext cx="0" cy="675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C7886189-FAB4-1405-2A33-12F0AF0F304F}"/>
              </a:ext>
            </a:extLst>
          </p:cNvPr>
          <p:cNvCxnSpPr>
            <a:cxnSpLocks/>
          </p:cNvCxnSpPr>
          <p:nvPr/>
        </p:nvCxnSpPr>
        <p:spPr>
          <a:xfrm>
            <a:off x="7043736" y="2598013"/>
            <a:ext cx="0" cy="675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82FC609-2DF4-EBFF-62A3-C365EE560C8B}"/>
              </a:ext>
            </a:extLst>
          </p:cNvPr>
          <p:cNvSpPr txBox="1"/>
          <p:nvPr/>
        </p:nvSpPr>
        <p:spPr>
          <a:xfrm>
            <a:off x="3667122" y="3243411"/>
            <a:ext cx="139541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Dyrektor Pion I</a:t>
            </a:r>
          </a:p>
          <a:p>
            <a:pPr algn="ctr"/>
            <a:r>
              <a:rPr lang="pl-PL" sz="1400" dirty="0"/>
              <a:t>Produkcja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525B2E9-9835-BEB7-621A-63B5869D663F}"/>
              </a:ext>
            </a:extLst>
          </p:cNvPr>
          <p:cNvSpPr txBox="1"/>
          <p:nvPr/>
        </p:nvSpPr>
        <p:spPr>
          <a:xfrm>
            <a:off x="5110163" y="3107187"/>
            <a:ext cx="1515662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Dyrektor Pion II</a:t>
            </a:r>
          </a:p>
          <a:p>
            <a:pPr algn="ctr"/>
            <a:r>
              <a:rPr lang="pl-PL" sz="1400" dirty="0"/>
              <a:t>Finanse, Logistyka i zakupy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5B6C13D-3C7D-3FE2-9743-B3F8EC4E5109}"/>
              </a:ext>
            </a:extLst>
          </p:cNvPr>
          <p:cNvSpPr txBox="1"/>
          <p:nvPr/>
        </p:nvSpPr>
        <p:spPr>
          <a:xfrm>
            <a:off x="6672262" y="3285698"/>
            <a:ext cx="828674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DyrektorDziału</a:t>
            </a:r>
            <a:r>
              <a:rPr lang="pl-PL" sz="1400" dirty="0"/>
              <a:t> Analiz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CE87AB6-6063-309A-5162-BC589CE8762A}"/>
              </a:ext>
            </a:extLst>
          </p:cNvPr>
          <p:cNvSpPr txBox="1"/>
          <p:nvPr/>
        </p:nvSpPr>
        <p:spPr>
          <a:xfrm>
            <a:off x="7934319" y="3239224"/>
            <a:ext cx="1866906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Dyrektor Pion IV</a:t>
            </a:r>
          </a:p>
          <a:p>
            <a:pPr algn="ctr"/>
            <a:r>
              <a:rPr lang="pl-PL" sz="1400" dirty="0"/>
              <a:t>Sprzedaż i marketing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42CA281E-CD95-2C07-CB9C-62EDB764570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357687" y="3766631"/>
            <a:ext cx="7143" cy="3393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4032C67-9C2D-87C8-F6F9-EAFEC1919279}"/>
              </a:ext>
            </a:extLst>
          </p:cNvPr>
          <p:cNvSpPr txBox="1"/>
          <p:nvPr/>
        </p:nvSpPr>
        <p:spPr>
          <a:xfrm>
            <a:off x="1752601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1</a:t>
            </a:r>
            <a:r>
              <a:rPr lang="pl-PL" sz="1200" dirty="0"/>
              <a:t>.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8A606D3-82DF-660D-45B2-D31C8537696C}"/>
              </a:ext>
            </a:extLst>
          </p:cNvPr>
          <p:cNvSpPr txBox="1"/>
          <p:nvPr/>
        </p:nvSpPr>
        <p:spPr>
          <a:xfrm>
            <a:off x="2886076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2</a:t>
            </a:r>
            <a:r>
              <a:rPr lang="pl-PL" sz="1200" dirty="0"/>
              <a:t>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F7D6999-8FF1-FDCA-F4D7-1FEB6F2045C9}"/>
              </a:ext>
            </a:extLst>
          </p:cNvPr>
          <p:cNvSpPr txBox="1"/>
          <p:nvPr/>
        </p:nvSpPr>
        <p:spPr>
          <a:xfrm>
            <a:off x="4019551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3</a:t>
            </a:r>
            <a:r>
              <a:rPr lang="pl-PL" sz="1200" dirty="0"/>
              <a:t>.</a:t>
            </a:r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3A45B0FE-DACC-AF02-5709-F2309F3C964E}"/>
              </a:ext>
            </a:extLst>
          </p:cNvPr>
          <p:cNvCxnSpPr>
            <a:cxnSpLocks/>
          </p:cNvCxnSpPr>
          <p:nvPr/>
        </p:nvCxnSpPr>
        <p:spPr>
          <a:xfrm flipH="1">
            <a:off x="2166938" y="4106000"/>
            <a:ext cx="2266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02FAE68A-BDA4-24A1-AFBF-6295B5D24780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166938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BAEBD946-DB06-33FC-8F10-85554FB4D8F6}"/>
              </a:ext>
            </a:extLst>
          </p:cNvPr>
          <p:cNvCxnSpPr>
            <a:cxnSpLocks/>
          </p:cNvCxnSpPr>
          <p:nvPr/>
        </p:nvCxnSpPr>
        <p:spPr>
          <a:xfrm>
            <a:off x="3300413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34048FDE-9181-5FF8-D03F-C8D238817586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433888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FA0324C5-9463-D338-FC80-B0B985649A62}"/>
              </a:ext>
            </a:extLst>
          </p:cNvPr>
          <p:cNvCxnSpPr>
            <a:cxnSpLocks/>
          </p:cNvCxnSpPr>
          <p:nvPr/>
        </p:nvCxnSpPr>
        <p:spPr>
          <a:xfrm flipH="1">
            <a:off x="5348286" y="4106000"/>
            <a:ext cx="1133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6A05BBF2-CED2-0BF9-E9A1-4F8E193809C1}"/>
              </a:ext>
            </a:extLst>
          </p:cNvPr>
          <p:cNvCxnSpPr>
            <a:cxnSpLocks/>
          </p:cNvCxnSpPr>
          <p:nvPr/>
        </p:nvCxnSpPr>
        <p:spPr>
          <a:xfrm>
            <a:off x="5967411" y="3808918"/>
            <a:ext cx="0" cy="2970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4DEB032E-A991-0B98-7ECC-4CAA7F3A9306}"/>
              </a:ext>
            </a:extLst>
          </p:cNvPr>
          <p:cNvSpPr txBox="1"/>
          <p:nvPr/>
        </p:nvSpPr>
        <p:spPr>
          <a:xfrm>
            <a:off x="7934320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1</a:t>
            </a:r>
            <a:r>
              <a:rPr lang="pl-PL" sz="1200" dirty="0"/>
              <a:t>.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C84EED95-FD4B-F33A-543A-92031C3FB78F}"/>
              </a:ext>
            </a:extLst>
          </p:cNvPr>
          <p:cNvSpPr txBox="1"/>
          <p:nvPr/>
        </p:nvSpPr>
        <p:spPr>
          <a:xfrm>
            <a:off x="9067795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2</a:t>
            </a:r>
            <a:r>
              <a:rPr lang="pl-PL" sz="1200" dirty="0"/>
              <a:t>.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40BCDD2B-C7EE-DFBB-DE44-D5220A7696F7}"/>
              </a:ext>
            </a:extLst>
          </p:cNvPr>
          <p:cNvSpPr txBox="1"/>
          <p:nvPr/>
        </p:nvSpPr>
        <p:spPr>
          <a:xfrm>
            <a:off x="10201270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3</a:t>
            </a:r>
            <a:r>
              <a:rPr lang="pl-PL" sz="1200" dirty="0"/>
              <a:t>.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18AB4794-89D7-49BC-4F21-91A8020A0214}"/>
              </a:ext>
            </a:extLst>
          </p:cNvPr>
          <p:cNvCxnSpPr>
            <a:cxnSpLocks/>
          </p:cNvCxnSpPr>
          <p:nvPr/>
        </p:nvCxnSpPr>
        <p:spPr>
          <a:xfrm flipH="1">
            <a:off x="8348657" y="4106000"/>
            <a:ext cx="2266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A5955C31-B1E3-0684-6CB0-AACD05A03394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8348657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1E4A3C8B-AB6B-0A35-969C-7F0E44E8D1C4}"/>
              </a:ext>
            </a:extLst>
          </p:cNvPr>
          <p:cNvCxnSpPr>
            <a:cxnSpLocks/>
          </p:cNvCxnSpPr>
          <p:nvPr/>
        </p:nvCxnSpPr>
        <p:spPr>
          <a:xfrm>
            <a:off x="9482132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>
            <a:extLst>
              <a:ext uri="{FF2B5EF4-FFF2-40B4-BE49-F238E27FC236}">
                <a16:creationId xmlns:a16="http://schemas.microsoft.com/office/drawing/2014/main" id="{1BB18BEB-C3E1-3A5A-D08D-613F9EC57D68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615607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33AD4F7-B451-3D4E-BADF-388D21480A0C}"/>
              </a:ext>
            </a:extLst>
          </p:cNvPr>
          <p:cNvSpPr txBox="1"/>
          <p:nvPr/>
        </p:nvSpPr>
        <p:spPr>
          <a:xfrm>
            <a:off x="4933949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1</a:t>
            </a:r>
            <a:r>
              <a:rPr lang="pl-PL" sz="1200" dirty="0"/>
              <a:t>.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4F743C7C-604A-C4C4-B63C-B88472957660}"/>
              </a:ext>
            </a:extLst>
          </p:cNvPr>
          <p:cNvSpPr txBox="1"/>
          <p:nvPr/>
        </p:nvSpPr>
        <p:spPr>
          <a:xfrm>
            <a:off x="6067424" y="4292821"/>
            <a:ext cx="828674" cy="4385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dirty="0"/>
              <a:t>Kierownik Wydziału 2</a:t>
            </a:r>
            <a:r>
              <a:rPr lang="pl-PL" sz="1200" dirty="0"/>
              <a:t>.</a:t>
            </a:r>
          </a:p>
        </p:txBody>
      </p:sp>
      <p:cxnSp>
        <p:nvCxnSpPr>
          <p:cNvPr id="65" name="Łącznik prosty 64">
            <a:extLst>
              <a:ext uri="{FF2B5EF4-FFF2-40B4-BE49-F238E27FC236}">
                <a16:creationId xmlns:a16="http://schemas.microsoft.com/office/drawing/2014/main" id="{4CED3B49-86E5-1D6B-E944-E374CF705C70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5348286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B5CDB456-DB82-AE5B-F326-E0724BB4305A}"/>
              </a:ext>
            </a:extLst>
          </p:cNvPr>
          <p:cNvCxnSpPr>
            <a:cxnSpLocks/>
          </p:cNvCxnSpPr>
          <p:nvPr/>
        </p:nvCxnSpPr>
        <p:spPr>
          <a:xfrm>
            <a:off x="6481761" y="4106000"/>
            <a:ext cx="0" cy="18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008BBC46-EB0F-4C13-E151-577644F82CE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8867772" y="3762444"/>
            <a:ext cx="0" cy="3435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7FBA81F6-B438-6DF8-FBA5-343FFA7D7043}"/>
              </a:ext>
            </a:extLst>
          </p:cNvPr>
          <p:cNvSpPr txBox="1"/>
          <p:nvPr/>
        </p:nvSpPr>
        <p:spPr>
          <a:xfrm>
            <a:off x="1752601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D29354AC-DDC1-6DBE-E856-610D7CD3B7AE}"/>
              </a:ext>
            </a:extLst>
          </p:cNvPr>
          <p:cNvSpPr txBox="1"/>
          <p:nvPr/>
        </p:nvSpPr>
        <p:spPr>
          <a:xfrm>
            <a:off x="2414588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F5CDD34-83D9-511C-F349-150C289A53B7}"/>
              </a:ext>
            </a:extLst>
          </p:cNvPr>
          <p:cNvSpPr txBox="1"/>
          <p:nvPr/>
        </p:nvSpPr>
        <p:spPr>
          <a:xfrm>
            <a:off x="1090614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27A821BB-1C0A-69D7-92BF-8B02DD00FF97}"/>
              </a:ext>
            </a:extLst>
          </p:cNvPr>
          <p:cNvSpPr txBox="1"/>
          <p:nvPr/>
        </p:nvSpPr>
        <p:spPr>
          <a:xfrm>
            <a:off x="414340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65755277-0DC1-078A-B83E-FFF156672D6F}"/>
              </a:ext>
            </a:extLst>
          </p:cNvPr>
          <p:cNvSpPr txBox="1"/>
          <p:nvPr/>
        </p:nvSpPr>
        <p:spPr>
          <a:xfrm>
            <a:off x="4448175" y="5136426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231030B-579A-1D6B-FE1D-6895EEE2D678}"/>
              </a:ext>
            </a:extLst>
          </p:cNvPr>
          <p:cNvSpPr txBox="1"/>
          <p:nvPr/>
        </p:nvSpPr>
        <p:spPr>
          <a:xfrm>
            <a:off x="5110162" y="5136426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3E8B0F25-0F6C-531E-7D9B-80B21108C720}"/>
              </a:ext>
            </a:extLst>
          </p:cNvPr>
          <p:cNvSpPr txBox="1"/>
          <p:nvPr/>
        </p:nvSpPr>
        <p:spPr>
          <a:xfrm>
            <a:off x="3786188" y="5136426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0AD5EA6D-0736-A100-B434-C251321B88B7}"/>
              </a:ext>
            </a:extLst>
          </p:cNvPr>
          <p:cNvSpPr txBox="1"/>
          <p:nvPr/>
        </p:nvSpPr>
        <p:spPr>
          <a:xfrm>
            <a:off x="3109914" y="5136426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E1BEBFD5-A716-2FBE-EEBE-A2F233E7E97F}"/>
              </a:ext>
            </a:extLst>
          </p:cNvPr>
          <p:cNvSpPr txBox="1"/>
          <p:nvPr/>
        </p:nvSpPr>
        <p:spPr>
          <a:xfrm>
            <a:off x="7129463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190DFE6E-AE66-F15A-691E-BA3248CFF7FD}"/>
              </a:ext>
            </a:extLst>
          </p:cNvPr>
          <p:cNvSpPr txBox="1"/>
          <p:nvPr/>
        </p:nvSpPr>
        <p:spPr>
          <a:xfrm>
            <a:off x="7791450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589E7767-2012-C08D-F091-5F81C6165517}"/>
              </a:ext>
            </a:extLst>
          </p:cNvPr>
          <p:cNvSpPr txBox="1"/>
          <p:nvPr/>
        </p:nvSpPr>
        <p:spPr>
          <a:xfrm>
            <a:off x="6467476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81" name="pole tekstowe 80">
            <a:extLst>
              <a:ext uri="{FF2B5EF4-FFF2-40B4-BE49-F238E27FC236}">
                <a16:creationId xmlns:a16="http://schemas.microsoft.com/office/drawing/2014/main" id="{3F9821B8-6C35-341D-13D7-672BAB8D28E4}"/>
              </a:ext>
            </a:extLst>
          </p:cNvPr>
          <p:cNvSpPr txBox="1"/>
          <p:nvPr/>
        </p:nvSpPr>
        <p:spPr>
          <a:xfrm>
            <a:off x="5791202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82" name="pole tekstowe 81">
            <a:extLst>
              <a:ext uri="{FF2B5EF4-FFF2-40B4-BE49-F238E27FC236}">
                <a16:creationId xmlns:a16="http://schemas.microsoft.com/office/drawing/2014/main" id="{1E42D30F-B41E-9357-1E14-CFB976D66053}"/>
              </a:ext>
            </a:extLst>
          </p:cNvPr>
          <p:cNvSpPr txBox="1"/>
          <p:nvPr/>
        </p:nvSpPr>
        <p:spPr>
          <a:xfrm>
            <a:off x="0" y="5606834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14D299D0-2E68-2B59-B5F2-D54DD06211CA}"/>
              </a:ext>
            </a:extLst>
          </p:cNvPr>
          <p:cNvSpPr txBox="1"/>
          <p:nvPr/>
        </p:nvSpPr>
        <p:spPr>
          <a:xfrm>
            <a:off x="700088" y="5606834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84" name="pole tekstowe 83">
            <a:extLst>
              <a:ext uri="{FF2B5EF4-FFF2-40B4-BE49-F238E27FC236}">
                <a16:creationId xmlns:a16="http://schemas.microsoft.com/office/drawing/2014/main" id="{F882207D-EEF1-9F38-61C6-11D2F208CAF5}"/>
              </a:ext>
            </a:extLst>
          </p:cNvPr>
          <p:cNvSpPr txBox="1"/>
          <p:nvPr/>
        </p:nvSpPr>
        <p:spPr>
          <a:xfrm>
            <a:off x="1376363" y="5606834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Przełożony</a:t>
            </a:r>
          </a:p>
        </p:txBody>
      </p: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3CB04408-2BD5-78B8-0631-655A39662344}"/>
              </a:ext>
            </a:extLst>
          </p:cNvPr>
          <p:cNvSpPr txBox="1"/>
          <p:nvPr/>
        </p:nvSpPr>
        <p:spPr>
          <a:xfrm>
            <a:off x="2052637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Przełożony</a:t>
            </a:r>
          </a:p>
        </p:txBody>
      </p:sp>
      <p:sp>
        <p:nvSpPr>
          <p:cNvPr id="86" name="pole tekstowe 85">
            <a:extLst>
              <a:ext uri="{FF2B5EF4-FFF2-40B4-BE49-F238E27FC236}">
                <a16:creationId xmlns:a16="http://schemas.microsoft.com/office/drawing/2014/main" id="{9FBF8378-EAE4-8028-D6A3-02E0634B1DA7}"/>
              </a:ext>
            </a:extLst>
          </p:cNvPr>
          <p:cNvSpPr txBox="1"/>
          <p:nvPr/>
        </p:nvSpPr>
        <p:spPr>
          <a:xfrm>
            <a:off x="2752725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BB044D96-D943-B19E-41B4-775CEF004345}"/>
              </a:ext>
            </a:extLst>
          </p:cNvPr>
          <p:cNvSpPr txBox="1"/>
          <p:nvPr/>
        </p:nvSpPr>
        <p:spPr>
          <a:xfrm>
            <a:off x="3429000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88" name="pole tekstowe 87">
            <a:extLst>
              <a:ext uri="{FF2B5EF4-FFF2-40B4-BE49-F238E27FC236}">
                <a16:creationId xmlns:a16="http://schemas.microsoft.com/office/drawing/2014/main" id="{24704721-6D82-2927-0C90-3074237E16A7}"/>
              </a:ext>
            </a:extLst>
          </p:cNvPr>
          <p:cNvSpPr txBox="1"/>
          <p:nvPr/>
        </p:nvSpPr>
        <p:spPr>
          <a:xfrm>
            <a:off x="4100510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30619722-C859-8878-9960-2EC3EA89A5D1}"/>
              </a:ext>
            </a:extLst>
          </p:cNvPr>
          <p:cNvSpPr txBox="1"/>
          <p:nvPr/>
        </p:nvSpPr>
        <p:spPr>
          <a:xfrm>
            <a:off x="4800598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992223BE-03B7-93D7-4174-402DC7D189A2}"/>
              </a:ext>
            </a:extLst>
          </p:cNvPr>
          <p:cNvSpPr txBox="1"/>
          <p:nvPr/>
        </p:nvSpPr>
        <p:spPr>
          <a:xfrm>
            <a:off x="5476873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91" name="pole tekstowe 90">
            <a:extLst>
              <a:ext uri="{FF2B5EF4-FFF2-40B4-BE49-F238E27FC236}">
                <a16:creationId xmlns:a16="http://schemas.microsoft.com/office/drawing/2014/main" id="{FD460BC7-0686-5973-FDE7-FFC95A302B20}"/>
              </a:ext>
            </a:extLst>
          </p:cNvPr>
          <p:cNvSpPr txBox="1"/>
          <p:nvPr/>
        </p:nvSpPr>
        <p:spPr>
          <a:xfrm>
            <a:off x="6143630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92" name="pole tekstowe 91">
            <a:extLst>
              <a:ext uri="{FF2B5EF4-FFF2-40B4-BE49-F238E27FC236}">
                <a16:creationId xmlns:a16="http://schemas.microsoft.com/office/drawing/2014/main" id="{0228C6C3-9979-3BB8-FD94-ED671D15C9F5}"/>
              </a:ext>
            </a:extLst>
          </p:cNvPr>
          <p:cNvSpPr txBox="1"/>
          <p:nvPr/>
        </p:nvSpPr>
        <p:spPr>
          <a:xfrm>
            <a:off x="6843718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93" name="pole tekstowe 92">
            <a:extLst>
              <a:ext uri="{FF2B5EF4-FFF2-40B4-BE49-F238E27FC236}">
                <a16:creationId xmlns:a16="http://schemas.microsoft.com/office/drawing/2014/main" id="{4C103FF6-5F40-DD33-CD29-6A3522C27824}"/>
              </a:ext>
            </a:extLst>
          </p:cNvPr>
          <p:cNvSpPr txBox="1"/>
          <p:nvPr/>
        </p:nvSpPr>
        <p:spPr>
          <a:xfrm>
            <a:off x="7519993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BD012815-D87D-E0D7-2396-737D64684AAF}"/>
              </a:ext>
            </a:extLst>
          </p:cNvPr>
          <p:cNvSpPr txBox="1"/>
          <p:nvPr/>
        </p:nvSpPr>
        <p:spPr>
          <a:xfrm>
            <a:off x="8191495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Brygadzista</a:t>
            </a:r>
          </a:p>
        </p:txBody>
      </p:sp>
      <p:sp>
        <p:nvSpPr>
          <p:cNvPr id="95" name="pole tekstowe 94">
            <a:extLst>
              <a:ext uri="{FF2B5EF4-FFF2-40B4-BE49-F238E27FC236}">
                <a16:creationId xmlns:a16="http://schemas.microsoft.com/office/drawing/2014/main" id="{DEA9AEDB-438C-4D16-5816-9EA47F8916B5}"/>
              </a:ext>
            </a:extLst>
          </p:cNvPr>
          <p:cNvSpPr txBox="1"/>
          <p:nvPr/>
        </p:nvSpPr>
        <p:spPr>
          <a:xfrm>
            <a:off x="8891583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Przełożony</a:t>
            </a:r>
          </a:p>
        </p:txBody>
      </p:sp>
      <p:sp>
        <p:nvSpPr>
          <p:cNvPr id="96" name="pole tekstowe 95">
            <a:extLst>
              <a:ext uri="{FF2B5EF4-FFF2-40B4-BE49-F238E27FC236}">
                <a16:creationId xmlns:a16="http://schemas.microsoft.com/office/drawing/2014/main" id="{8715FD6A-83A5-E067-20D9-0B05581C96A6}"/>
              </a:ext>
            </a:extLst>
          </p:cNvPr>
          <p:cNvSpPr txBox="1"/>
          <p:nvPr/>
        </p:nvSpPr>
        <p:spPr>
          <a:xfrm>
            <a:off x="9567858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Przełożony</a:t>
            </a:r>
          </a:p>
        </p:txBody>
      </p:sp>
      <p:sp>
        <p:nvSpPr>
          <p:cNvPr id="97" name="pole tekstowe 96">
            <a:extLst>
              <a:ext uri="{FF2B5EF4-FFF2-40B4-BE49-F238E27FC236}">
                <a16:creationId xmlns:a16="http://schemas.microsoft.com/office/drawing/2014/main" id="{15367A44-1CC6-1A16-0BE4-7EDD61535152}"/>
              </a:ext>
            </a:extLst>
          </p:cNvPr>
          <p:cNvSpPr txBox="1"/>
          <p:nvPr/>
        </p:nvSpPr>
        <p:spPr>
          <a:xfrm>
            <a:off x="10201270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Przełożony</a:t>
            </a:r>
          </a:p>
        </p:txBody>
      </p:sp>
      <p:sp>
        <p:nvSpPr>
          <p:cNvPr id="98" name="pole tekstowe 97">
            <a:extLst>
              <a:ext uri="{FF2B5EF4-FFF2-40B4-BE49-F238E27FC236}">
                <a16:creationId xmlns:a16="http://schemas.microsoft.com/office/drawing/2014/main" id="{A9E4A6CD-8618-9D81-0DC8-A3C676A20963}"/>
              </a:ext>
            </a:extLst>
          </p:cNvPr>
          <p:cNvSpPr txBox="1"/>
          <p:nvPr/>
        </p:nvSpPr>
        <p:spPr>
          <a:xfrm>
            <a:off x="10901358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Przełożony</a:t>
            </a:r>
          </a:p>
        </p:txBody>
      </p: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02C20E51-22E5-A3D7-0E92-C71987D79B70}"/>
              </a:ext>
            </a:extLst>
          </p:cNvPr>
          <p:cNvSpPr txBox="1"/>
          <p:nvPr/>
        </p:nvSpPr>
        <p:spPr>
          <a:xfrm>
            <a:off x="11577633" y="5644603"/>
            <a:ext cx="571499" cy="1846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Przełożony</a:t>
            </a:r>
          </a:p>
        </p:txBody>
      </p:sp>
      <p:sp>
        <p:nvSpPr>
          <p:cNvPr id="100" name="pole tekstowe 99">
            <a:extLst>
              <a:ext uri="{FF2B5EF4-FFF2-40B4-BE49-F238E27FC236}">
                <a16:creationId xmlns:a16="http://schemas.microsoft.com/office/drawing/2014/main" id="{8020B06E-580E-D06E-97B7-868B0973FE6E}"/>
              </a:ext>
            </a:extLst>
          </p:cNvPr>
          <p:cNvSpPr txBox="1"/>
          <p:nvPr/>
        </p:nvSpPr>
        <p:spPr>
          <a:xfrm>
            <a:off x="9801225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101" name="pole tekstowe 100">
            <a:extLst>
              <a:ext uri="{FF2B5EF4-FFF2-40B4-BE49-F238E27FC236}">
                <a16:creationId xmlns:a16="http://schemas.microsoft.com/office/drawing/2014/main" id="{038A64EE-E600-29A9-4ACB-594FD5A233C3}"/>
              </a:ext>
            </a:extLst>
          </p:cNvPr>
          <p:cNvSpPr txBox="1"/>
          <p:nvPr/>
        </p:nvSpPr>
        <p:spPr>
          <a:xfrm>
            <a:off x="10463212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8B8CECE8-EEC7-22BE-6E3F-C76F29C24AD8}"/>
              </a:ext>
            </a:extLst>
          </p:cNvPr>
          <p:cNvSpPr txBox="1"/>
          <p:nvPr/>
        </p:nvSpPr>
        <p:spPr>
          <a:xfrm>
            <a:off x="9139238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3271D8F9-122F-28F7-716C-D89CDD0E32DE}"/>
              </a:ext>
            </a:extLst>
          </p:cNvPr>
          <p:cNvSpPr txBox="1"/>
          <p:nvPr/>
        </p:nvSpPr>
        <p:spPr>
          <a:xfrm>
            <a:off x="8462964" y="5111534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cxnSp>
        <p:nvCxnSpPr>
          <p:cNvPr id="104" name="Łącznik prosty 103">
            <a:extLst>
              <a:ext uri="{FF2B5EF4-FFF2-40B4-BE49-F238E27FC236}">
                <a16:creationId xmlns:a16="http://schemas.microsoft.com/office/drawing/2014/main" id="{E0BD9896-5763-1770-D0FC-27A4B7F9BC0C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700090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>
            <a:extLst>
              <a:ext uri="{FF2B5EF4-FFF2-40B4-BE49-F238E27FC236}">
                <a16:creationId xmlns:a16="http://schemas.microsoft.com/office/drawing/2014/main" id="{22031DE7-CFA8-DDE3-E96E-193C38F555DA}"/>
              </a:ext>
            </a:extLst>
          </p:cNvPr>
          <p:cNvCxnSpPr>
            <a:cxnSpLocks/>
          </p:cNvCxnSpPr>
          <p:nvPr/>
        </p:nvCxnSpPr>
        <p:spPr>
          <a:xfrm flipV="1">
            <a:off x="1376363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8A013777-6491-3158-7CCE-81E8EFF127F1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162173" y="4731403"/>
            <a:ext cx="4765" cy="4050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>
            <a:extLst>
              <a:ext uri="{FF2B5EF4-FFF2-40B4-BE49-F238E27FC236}">
                <a16:creationId xmlns:a16="http://schemas.microsoft.com/office/drawing/2014/main" id="{34E6BBE3-590A-FB20-463F-A7A112767979}"/>
              </a:ext>
            </a:extLst>
          </p:cNvPr>
          <p:cNvCxnSpPr>
            <a:cxnSpLocks/>
          </p:cNvCxnSpPr>
          <p:nvPr/>
        </p:nvCxnSpPr>
        <p:spPr>
          <a:xfrm flipV="1">
            <a:off x="2738440" y="4879738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2C2FD13B-A508-946F-C7A3-3782513D263D}"/>
              </a:ext>
            </a:extLst>
          </p:cNvPr>
          <p:cNvCxnSpPr>
            <a:cxnSpLocks/>
          </p:cNvCxnSpPr>
          <p:nvPr/>
        </p:nvCxnSpPr>
        <p:spPr>
          <a:xfrm flipV="1">
            <a:off x="3414713" y="4743848"/>
            <a:ext cx="14286" cy="3925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110">
            <a:extLst>
              <a:ext uri="{FF2B5EF4-FFF2-40B4-BE49-F238E27FC236}">
                <a16:creationId xmlns:a16="http://schemas.microsoft.com/office/drawing/2014/main" id="{6212FC39-CA4F-F2D5-E134-17135EF942A3}"/>
              </a:ext>
            </a:extLst>
          </p:cNvPr>
          <p:cNvCxnSpPr>
            <a:cxnSpLocks/>
          </p:cNvCxnSpPr>
          <p:nvPr/>
        </p:nvCxnSpPr>
        <p:spPr>
          <a:xfrm flipV="1">
            <a:off x="4105277" y="4879738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>
            <a:extLst>
              <a:ext uri="{FF2B5EF4-FFF2-40B4-BE49-F238E27FC236}">
                <a16:creationId xmlns:a16="http://schemas.microsoft.com/office/drawing/2014/main" id="{AFC9B8EA-82DB-F14E-1BFB-C15A38EA6CA7}"/>
              </a:ext>
            </a:extLst>
          </p:cNvPr>
          <p:cNvCxnSpPr>
            <a:cxnSpLocks/>
          </p:cNvCxnSpPr>
          <p:nvPr/>
        </p:nvCxnSpPr>
        <p:spPr>
          <a:xfrm flipV="1">
            <a:off x="4686299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>
            <a:extLst>
              <a:ext uri="{FF2B5EF4-FFF2-40B4-BE49-F238E27FC236}">
                <a16:creationId xmlns:a16="http://schemas.microsoft.com/office/drawing/2014/main" id="{EB395611-4F4B-7A4D-4C68-E94EE39153E8}"/>
              </a:ext>
            </a:extLst>
          </p:cNvPr>
          <p:cNvCxnSpPr>
            <a:cxnSpLocks/>
            <a:endCxn id="63" idx="2"/>
          </p:cNvCxnSpPr>
          <p:nvPr/>
        </p:nvCxnSpPr>
        <p:spPr>
          <a:xfrm flipH="1" flipV="1">
            <a:off x="5348286" y="4731403"/>
            <a:ext cx="14286" cy="3801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113">
            <a:extLst>
              <a:ext uri="{FF2B5EF4-FFF2-40B4-BE49-F238E27FC236}">
                <a16:creationId xmlns:a16="http://schemas.microsoft.com/office/drawing/2014/main" id="{9F07032C-DF0A-0E5B-AA6C-C707802A2653}"/>
              </a:ext>
            </a:extLst>
          </p:cNvPr>
          <p:cNvCxnSpPr>
            <a:cxnSpLocks/>
          </p:cNvCxnSpPr>
          <p:nvPr/>
        </p:nvCxnSpPr>
        <p:spPr>
          <a:xfrm flipV="1">
            <a:off x="6053136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28E96B19-A0D8-5C60-3DBB-01266E0A9B9E}"/>
              </a:ext>
            </a:extLst>
          </p:cNvPr>
          <p:cNvCxnSpPr>
            <a:cxnSpLocks/>
          </p:cNvCxnSpPr>
          <p:nvPr/>
        </p:nvCxnSpPr>
        <p:spPr>
          <a:xfrm flipV="1">
            <a:off x="6829433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16D16D3B-C124-2E09-1828-67613C454FB9}"/>
              </a:ext>
            </a:extLst>
          </p:cNvPr>
          <p:cNvCxnSpPr>
            <a:cxnSpLocks/>
          </p:cNvCxnSpPr>
          <p:nvPr/>
        </p:nvCxnSpPr>
        <p:spPr>
          <a:xfrm flipV="1">
            <a:off x="7505706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A13116E3-6BA0-7FE8-1AAE-872A83DB4993}"/>
              </a:ext>
            </a:extLst>
          </p:cNvPr>
          <p:cNvCxnSpPr>
            <a:cxnSpLocks/>
          </p:cNvCxnSpPr>
          <p:nvPr/>
        </p:nvCxnSpPr>
        <p:spPr>
          <a:xfrm flipH="1" flipV="1">
            <a:off x="8191495" y="4743848"/>
            <a:ext cx="4775" cy="367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>
            <a:extLst>
              <a:ext uri="{FF2B5EF4-FFF2-40B4-BE49-F238E27FC236}">
                <a16:creationId xmlns:a16="http://schemas.microsoft.com/office/drawing/2014/main" id="{57E46723-E828-2E86-F529-1F2DDF1113EE}"/>
              </a:ext>
            </a:extLst>
          </p:cNvPr>
          <p:cNvCxnSpPr>
            <a:cxnSpLocks/>
          </p:cNvCxnSpPr>
          <p:nvPr/>
        </p:nvCxnSpPr>
        <p:spPr>
          <a:xfrm flipV="1">
            <a:off x="8758234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y 118">
            <a:extLst>
              <a:ext uri="{FF2B5EF4-FFF2-40B4-BE49-F238E27FC236}">
                <a16:creationId xmlns:a16="http://schemas.microsoft.com/office/drawing/2014/main" id="{ADD26DBE-8091-A5BE-8854-4312D54651CB}"/>
              </a:ext>
            </a:extLst>
          </p:cNvPr>
          <p:cNvCxnSpPr>
            <a:cxnSpLocks/>
            <a:stCxn id="102" idx="0"/>
            <a:endCxn id="56" idx="2"/>
          </p:cNvCxnSpPr>
          <p:nvPr/>
        </p:nvCxnSpPr>
        <p:spPr>
          <a:xfrm flipV="1">
            <a:off x="9424988" y="4731403"/>
            <a:ext cx="57144" cy="3801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8F1784D4-A95D-A816-821E-476B4E4C45C1}"/>
              </a:ext>
            </a:extLst>
          </p:cNvPr>
          <p:cNvCxnSpPr>
            <a:cxnSpLocks/>
          </p:cNvCxnSpPr>
          <p:nvPr/>
        </p:nvCxnSpPr>
        <p:spPr>
          <a:xfrm flipV="1">
            <a:off x="10125071" y="48548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20">
            <a:extLst>
              <a:ext uri="{FF2B5EF4-FFF2-40B4-BE49-F238E27FC236}">
                <a16:creationId xmlns:a16="http://schemas.microsoft.com/office/drawing/2014/main" id="{BF0FE58C-9B7B-5E5B-07F8-043598949742}"/>
              </a:ext>
            </a:extLst>
          </p:cNvPr>
          <p:cNvCxnSpPr>
            <a:cxnSpLocks/>
          </p:cNvCxnSpPr>
          <p:nvPr/>
        </p:nvCxnSpPr>
        <p:spPr>
          <a:xfrm flipH="1">
            <a:off x="700088" y="4884146"/>
            <a:ext cx="14620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y 122">
            <a:extLst>
              <a:ext uri="{FF2B5EF4-FFF2-40B4-BE49-F238E27FC236}">
                <a16:creationId xmlns:a16="http://schemas.microsoft.com/office/drawing/2014/main" id="{B151A23D-108B-69CB-4C1C-AD55F1BF6650}"/>
              </a:ext>
            </a:extLst>
          </p:cNvPr>
          <p:cNvCxnSpPr>
            <a:cxnSpLocks/>
          </p:cNvCxnSpPr>
          <p:nvPr/>
        </p:nvCxnSpPr>
        <p:spPr>
          <a:xfrm flipV="1">
            <a:off x="414340" y="5480866"/>
            <a:ext cx="0" cy="97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Łącznik prosty 128">
            <a:extLst>
              <a:ext uri="{FF2B5EF4-FFF2-40B4-BE49-F238E27FC236}">
                <a16:creationId xmlns:a16="http://schemas.microsoft.com/office/drawing/2014/main" id="{C3A4CECC-1AA1-D970-2779-D909B79F4148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976163" y="5480866"/>
            <a:ext cx="9675" cy="125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132">
            <a:extLst>
              <a:ext uri="{FF2B5EF4-FFF2-40B4-BE49-F238E27FC236}">
                <a16:creationId xmlns:a16="http://schemas.microsoft.com/office/drawing/2014/main" id="{BE035C78-B77F-5874-C396-C3F3BE500A05}"/>
              </a:ext>
            </a:extLst>
          </p:cNvPr>
          <p:cNvCxnSpPr>
            <a:cxnSpLocks/>
          </p:cNvCxnSpPr>
          <p:nvPr/>
        </p:nvCxnSpPr>
        <p:spPr>
          <a:xfrm flipH="1">
            <a:off x="2697957" y="4879738"/>
            <a:ext cx="14620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Łącznik prosty 133">
            <a:extLst>
              <a:ext uri="{FF2B5EF4-FFF2-40B4-BE49-F238E27FC236}">
                <a16:creationId xmlns:a16="http://schemas.microsoft.com/office/drawing/2014/main" id="{2625AE37-1375-DDB0-3D5D-D9EEBD14C900}"/>
              </a:ext>
            </a:extLst>
          </p:cNvPr>
          <p:cNvCxnSpPr>
            <a:cxnSpLocks/>
          </p:cNvCxnSpPr>
          <p:nvPr/>
        </p:nvCxnSpPr>
        <p:spPr>
          <a:xfrm flipH="1">
            <a:off x="4672009" y="4879738"/>
            <a:ext cx="1395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Łącznik prosty 134">
            <a:extLst>
              <a:ext uri="{FF2B5EF4-FFF2-40B4-BE49-F238E27FC236}">
                <a16:creationId xmlns:a16="http://schemas.microsoft.com/office/drawing/2014/main" id="{412D2EF0-C228-000D-12AC-AB4EE1B124B7}"/>
              </a:ext>
            </a:extLst>
          </p:cNvPr>
          <p:cNvCxnSpPr>
            <a:cxnSpLocks/>
          </p:cNvCxnSpPr>
          <p:nvPr/>
        </p:nvCxnSpPr>
        <p:spPr>
          <a:xfrm flipH="1">
            <a:off x="6829433" y="4854846"/>
            <a:ext cx="1362062" cy="24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Łącznik prosty 137">
            <a:extLst>
              <a:ext uri="{FF2B5EF4-FFF2-40B4-BE49-F238E27FC236}">
                <a16:creationId xmlns:a16="http://schemas.microsoft.com/office/drawing/2014/main" id="{7E239DE5-F1FF-F671-E4FA-0B278CE1D58B}"/>
              </a:ext>
            </a:extLst>
          </p:cNvPr>
          <p:cNvCxnSpPr>
            <a:cxnSpLocks/>
          </p:cNvCxnSpPr>
          <p:nvPr/>
        </p:nvCxnSpPr>
        <p:spPr>
          <a:xfrm flipH="1">
            <a:off x="8739185" y="4879738"/>
            <a:ext cx="1385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pole tekstowe 138">
            <a:extLst>
              <a:ext uri="{FF2B5EF4-FFF2-40B4-BE49-F238E27FC236}">
                <a16:creationId xmlns:a16="http://schemas.microsoft.com/office/drawing/2014/main" id="{1192257C-F10A-3045-BE1F-506248D55BF9}"/>
              </a:ext>
            </a:extLst>
          </p:cNvPr>
          <p:cNvSpPr txBox="1"/>
          <p:nvPr/>
        </p:nvSpPr>
        <p:spPr>
          <a:xfrm>
            <a:off x="11177576" y="5103697"/>
            <a:ext cx="5714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Mistrz Zmiany</a:t>
            </a:r>
          </a:p>
        </p:txBody>
      </p:sp>
      <p:cxnSp>
        <p:nvCxnSpPr>
          <p:cNvPr id="141" name="Łącznik prosty 140">
            <a:extLst>
              <a:ext uri="{FF2B5EF4-FFF2-40B4-BE49-F238E27FC236}">
                <a16:creationId xmlns:a16="http://schemas.microsoft.com/office/drawing/2014/main" id="{A7641FDD-D7ED-8EC5-DC59-6EEC03E12953}"/>
              </a:ext>
            </a:extLst>
          </p:cNvPr>
          <p:cNvCxnSpPr>
            <a:cxnSpLocks/>
            <a:endCxn id="101" idx="0"/>
          </p:cNvCxnSpPr>
          <p:nvPr/>
        </p:nvCxnSpPr>
        <p:spPr>
          <a:xfrm>
            <a:off x="10748962" y="4731403"/>
            <a:ext cx="0" cy="3801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143">
            <a:extLst>
              <a:ext uri="{FF2B5EF4-FFF2-40B4-BE49-F238E27FC236}">
                <a16:creationId xmlns:a16="http://schemas.microsoft.com/office/drawing/2014/main" id="{C184B687-AE87-ECCC-11A7-ADF38C6E17EB}"/>
              </a:ext>
            </a:extLst>
          </p:cNvPr>
          <p:cNvCxnSpPr>
            <a:cxnSpLocks/>
          </p:cNvCxnSpPr>
          <p:nvPr/>
        </p:nvCxnSpPr>
        <p:spPr>
          <a:xfrm>
            <a:off x="11429994" y="4743848"/>
            <a:ext cx="0" cy="3801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Łącznik prosty 144">
            <a:extLst>
              <a:ext uri="{FF2B5EF4-FFF2-40B4-BE49-F238E27FC236}">
                <a16:creationId xmlns:a16="http://schemas.microsoft.com/office/drawing/2014/main" id="{5A46AEB3-720A-67A8-5E5B-6FF60689B6AA}"/>
              </a:ext>
            </a:extLst>
          </p:cNvPr>
          <p:cNvCxnSpPr>
            <a:cxnSpLocks/>
          </p:cNvCxnSpPr>
          <p:nvPr/>
        </p:nvCxnSpPr>
        <p:spPr>
          <a:xfrm flipH="1" flipV="1">
            <a:off x="11020431" y="4731403"/>
            <a:ext cx="409563" cy="124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154">
            <a:extLst>
              <a:ext uri="{FF2B5EF4-FFF2-40B4-BE49-F238E27FC236}">
                <a16:creationId xmlns:a16="http://schemas.microsoft.com/office/drawing/2014/main" id="{33D76639-BD51-8277-54F3-4D8C94B81C71}"/>
              </a:ext>
            </a:extLst>
          </p:cNvPr>
          <p:cNvCxnSpPr>
            <a:cxnSpLocks/>
          </p:cNvCxnSpPr>
          <p:nvPr/>
        </p:nvCxnSpPr>
        <p:spPr>
          <a:xfrm flipV="1">
            <a:off x="1662112" y="5388554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157">
            <a:extLst>
              <a:ext uri="{FF2B5EF4-FFF2-40B4-BE49-F238E27FC236}">
                <a16:creationId xmlns:a16="http://schemas.microsoft.com/office/drawing/2014/main" id="{C22F689C-CAB8-1000-97F9-09C108BF0443}"/>
              </a:ext>
            </a:extLst>
          </p:cNvPr>
          <p:cNvCxnSpPr>
            <a:cxnSpLocks/>
          </p:cNvCxnSpPr>
          <p:nvPr/>
        </p:nvCxnSpPr>
        <p:spPr>
          <a:xfrm flipV="1">
            <a:off x="2276333" y="5508475"/>
            <a:ext cx="0" cy="97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158">
            <a:extLst>
              <a:ext uri="{FF2B5EF4-FFF2-40B4-BE49-F238E27FC236}">
                <a16:creationId xmlns:a16="http://schemas.microsoft.com/office/drawing/2014/main" id="{01E14ACA-7DEC-8592-395B-50AAC85E2F98}"/>
              </a:ext>
            </a:extLst>
          </p:cNvPr>
          <p:cNvCxnSpPr>
            <a:cxnSpLocks/>
          </p:cNvCxnSpPr>
          <p:nvPr/>
        </p:nvCxnSpPr>
        <p:spPr>
          <a:xfrm flipH="1" flipV="1">
            <a:off x="2838156" y="5508475"/>
            <a:ext cx="9675" cy="125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Łącznik prosty 159">
            <a:extLst>
              <a:ext uri="{FF2B5EF4-FFF2-40B4-BE49-F238E27FC236}">
                <a16:creationId xmlns:a16="http://schemas.microsoft.com/office/drawing/2014/main" id="{CF0C0DE7-0F5D-2C88-DF3A-C201A32DAA3E}"/>
              </a:ext>
            </a:extLst>
          </p:cNvPr>
          <p:cNvCxnSpPr>
            <a:cxnSpLocks/>
          </p:cNvCxnSpPr>
          <p:nvPr/>
        </p:nvCxnSpPr>
        <p:spPr>
          <a:xfrm flipV="1">
            <a:off x="3524105" y="5529716"/>
            <a:ext cx="0" cy="143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Łącznik prosty 164">
            <a:extLst>
              <a:ext uri="{FF2B5EF4-FFF2-40B4-BE49-F238E27FC236}">
                <a16:creationId xmlns:a16="http://schemas.microsoft.com/office/drawing/2014/main" id="{D63A1F69-D1AC-EBB5-5BD7-8BBE1166CF9D}"/>
              </a:ext>
            </a:extLst>
          </p:cNvPr>
          <p:cNvCxnSpPr>
            <a:cxnSpLocks/>
          </p:cNvCxnSpPr>
          <p:nvPr/>
        </p:nvCxnSpPr>
        <p:spPr>
          <a:xfrm flipV="1">
            <a:off x="566740" y="5633266"/>
            <a:ext cx="0" cy="97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Łącznik prosty 171">
            <a:extLst>
              <a:ext uri="{FF2B5EF4-FFF2-40B4-BE49-F238E27FC236}">
                <a16:creationId xmlns:a16="http://schemas.microsoft.com/office/drawing/2014/main" id="{BC6AE211-0BC5-6CA7-8BB7-D880D7C95FB5}"/>
              </a:ext>
            </a:extLst>
          </p:cNvPr>
          <p:cNvCxnSpPr>
            <a:cxnSpLocks/>
          </p:cNvCxnSpPr>
          <p:nvPr/>
        </p:nvCxnSpPr>
        <p:spPr>
          <a:xfrm flipV="1">
            <a:off x="4262575" y="5542535"/>
            <a:ext cx="0" cy="97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Łącznik prosty 172">
            <a:extLst>
              <a:ext uri="{FF2B5EF4-FFF2-40B4-BE49-F238E27FC236}">
                <a16:creationId xmlns:a16="http://schemas.microsoft.com/office/drawing/2014/main" id="{812C37C0-43D7-AEBC-A02C-BA6FEF630DF6}"/>
              </a:ext>
            </a:extLst>
          </p:cNvPr>
          <p:cNvCxnSpPr>
            <a:cxnSpLocks/>
          </p:cNvCxnSpPr>
          <p:nvPr/>
        </p:nvCxnSpPr>
        <p:spPr>
          <a:xfrm flipH="1" flipV="1">
            <a:off x="4834072" y="5525712"/>
            <a:ext cx="9675" cy="125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Łącznik prosty 173">
            <a:extLst>
              <a:ext uri="{FF2B5EF4-FFF2-40B4-BE49-F238E27FC236}">
                <a16:creationId xmlns:a16="http://schemas.microsoft.com/office/drawing/2014/main" id="{BCD7377A-5F62-2FEA-391E-6B6225F04ED5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5681661" y="5473029"/>
            <a:ext cx="80962" cy="171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Łącznik prosty 174">
            <a:extLst>
              <a:ext uri="{FF2B5EF4-FFF2-40B4-BE49-F238E27FC236}">
                <a16:creationId xmlns:a16="http://schemas.microsoft.com/office/drawing/2014/main" id="{422634DC-A605-B39A-F12F-378D5A157B4A}"/>
              </a:ext>
            </a:extLst>
          </p:cNvPr>
          <p:cNvCxnSpPr>
            <a:cxnSpLocks/>
            <a:stCxn id="91" idx="0"/>
          </p:cNvCxnSpPr>
          <p:nvPr/>
        </p:nvCxnSpPr>
        <p:spPr>
          <a:xfrm flipH="1" flipV="1">
            <a:off x="6362701" y="5516898"/>
            <a:ext cx="66679" cy="1277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175">
            <a:extLst>
              <a:ext uri="{FF2B5EF4-FFF2-40B4-BE49-F238E27FC236}">
                <a16:creationId xmlns:a16="http://schemas.microsoft.com/office/drawing/2014/main" id="{465DC707-C64F-807E-90C4-B242F5D93C27}"/>
              </a:ext>
            </a:extLst>
          </p:cNvPr>
          <p:cNvCxnSpPr>
            <a:cxnSpLocks/>
            <a:stCxn id="92" idx="0"/>
            <a:endCxn id="80" idx="2"/>
          </p:cNvCxnSpPr>
          <p:nvPr/>
        </p:nvCxnSpPr>
        <p:spPr>
          <a:xfrm flipH="1" flipV="1">
            <a:off x="6753226" y="5480866"/>
            <a:ext cx="376242" cy="163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Łącznik prosty 176">
            <a:extLst>
              <a:ext uri="{FF2B5EF4-FFF2-40B4-BE49-F238E27FC236}">
                <a16:creationId xmlns:a16="http://schemas.microsoft.com/office/drawing/2014/main" id="{0785686F-3F76-D4C4-B7EC-507BB0F32702}"/>
              </a:ext>
            </a:extLst>
          </p:cNvPr>
          <p:cNvCxnSpPr>
            <a:cxnSpLocks/>
            <a:stCxn id="93" idx="0"/>
            <a:endCxn id="78" idx="2"/>
          </p:cNvCxnSpPr>
          <p:nvPr/>
        </p:nvCxnSpPr>
        <p:spPr>
          <a:xfrm flipH="1" flipV="1">
            <a:off x="7415213" y="5480866"/>
            <a:ext cx="390530" cy="163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Łącznik prosty 190">
            <a:extLst>
              <a:ext uri="{FF2B5EF4-FFF2-40B4-BE49-F238E27FC236}">
                <a16:creationId xmlns:a16="http://schemas.microsoft.com/office/drawing/2014/main" id="{0F7DEBFE-C5C1-0DA6-71F3-22B3CD559AE4}"/>
              </a:ext>
            </a:extLst>
          </p:cNvPr>
          <p:cNvCxnSpPr>
            <a:cxnSpLocks/>
          </p:cNvCxnSpPr>
          <p:nvPr/>
        </p:nvCxnSpPr>
        <p:spPr>
          <a:xfrm flipV="1">
            <a:off x="8298792" y="5538486"/>
            <a:ext cx="0" cy="97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Łącznik prosty 191">
            <a:extLst>
              <a:ext uri="{FF2B5EF4-FFF2-40B4-BE49-F238E27FC236}">
                <a16:creationId xmlns:a16="http://schemas.microsoft.com/office/drawing/2014/main" id="{5F004BAE-1AA8-5142-0489-5B90C81DE53B}"/>
              </a:ext>
            </a:extLst>
          </p:cNvPr>
          <p:cNvCxnSpPr>
            <a:cxnSpLocks/>
          </p:cNvCxnSpPr>
          <p:nvPr/>
        </p:nvCxnSpPr>
        <p:spPr>
          <a:xfrm flipH="1" flipV="1">
            <a:off x="9070031" y="5488977"/>
            <a:ext cx="9675" cy="125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Łącznik prosty 192">
            <a:extLst>
              <a:ext uri="{FF2B5EF4-FFF2-40B4-BE49-F238E27FC236}">
                <a16:creationId xmlns:a16="http://schemas.microsoft.com/office/drawing/2014/main" id="{A06D55D1-B0B6-AC46-6E35-25CAD08FAD95}"/>
              </a:ext>
            </a:extLst>
          </p:cNvPr>
          <p:cNvCxnSpPr>
            <a:cxnSpLocks/>
          </p:cNvCxnSpPr>
          <p:nvPr/>
        </p:nvCxnSpPr>
        <p:spPr>
          <a:xfrm flipV="1">
            <a:off x="9546564" y="5446174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Łącznik prosty 193">
            <a:extLst>
              <a:ext uri="{FF2B5EF4-FFF2-40B4-BE49-F238E27FC236}">
                <a16:creationId xmlns:a16="http://schemas.microsoft.com/office/drawing/2014/main" id="{7E080039-90F1-BDFD-75BC-84567E0E5F10}"/>
              </a:ext>
            </a:extLst>
          </p:cNvPr>
          <p:cNvCxnSpPr>
            <a:cxnSpLocks/>
          </p:cNvCxnSpPr>
          <p:nvPr/>
        </p:nvCxnSpPr>
        <p:spPr>
          <a:xfrm flipV="1">
            <a:off x="10094106" y="5503110"/>
            <a:ext cx="0" cy="97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Łącznik prosty 194">
            <a:extLst>
              <a:ext uri="{FF2B5EF4-FFF2-40B4-BE49-F238E27FC236}">
                <a16:creationId xmlns:a16="http://schemas.microsoft.com/office/drawing/2014/main" id="{5706008E-68B0-6173-5D4A-E97D5BFC5227}"/>
              </a:ext>
            </a:extLst>
          </p:cNvPr>
          <p:cNvCxnSpPr>
            <a:cxnSpLocks/>
          </p:cNvCxnSpPr>
          <p:nvPr/>
        </p:nvCxnSpPr>
        <p:spPr>
          <a:xfrm flipH="1" flipV="1">
            <a:off x="10760709" y="5508475"/>
            <a:ext cx="9675" cy="125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Łącznik prosty 195">
            <a:extLst>
              <a:ext uri="{FF2B5EF4-FFF2-40B4-BE49-F238E27FC236}">
                <a16:creationId xmlns:a16="http://schemas.microsoft.com/office/drawing/2014/main" id="{3C7BCA77-3D0C-4900-F1E7-ECB113871134}"/>
              </a:ext>
            </a:extLst>
          </p:cNvPr>
          <p:cNvCxnSpPr>
            <a:cxnSpLocks/>
          </p:cNvCxnSpPr>
          <p:nvPr/>
        </p:nvCxnSpPr>
        <p:spPr>
          <a:xfrm flipV="1">
            <a:off x="11751589" y="5360633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Łącznik prosty 196">
            <a:extLst>
              <a:ext uri="{FF2B5EF4-FFF2-40B4-BE49-F238E27FC236}">
                <a16:creationId xmlns:a16="http://schemas.microsoft.com/office/drawing/2014/main" id="{F16432C8-0F5F-A582-FD89-F20CA53BF8BA}"/>
              </a:ext>
            </a:extLst>
          </p:cNvPr>
          <p:cNvCxnSpPr>
            <a:cxnSpLocks/>
            <a:endCxn id="101" idx="3"/>
          </p:cNvCxnSpPr>
          <p:nvPr/>
        </p:nvCxnSpPr>
        <p:spPr>
          <a:xfrm flipV="1">
            <a:off x="11020431" y="5296200"/>
            <a:ext cx="14280" cy="3859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pole tekstowe 202">
            <a:extLst>
              <a:ext uri="{FF2B5EF4-FFF2-40B4-BE49-F238E27FC236}">
                <a16:creationId xmlns:a16="http://schemas.microsoft.com/office/drawing/2014/main" id="{667601B3-B492-8AF4-E758-FC1498056DB5}"/>
              </a:ext>
            </a:extLst>
          </p:cNvPr>
          <p:cNvSpPr txBox="1"/>
          <p:nvPr/>
        </p:nvSpPr>
        <p:spPr>
          <a:xfrm>
            <a:off x="37956" y="6009780"/>
            <a:ext cx="17146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Pracownicy liniowi</a:t>
            </a:r>
          </a:p>
        </p:txBody>
      </p:sp>
      <p:sp>
        <p:nvSpPr>
          <p:cNvPr id="204" name="pole tekstowe 203">
            <a:extLst>
              <a:ext uri="{FF2B5EF4-FFF2-40B4-BE49-F238E27FC236}">
                <a16:creationId xmlns:a16="http://schemas.microsoft.com/office/drawing/2014/main" id="{82545947-2DA4-6DDA-E219-668DB537E2DB}"/>
              </a:ext>
            </a:extLst>
          </p:cNvPr>
          <p:cNvSpPr txBox="1"/>
          <p:nvPr/>
        </p:nvSpPr>
        <p:spPr>
          <a:xfrm>
            <a:off x="2038350" y="6015084"/>
            <a:ext cx="17146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Pracownicy liniowi</a:t>
            </a:r>
          </a:p>
        </p:txBody>
      </p:sp>
      <p:sp>
        <p:nvSpPr>
          <p:cNvPr id="205" name="pole tekstowe 204">
            <a:extLst>
              <a:ext uri="{FF2B5EF4-FFF2-40B4-BE49-F238E27FC236}">
                <a16:creationId xmlns:a16="http://schemas.microsoft.com/office/drawing/2014/main" id="{6ED67E6C-F9A5-226F-46B2-DE7955D90DC3}"/>
              </a:ext>
            </a:extLst>
          </p:cNvPr>
          <p:cNvSpPr txBox="1"/>
          <p:nvPr/>
        </p:nvSpPr>
        <p:spPr>
          <a:xfrm>
            <a:off x="4019625" y="6024734"/>
            <a:ext cx="17146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Pracownicy liniowi</a:t>
            </a:r>
          </a:p>
        </p:txBody>
      </p:sp>
      <p:sp>
        <p:nvSpPr>
          <p:cNvPr id="206" name="pole tekstowe 205">
            <a:extLst>
              <a:ext uri="{FF2B5EF4-FFF2-40B4-BE49-F238E27FC236}">
                <a16:creationId xmlns:a16="http://schemas.microsoft.com/office/drawing/2014/main" id="{85BE2132-C6F3-10F0-937B-CBA781693542}"/>
              </a:ext>
            </a:extLst>
          </p:cNvPr>
          <p:cNvSpPr txBox="1"/>
          <p:nvPr/>
        </p:nvSpPr>
        <p:spPr>
          <a:xfrm>
            <a:off x="6086476" y="6009780"/>
            <a:ext cx="17146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Pracownicy liniowi</a:t>
            </a:r>
          </a:p>
        </p:txBody>
      </p:sp>
      <p:sp>
        <p:nvSpPr>
          <p:cNvPr id="207" name="pole tekstowe 206">
            <a:extLst>
              <a:ext uri="{FF2B5EF4-FFF2-40B4-BE49-F238E27FC236}">
                <a16:creationId xmlns:a16="http://schemas.microsoft.com/office/drawing/2014/main" id="{80B222DD-B3A4-ED0E-6E23-1D752ED12150}"/>
              </a:ext>
            </a:extLst>
          </p:cNvPr>
          <p:cNvSpPr txBox="1"/>
          <p:nvPr/>
        </p:nvSpPr>
        <p:spPr>
          <a:xfrm>
            <a:off x="8177140" y="6038169"/>
            <a:ext cx="17146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Pracownicy liniowi</a:t>
            </a:r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F9ECFE7-CD44-0EE6-F529-6C3AB00DE97B}"/>
              </a:ext>
            </a:extLst>
          </p:cNvPr>
          <p:cNvSpPr txBox="1"/>
          <p:nvPr/>
        </p:nvSpPr>
        <p:spPr>
          <a:xfrm>
            <a:off x="10177534" y="6043473"/>
            <a:ext cx="17146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Pracownicy liniowi</a:t>
            </a:r>
          </a:p>
        </p:txBody>
      </p:sp>
      <p:cxnSp>
        <p:nvCxnSpPr>
          <p:cNvPr id="122" name="Łącznik prosty 121">
            <a:extLst>
              <a:ext uri="{FF2B5EF4-FFF2-40B4-BE49-F238E27FC236}">
                <a16:creationId xmlns:a16="http://schemas.microsoft.com/office/drawing/2014/main" id="{9BA9AE8F-9CA1-BF2F-71EF-308838D257B5}"/>
              </a:ext>
            </a:extLst>
          </p:cNvPr>
          <p:cNvCxnSpPr>
            <a:cxnSpLocks/>
          </p:cNvCxnSpPr>
          <p:nvPr/>
        </p:nvCxnSpPr>
        <p:spPr>
          <a:xfrm flipV="1">
            <a:off x="347663" y="5791500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Łącznik prosty 123">
            <a:extLst>
              <a:ext uri="{FF2B5EF4-FFF2-40B4-BE49-F238E27FC236}">
                <a16:creationId xmlns:a16="http://schemas.microsoft.com/office/drawing/2014/main" id="{0458DAFD-8CD1-78BC-7648-D44D91DAB69D}"/>
              </a:ext>
            </a:extLst>
          </p:cNvPr>
          <p:cNvCxnSpPr>
            <a:cxnSpLocks/>
          </p:cNvCxnSpPr>
          <p:nvPr/>
        </p:nvCxnSpPr>
        <p:spPr>
          <a:xfrm flipV="1">
            <a:off x="976163" y="5753092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Łącznik prosty 124">
            <a:extLst>
              <a:ext uri="{FF2B5EF4-FFF2-40B4-BE49-F238E27FC236}">
                <a16:creationId xmlns:a16="http://schemas.microsoft.com/office/drawing/2014/main" id="{6DBB4ADD-940E-BEE5-E4A8-7187D1015BB9}"/>
              </a:ext>
            </a:extLst>
          </p:cNvPr>
          <p:cNvCxnSpPr>
            <a:cxnSpLocks/>
          </p:cNvCxnSpPr>
          <p:nvPr/>
        </p:nvCxnSpPr>
        <p:spPr>
          <a:xfrm flipV="1">
            <a:off x="1628775" y="576804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Łącznik prosty 125">
            <a:extLst>
              <a:ext uri="{FF2B5EF4-FFF2-40B4-BE49-F238E27FC236}">
                <a16:creationId xmlns:a16="http://schemas.microsoft.com/office/drawing/2014/main" id="{86B093DC-2D3D-1A61-A73B-3F143F77B11E}"/>
              </a:ext>
            </a:extLst>
          </p:cNvPr>
          <p:cNvCxnSpPr>
            <a:cxnSpLocks/>
          </p:cNvCxnSpPr>
          <p:nvPr/>
        </p:nvCxnSpPr>
        <p:spPr>
          <a:xfrm flipV="1">
            <a:off x="2409974" y="5834419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Łącznik prosty 126">
            <a:extLst>
              <a:ext uri="{FF2B5EF4-FFF2-40B4-BE49-F238E27FC236}">
                <a16:creationId xmlns:a16="http://schemas.microsoft.com/office/drawing/2014/main" id="{7837D750-EB84-B65B-0370-7047848F67C2}"/>
              </a:ext>
            </a:extLst>
          </p:cNvPr>
          <p:cNvCxnSpPr>
            <a:cxnSpLocks/>
          </p:cNvCxnSpPr>
          <p:nvPr/>
        </p:nvCxnSpPr>
        <p:spPr>
          <a:xfrm flipV="1">
            <a:off x="3038474" y="5796011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prosty 127">
            <a:extLst>
              <a:ext uri="{FF2B5EF4-FFF2-40B4-BE49-F238E27FC236}">
                <a16:creationId xmlns:a16="http://schemas.microsoft.com/office/drawing/2014/main" id="{2871E7A1-7832-77FB-54F3-FAF3AF5E7C13}"/>
              </a:ext>
            </a:extLst>
          </p:cNvPr>
          <p:cNvCxnSpPr>
            <a:cxnSpLocks/>
          </p:cNvCxnSpPr>
          <p:nvPr/>
        </p:nvCxnSpPr>
        <p:spPr>
          <a:xfrm flipV="1">
            <a:off x="3691086" y="5810965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Łącznik prosty 129">
            <a:extLst>
              <a:ext uri="{FF2B5EF4-FFF2-40B4-BE49-F238E27FC236}">
                <a16:creationId xmlns:a16="http://schemas.microsoft.com/office/drawing/2014/main" id="{D1E9E769-2B4D-ACE4-13B9-AA949426DAD3}"/>
              </a:ext>
            </a:extLst>
          </p:cNvPr>
          <p:cNvCxnSpPr>
            <a:cxnSpLocks/>
          </p:cNvCxnSpPr>
          <p:nvPr/>
        </p:nvCxnSpPr>
        <p:spPr>
          <a:xfrm flipV="1">
            <a:off x="4391174" y="5801440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Łącznik prosty 130">
            <a:extLst>
              <a:ext uri="{FF2B5EF4-FFF2-40B4-BE49-F238E27FC236}">
                <a16:creationId xmlns:a16="http://schemas.microsoft.com/office/drawing/2014/main" id="{7429A61C-FC8D-51B0-73C1-ED8984D062E6}"/>
              </a:ext>
            </a:extLst>
          </p:cNvPr>
          <p:cNvCxnSpPr>
            <a:cxnSpLocks/>
          </p:cNvCxnSpPr>
          <p:nvPr/>
        </p:nvCxnSpPr>
        <p:spPr>
          <a:xfrm flipV="1">
            <a:off x="5019674" y="5763032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Łącznik prosty 131">
            <a:extLst>
              <a:ext uri="{FF2B5EF4-FFF2-40B4-BE49-F238E27FC236}">
                <a16:creationId xmlns:a16="http://schemas.microsoft.com/office/drawing/2014/main" id="{BEE141E8-FB80-67B0-1A41-9BC61C79F032}"/>
              </a:ext>
            </a:extLst>
          </p:cNvPr>
          <p:cNvCxnSpPr>
            <a:cxnSpLocks/>
          </p:cNvCxnSpPr>
          <p:nvPr/>
        </p:nvCxnSpPr>
        <p:spPr>
          <a:xfrm flipV="1">
            <a:off x="5672286" y="5777986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Łącznik prosty 135">
            <a:extLst>
              <a:ext uri="{FF2B5EF4-FFF2-40B4-BE49-F238E27FC236}">
                <a16:creationId xmlns:a16="http://schemas.microsoft.com/office/drawing/2014/main" id="{49BAD426-321B-C66C-344E-78EEF54BD171}"/>
              </a:ext>
            </a:extLst>
          </p:cNvPr>
          <p:cNvCxnSpPr>
            <a:cxnSpLocks/>
          </p:cNvCxnSpPr>
          <p:nvPr/>
        </p:nvCxnSpPr>
        <p:spPr>
          <a:xfrm flipV="1">
            <a:off x="6458099" y="5839848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136">
            <a:extLst>
              <a:ext uri="{FF2B5EF4-FFF2-40B4-BE49-F238E27FC236}">
                <a16:creationId xmlns:a16="http://schemas.microsoft.com/office/drawing/2014/main" id="{6C047B46-0B90-10D0-0F90-258BB97713D3}"/>
              </a:ext>
            </a:extLst>
          </p:cNvPr>
          <p:cNvCxnSpPr>
            <a:cxnSpLocks/>
          </p:cNvCxnSpPr>
          <p:nvPr/>
        </p:nvCxnSpPr>
        <p:spPr>
          <a:xfrm flipV="1">
            <a:off x="7086599" y="5801440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Łącznik prosty 139">
            <a:extLst>
              <a:ext uri="{FF2B5EF4-FFF2-40B4-BE49-F238E27FC236}">
                <a16:creationId xmlns:a16="http://schemas.microsoft.com/office/drawing/2014/main" id="{0B9C52D4-ED55-9DA0-71CA-D72EBD0A1A6B}"/>
              </a:ext>
            </a:extLst>
          </p:cNvPr>
          <p:cNvCxnSpPr>
            <a:cxnSpLocks/>
          </p:cNvCxnSpPr>
          <p:nvPr/>
        </p:nvCxnSpPr>
        <p:spPr>
          <a:xfrm flipV="1">
            <a:off x="7739211" y="5816394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Łącznik prosty 141">
            <a:extLst>
              <a:ext uri="{FF2B5EF4-FFF2-40B4-BE49-F238E27FC236}">
                <a16:creationId xmlns:a16="http://schemas.microsoft.com/office/drawing/2014/main" id="{77A0FCE3-A3D4-3B6F-F4CB-FB77A167C98E}"/>
              </a:ext>
            </a:extLst>
          </p:cNvPr>
          <p:cNvCxnSpPr>
            <a:cxnSpLocks/>
          </p:cNvCxnSpPr>
          <p:nvPr/>
        </p:nvCxnSpPr>
        <p:spPr>
          <a:xfrm flipV="1">
            <a:off x="8510738" y="5829908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Łącznik prosty 142">
            <a:extLst>
              <a:ext uri="{FF2B5EF4-FFF2-40B4-BE49-F238E27FC236}">
                <a16:creationId xmlns:a16="http://schemas.microsoft.com/office/drawing/2014/main" id="{1CB091CB-B574-F2BD-7AED-D797507701B1}"/>
              </a:ext>
            </a:extLst>
          </p:cNvPr>
          <p:cNvCxnSpPr>
            <a:cxnSpLocks/>
          </p:cNvCxnSpPr>
          <p:nvPr/>
        </p:nvCxnSpPr>
        <p:spPr>
          <a:xfrm flipV="1">
            <a:off x="9139238" y="5791500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Łącznik prosty 145">
            <a:extLst>
              <a:ext uri="{FF2B5EF4-FFF2-40B4-BE49-F238E27FC236}">
                <a16:creationId xmlns:a16="http://schemas.microsoft.com/office/drawing/2014/main" id="{758EF036-33B7-E454-B13E-57AA6DC40630}"/>
              </a:ext>
            </a:extLst>
          </p:cNvPr>
          <p:cNvCxnSpPr>
            <a:cxnSpLocks/>
          </p:cNvCxnSpPr>
          <p:nvPr/>
        </p:nvCxnSpPr>
        <p:spPr>
          <a:xfrm flipV="1">
            <a:off x="9791850" y="5806454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Łącznik prosty 146">
            <a:extLst>
              <a:ext uri="{FF2B5EF4-FFF2-40B4-BE49-F238E27FC236}">
                <a16:creationId xmlns:a16="http://schemas.microsoft.com/office/drawing/2014/main" id="{0AF103F6-232B-F0D1-4972-52B4E49200E1}"/>
              </a:ext>
            </a:extLst>
          </p:cNvPr>
          <p:cNvCxnSpPr>
            <a:cxnSpLocks/>
          </p:cNvCxnSpPr>
          <p:nvPr/>
        </p:nvCxnSpPr>
        <p:spPr>
          <a:xfrm flipV="1">
            <a:off x="10558607" y="5849373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Łącznik prosty 147">
            <a:extLst>
              <a:ext uri="{FF2B5EF4-FFF2-40B4-BE49-F238E27FC236}">
                <a16:creationId xmlns:a16="http://schemas.microsoft.com/office/drawing/2014/main" id="{F534AA70-497B-7439-AA27-4EB1F64DDE96}"/>
              </a:ext>
            </a:extLst>
          </p:cNvPr>
          <p:cNvCxnSpPr>
            <a:cxnSpLocks/>
          </p:cNvCxnSpPr>
          <p:nvPr/>
        </p:nvCxnSpPr>
        <p:spPr>
          <a:xfrm flipV="1">
            <a:off x="11187107" y="5810965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Łącznik prosty 148">
            <a:extLst>
              <a:ext uri="{FF2B5EF4-FFF2-40B4-BE49-F238E27FC236}">
                <a16:creationId xmlns:a16="http://schemas.microsoft.com/office/drawing/2014/main" id="{2AAD5938-9E3F-7321-4141-D73849759D43}"/>
              </a:ext>
            </a:extLst>
          </p:cNvPr>
          <p:cNvCxnSpPr>
            <a:cxnSpLocks/>
          </p:cNvCxnSpPr>
          <p:nvPr/>
        </p:nvCxnSpPr>
        <p:spPr>
          <a:xfrm flipV="1">
            <a:off x="11839719" y="5825919"/>
            <a:ext cx="0" cy="25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Obraz 149">
            <a:extLst>
              <a:ext uri="{FF2B5EF4-FFF2-40B4-BE49-F238E27FC236}">
                <a16:creationId xmlns:a16="http://schemas.microsoft.com/office/drawing/2014/main" id="{B572C11F-5DEC-E8D9-14F7-2A08D6D2C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5A5E15D-D39C-3555-B728-999AA7F17E2F}"/>
              </a:ext>
            </a:extLst>
          </p:cNvPr>
          <p:cNvSpPr txBox="1"/>
          <p:nvPr/>
        </p:nvSpPr>
        <p:spPr>
          <a:xfrm>
            <a:off x="347663" y="1539599"/>
            <a:ext cx="3083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A3CA"/>
                </a:solidFill>
                <a:latin typeface="+mj-lt"/>
                <a:cs typeface="Arial" panose="020B0604020202020204" pitchFamily="34" charset="0"/>
              </a:rPr>
              <a:t>Większość informacji przepływa pionowo (wertykalnie). </a:t>
            </a:r>
          </a:p>
          <a:p>
            <a:r>
              <a:rPr lang="pl-PL" sz="2000" dirty="0">
                <a:solidFill>
                  <a:srgbClr val="00A3CA"/>
                </a:solidFill>
                <a:latin typeface="+mj-lt"/>
                <a:cs typeface="Arial" panose="020B0604020202020204" pitchFamily="34" charset="0"/>
              </a:rPr>
              <a:t>Stąd częste narzekanie na tzw. silosowość organizacji.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2B2C45-DFA3-FC43-A41B-F0015C8A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2E95-4422-4006-B069-AECDCA6B1D55}" type="datetime1">
              <a:rPr lang="pl-PL" smtClean="0"/>
              <a:t>26.05.2022</a:t>
            </a:fld>
            <a:endParaRPr lang="pl-PL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4648570-4548-25B9-E0C0-1B81A393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99D65A68-D7CE-3D72-5D9D-E33D9179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000"/>
                            </p:stCondLst>
                            <p:childTnLst>
                              <p:par>
                                <p:cTn id="3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0"/>
                            </p:stCondLst>
                            <p:childTnLst>
                              <p:par>
                                <p:cTn id="5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000"/>
                            </p:stCondLst>
                            <p:childTnLst>
                              <p:par>
                                <p:cTn id="5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000"/>
                            </p:stCondLst>
                            <p:childTnLst>
                              <p:par>
                                <p:cTn id="5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1" grpId="0" animBg="1"/>
      <p:bldP spid="4" grpId="0" animBg="1"/>
      <p:bldP spid="16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55" grpId="0" animBg="1"/>
      <p:bldP spid="56" grpId="0" animBg="1"/>
      <p:bldP spid="57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39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wal 11">
            <a:extLst>
              <a:ext uri="{FF2B5EF4-FFF2-40B4-BE49-F238E27FC236}">
                <a16:creationId xmlns:a16="http://schemas.microsoft.com/office/drawing/2014/main" id="{FC384AC6-E35C-83F9-B3EF-11B937411D59}"/>
              </a:ext>
            </a:extLst>
          </p:cNvPr>
          <p:cNvSpPr/>
          <p:nvPr/>
        </p:nvSpPr>
        <p:spPr>
          <a:xfrm rot="20068163">
            <a:off x="2527979" y="2923494"/>
            <a:ext cx="5825524" cy="14561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59F49DE-EF2F-328F-A5C4-4FE047670BBF}"/>
              </a:ext>
            </a:extLst>
          </p:cNvPr>
          <p:cNvSpPr txBox="1"/>
          <p:nvPr/>
        </p:nvSpPr>
        <p:spPr>
          <a:xfrm rot="19974052">
            <a:off x="3620815" y="3286378"/>
            <a:ext cx="3639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00A3CA"/>
                </a:solidFill>
              </a:rPr>
              <a:t>Częste przypadki  crossowych projektów innowacyjnych angażujących managerów z różnych Unitów i różnych poziomów organizacji</a:t>
            </a: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5D81A16E-12EA-6056-AB22-7FAAC0BE1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85405"/>
              </p:ext>
            </p:extLst>
          </p:nvPr>
        </p:nvGraphicFramePr>
        <p:xfrm>
          <a:off x="1216393" y="2047075"/>
          <a:ext cx="9759213" cy="4651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823">
                  <a:extLst>
                    <a:ext uri="{9D8B030D-6E8A-4147-A177-3AD203B41FA5}">
                      <a16:colId xmlns:a16="http://schemas.microsoft.com/office/drawing/2014/main" val="2679487692"/>
                    </a:ext>
                  </a:extLst>
                </a:gridCol>
                <a:gridCol w="2574936">
                  <a:extLst>
                    <a:ext uri="{9D8B030D-6E8A-4147-A177-3AD203B41FA5}">
                      <a16:colId xmlns:a16="http://schemas.microsoft.com/office/drawing/2014/main" val="1562632142"/>
                    </a:ext>
                  </a:extLst>
                </a:gridCol>
                <a:gridCol w="1816818">
                  <a:extLst>
                    <a:ext uri="{9D8B030D-6E8A-4147-A177-3AD203B41FA5}">
                      <a16:colId xmlns:a16="http://schemas.microsoft.com/office/drawing/2014/main" val="1723923182"/>
                    </a:ext>
                  </a:extLst>
                </a:gridCol>
                <a:gridCol w="1816818">
                  <a:extLst>
                    <a:ext uri="{9D8B030D-6E8A-4147-A177-3AD203B41FA5}">
                      <a16:colId xmlns:a16="http://schemas.microsoft.com/office/drawing/2014/main" val="4046381070"/>
                    </a:ext>
                  </a:extLst>
                </a:gridCol>
                <a:gridCol w="1816818">
                  <a:extLst>
                    <a:ext uri="{9D8B030D-6E8A-4147-A177-3AD203B41FA5}">
                      <a16:colId xmlns:a16="http://schemas.microsoft.com/office/drawing/2014/main" val="3939533024"/>
                    </a:ext>
                  </a:extLst>
                </a:gridCol>
              </a:tblGrid>
              <a:tr h="464256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Unity wsparcia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Biznes Unit 1</a:t>
                      </a:r>
                      <a:endParaRPr lang="pl-PL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BU 2</a:t>
                      </a:r>
                      <a:endParaRPr lang="pl-PL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BU 3 </a:t>
                      </a:r>
                      <a:endParaRPr lang="pl-PL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/>
                        <a:t>Ʃ wyniki</a:t>
                      </a:r>
                      <a:endParaRPr lang="pl-PL" sz="2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182010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Sprzedaż, marketing, technologia</a:t>
                      </a:r>
                      <a:endParaRPr lang="pl-PL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Marża/tonaż/</a:t>
                      </a:r>
                    </a:p>
                    <a:p>
                      <a:pPr algn="ctr"/>
                      <a:r>
                        <a:rPr lang="pl-PL" sz="1400" dirty="0"/>
                        <a:t>rozwój jakościowy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Marża/tonaż/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Marża/tonaż/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Wyniki finansowe Unitu marketingu i sprzedaży/ marża pokrycia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5307168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Logistyka i dystrybucja</a:t>
                      </a:r>
                      <a:endParaRPr lang="pl-PL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222053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Produkcja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Zakupy</a:t>
                      </a:r>
                      <a:endParaRPr lang="pl-PL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Marża/tonaż/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Marża/tonaż/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Marża/tonaż/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115408"/>
                  </a:ext>
                </a:extLst>
              </a:tr>
              <a:tr h="45065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BackOffice</a:t>
                      </a:r>
                      <a:endParaRPr lang="pl-PL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  <a:endParaRPr lang="pl-PL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  <a:endParaRPr lang="pl-PL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  <a:endParaRPr lang="pl-PL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730743"/>
                  </a:ext>
                </a:extLst>
              </a:tr>
              <a:tr h="450652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Zakupy</a:t>
                      </a:r>
                      <a:endParaRPr lang="pl-PL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Efektywność kosztów/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rozwój jakościowy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</a:rPr>
                        <a:t>Ʃ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411832"/>
                  </a:ext>
                </a:extLst>
              </a:tr>
              <a:tr h="742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Ʃ wyniki</a:t>
                      </a:r>
                    </a:p>
                    <a:p>
                      <a:pPr algn="ctr"/>
                      <a:endParaRPr lang="pl-PL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Wyniki finansowe Unitu i realizacja strategii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Wyniki finansowe i realizacja strategii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</a:rPr>
                        <a:t>Wyniki finansowe i realizacja strategii</a:t>
                      </a:r>
                    </a:p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Wyniki finansowe całej firmy oraz realizacja strategii. 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872249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2D936A95-39AB-54A2-543C-EA02E416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2" y="174844"/>
            <a:ext cx="7719938" cy="984842"/>
          </a:xfrm>
          <a:solidFill>
            <a:schemeClr val="bg1"/>
          </a:solidFill>
          <a:ln>
            <a:solidFill>
              <a:srgbClr val="00A3CA"/>
            </a:solidFill>
          </a:ln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Modelowy schemat organizacji matrycowej – nowego typu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D2346D1-8C1E-04CA-2516-56C70329141D}"/>
              </a:ext>
            </a:extLst>
          </p:cNvPr>
          <p:cNvSpPr txBox="1"/>
          <p:nvPr/>
        </p:nvSpPr>
        <p:spPr>
          <a:xfrm>
            <a:off x="3809267" y="1294094"/>
            <a:ext cx="486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+mj-lt"/>
              </a:rPr>
              <a:t>Zarząd / Management</a:t>
            </a:r>
          </a:p>
          <a:p>
            <a:pPr algn="ctr"/>
            <a:r>
              <a:rPr lang="pl-PL" b="1" dirty="0">
                <a:latin typeface="+mj-lt"/>
              </a:rPr>
              <a:t>U n i t y   P r o d u k t o w 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63CD0E2-9061-7EC2-9113-10E23C28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084A0DC-F561-27F0-E39D-098F907DD40F}"/>
              </a:ext>
            </a:extLst>
          </p:cNvPr>
          <p:cNvSpPr txBox="1"/>
          <p:nvPr/>
        </p:nvSpPr>
        <p:spPr>
          <a:xfrm>
            <a:off x="376278" y="1159686"/>
            <a:ext cx="372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A3CA"/>
                </a:solidFill>
              </a:rPr>
              <a:t>Tutaj też większość informacji przepływa pionowo tylko organizacja względem produktu i klienta jest pozioma !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E68A4D-7C02-AA8C-627B-B55A7E54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BA0D-F1E4-4E72-9FBB-066A8E64CEB2}" type="datetime1">
              <a:rPr lang="pl-PL" smtClean="0"/>
              <a:t>26.05.2022</a:t>
            </a:fld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DD2A06A3-1387-1C96-1F30-80D775EF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2F7AC6B-6493-315A-7C16-9CB14E46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6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E087C3F-F873-63DE-7294-880D3F7B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16DE986-8721-784E-38F3-4683E8571537}"/>
              </a:ext>
            </a:extLst>
          </p:cNvPr>
          <p:cNvSpPr txBox="1"/>
          <p:nvPr/>
        </p:nvSpPr>
        <p:spPr>
          <a:xfrm>
            <a:off x="1657350" y="2197893"/>
            <a:ext cx="85820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2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„Ciągłe zmiany. Już nie mogłem. Poczułem, że wszystkiego mam dosyć. To jest dla mnie za dużo. Dużo zadań na raz. Presja na wyniki i zero zrozumienia. Ciągle miałem nowe projekty. Dużo ludzi. Wymagania rosły. Teraz to, kurczę, tego nikt nie ogarnie. Z ludźmi nie mogłem lepiej. Powinno być mniej zadań i mniej ludzi na wydziale. Plany bym wykonywał. Każdemu bym pomógł. Nikt by nie odchodził. No a, to w końcu sam rzuciłem papierami.”</a:t>
            </a:r>
            <a:r>
              <a:rPr lang="pl-PL" sz="2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5E4BA12-A994-8676-DAF6-7A5086CB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DE1-6492-4AC0-97D4-A97A6A79888B}" type="datetime1">
              <a:rPr lang="pl-PL" smtClean="0"/>
              <a:t>26.05.2022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34B4D7C-AEBA-4E70-1B00-892EE3B6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740DCD-1475-F0D7-A3FB-EEFE8886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8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38E9226-EC65-4A7F-8DF7-724FC65F9AF9}"/>
              </a:ext>
            </a:extLst>
          </p:cNvPr>
          <p:cNvSpPr txBox="1"/>
          <p:nvPr/>
        </p:nvSpPr>
        <p:spPr>
          <a:xfrm>
            <a:off x="5104228" y="5223534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Fragment wywiadu autora z kierownikiem jednego z wydziałów produkcyjnych </a:t>
            </a: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 zakładach przemysłu spożywczego, w Polsce. Właścicielem firmy są zachodnie fundusze inwestycyjne.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638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E087C3F-F873-63DE-7294-880D3F7BD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25705"/>
            <a:ext cx="2914656" cy="73652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16DE986-8721-784E-38F3-4683E8571537}"/>
              </a:ext>
            </a:extLst>
          </p:cNvPr>
          <p:cNvSpPr txBox="1"/>
          <p:nvPr/>
        </p:nvSpPr>
        <p:spPr>
          <a:xfrm>
            <a:off x="1828803" y="2865388"/>
            <a:ext cx="8582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+mj-lt"/>
              </a:rPr>
              <a:t>Jak pomóc współczesnemu pracownikowi w odnalezieniu się w nowej organizacji pracy?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5E4BA12-A994-8676-DAF6-7A5086CB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6D8-BF81-458C-B8F0-21B949EB7FB6}" type="datetime1">
              <a:rPr lang="pl-PL" smtClean="0"/>
              <a:t>26.05.2022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34B4D7C-AEBA-4E70-1B00-892EE3B6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spotkanie w ramach prac badawczych prof. Andrzeja Zybały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740DCD-1475-F0D7-A3FB-EEFE8886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266D-F2AD-445C-9601-1C35CC253F4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9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1867</Words>
  <Application>Microsoft Office PowerPoint</Application>
  <PresentationFormat>Panoramiczny</PresentationFormat>
  <Paragraphs>344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Przykład narzędzia nowej generacji,  służącego poprawie jakości zarządzania i poprawie relacji międzyludzkich w zakładach pracy</vt:lpstr>
      <vt:lpstr>Prezentacja programu PowerPoint</vt:lpstr>
      <vt:lpstr>Prezentacja programu PowerPoint</vt:lpstr>
      <vt:lpstr>W ostatnich 20-30 latach, obserwujemy coraz większą złożoność procesów zarządzania wynikającą m.in.:</vt:lpstr>
      <vt:lpstr>Niektóre istotne skutki, przemian sposobów organizacji przedsiębiorstw, dla pracowników:</vt:lpstr>
      <vt:lpstr>Modelowy schemat organizacji tradycyjnej</vt:lpstr>
      <vt:lpstr>Modelowy schemat organizacji matrycowej – nowego typu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Korzyści dla Pracownika/Podwładnego ze stosowania Systemu WinWinBalance</vt:lpstr>
      <vt:lpstr>Korzyści dla Przełożonego: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 narzędzia nowej generacji,  do wspierania procesów zarządczych jako odpowiedź na wyzwania przemian organizacyjnych przedsiębiorstw</dc:title>
  <dc:creator>Marek Tarnowski</dc:creator>
  <cp:lastModifiedBy>Andrzej Zybała</cp:lastModifiedBy>
  <cp:revision>32</cp:revision>
  <dcterms:created xsi:type="dcterms:W3CDTF">2022-05-22T19:10:06Z</dcterms:created>
  <dcterms:modified xsi:type="dcterms:W3CDTF">2022-05-26T08:39:06Z</dcterms:modified>
</cp:coreProperties>
</file>