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343" r:id="rId2"/>
    <p:sldId id="403" r:id="rId3"/>
    <p:sldId id="358" r:id="rId4"/>
    <p:sldId id="374" r:id="rId5"/>
    <p:sldId id="369" r:id="rId6"/>
    <p:sldId id="361" r:id="rId7"/>
    <p:sldId id="331" r:id="rId8"/>
    <p:sldId id="377" r:id="rId9"/>
    <p:sldId id="384" r:id="rId10"/>
    <p:sldId id="385" r:id="rId11"/>
    <p:sldId id="379" r:id="rId12"/>
  </p:sldIdLst>
  <p:sldSz cx="9144000" cy="6858000" type="screen4x3"/>
  <p:notesSz cx="6797675" cy="9926638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070"/>
    <a:srgbClr val="E39191"/>
    <a:srgbClr val="F5ADA7"/>
    <a:srgbClr val="EAEAEA"/>
    <a:srgbClr val="C8444D"/>
    <a:srgbClr val="881A24"/>
    <a:srgbClr val="C00000"/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43D7A-CB99-4856-9973-958FF3B4B373}" v="2" dt="2022-01-18T13:49:25.10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0" autoAdjust="0"/>
  </p:normalViewPr>
  <p:slideViewPr>
    <p:cSldViewPr>
      <p:cViewPr varScale="1">
        <p:scale>
          <a:sx n="98" d="100"/>
          <a:sy n="98" d="100"/>
        </p:scale>
        <p:origin x="18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AF899-3875-48B1-AC32-D1C8FD2844C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270A2E8-8E10-4C9B-A739-BB61A82D162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800" b="1" dirty="0"/>
            <a:t>IGualdad</a:t>
          </a:r>
          <a:r>
            <a:rPr lang="nl-BE" sz="1800" dirty="0"/>
            <a:t>, también en las empresas</a:t>
          </a:r>
          <a:endParaRPr lang="en-US" sz="1800" dirty="0"/>
        </a:p>
      </dgm:t>
    </dgm:pt>
    <dgm:pt modelId="{1D98A7B6-397F-40E3-87AC-8995AB65F0CB}" type="parTrans" cxnId="{8D53A522-6275-449B-A903-59571BF5B01D}">
      <dgm:prSet/>
      <dgm:spPr/>
      <dgm:t>
        <a:bodyPr/>
        <a:lstStyle/>
        <a:p>
          <a:endParaRPr lang="en-US"/>
        </a:p>
      </dgm:t>
    </dgm:pt>
    <dgm:pt modelId="{DCA5860E-B2C6-4939-8A6E-086270F40456}" type="sibTrans" cxnId="{8D53A522-6275-449B-A903-59571BF5B01D}">
      <dgm:prSet/>
      <dgm:spPr/>
      <dgm:t>
        <a:bodyPr/>
        <a:lstStyle/>
        <a:p>
          <a:endParaRPr lang="en-US"/>
        </a:p>
      </dgm:t>
    </dgm:pt>
    <dgm:pt modelId="{5F4181AA-86E1-4FD1-B8C5-DB34146704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800" b="1" dirty="0"/>
            <a:t>Derechos humanos</a:t>
          </a:r>
        </a:p>
        <a:p>
          <a:pPr>
            <a:lnSpc>
              <a:spcPct val="100000"/>
            </a:lnSpc>
            <a:defRPr cap="all"/>
          </a:pPr>
          <a:r>
            <a:rPr lang="nl-BE" sz="1800" dirty="0"/>
            <a:t>autodeterminación, propiedad y CONTROL</a:t>
          </a:r>
          <a:endParaRPr lang="en-US" sz="1800" dirty="0"/>
        </a:p>
      </dgm:t>
    </dgm:pt>
    <dgm:pt modelId="{D0DD9520-9123-4B2C-B6B3-7236BC887075}" type="parTrans" cxnId="{516C69B6-16CC-469D-9F1B-469B805CAD6F}">
      <dgm:prSet/>
      <dgm:spPr/>
      <dgm:t>
        <a:bodyPr/>
        <a:lstStyle/>
        <a:p>
          <a:endParaRPr lang="en-US"/>
        </a:p>
      </dgm:t>
    </dgm:pt>
    <dgm:pt modelId="{19184E34-E884-486F-BA94-DB33BBB6CC97}" type="sibTrans" cxnId="{516C69B6-16CC-469D-9F1B-469B805CAD6F}">
      <dgm:prSet/>
      <dgm:spPr/>
      <dgm:t>
        <a:bodyPr/>
        <a:lstStyle/>
        <a:p>
          <a:endParaRPr lang="en-US"/>
        </a:p>
      </dgm:t>
    </dgm:pt>
    <dgm:pt modelId="{64285676-1E9B-406E-88B0-973E3B3DAD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BE" sz="1800" b="1" dirty="0"/>
            <a:t>democracia</a:t>
          </a:r>
          <a:endParaRPr lang="en-US" sz="1800" dirty="0"/>
        </a:p>
      </dgm:t>
    </dgm:pt>
    <dgm:pt modelId="{E689DADA-C6BC-4B6F-A668-44B1262D34E9}" type="sibTrans" cxnId="{AE23EC6E-DBA7-4267-AB76-21B7CDA267F9}">
      <dgm:prSet/>
      <dgm:spPr/>
      <dgm:t>
        <a:bodyPr/>
        <a:lstStyle/>
        <a:p>
          <a:endParaRPr lang="fr-BE"/>
        </a:p>
      </dgm:t>
    </dgm:pt>
    <dgm:pt modelId="{FCC37C3E-AAD7-42E6-8721-D91E60302A10}" type="parTrans" cxnId="{AE23EC6E-DBA7-4267-AB76-21B7CDA267F9}">
      <dgm:prSet/>
      <dgm:spPr/>
      <dgm:t>
        <a:bodyPr/>
        <a:lstStyle/>
        <a:p>
          <a:endParaRPr lang="fr-BE"/>
        </a:p>
      </dgm:t>
    </dgm:pt>
    <dgm:pt modelId="{3798D22B-D346-47ED-87B6-8FEB6A84E3CB}" type="pres">
      <dgm:prSet presAssocID="{F11AF899-3875-48B1-AC32-D1C8FD2844C2}" presName="root" presStyleCnt="0">
        <dgm:presLayoutVars>
          <dgm:dir/>
          <dgm:resizeHandles val="exact"/>
        </dgm:presLayoutVars>
      </dgm:prSet>
      <dgm:spPr/>
    </dgm:pt>
    <dgm:pt modelId="{9E304964-E4FE-4308-9B19-ACBF56FDBFA2}" type="pres">
      <dgm:prSet presAssocID="{7270A2E8-8E10-4C9B-A739-BB61A82D162C}" presName="compNode" presStyleCnt="0"/>
      <dgm:spPr/>
    </dgm:pt>
    <dgm:pt modelId="{1DF2394F-826F-4363-9060-A096902D1A05}" type="pres">
      <dgm:prSet presAssocID="{7270A2E8-8E10-4C9B-A739-BB61A82D162C}" presName="iconBgRect" presStyleLbl="bgShp" presStyleIdx="0" presStyleCnt="3"/>
      <dgm:spPr/>
    </dgm:pt>
    <dgm:pt modelId="{26F86E66-9257-4204-8FE2-F8E86E26747E}" type="pres">
      <dgm:prSet presAssocID="{7270A2E8-8E10-4C9B-A739-BB61A82D16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2B2EC01-2B85-476E-895F-D960BD431F73}" type="pres">
      <dgm:prSet presAssocID="{7270A2E8-8E10-4C9B-A739-BB61A82D162C}" presName="spaceRect" presStyleCnt="0"/>
      <dgm:spPr/>
    </dgm:pt>
    <dgm:pt modelId="{A56D27D9-52F6-4167-84C0-223A198D6777}" type="pres">
      <dgm:prSet presAssocID="{7270A2E8-8E10-4C9B-A739-BB61A82D162C}" presName="textRect" presStyleLbl="revTx" presStyleIdx="0" presStyleCnt="3" custLinFactNeighborX="15464" custLinFactNeighborY="9746">
        <dgm:presLayoutVars>
          <dgm:chMax val="1"/>
          <dgm:chPref val="1"/>
        </dgm:presLayoutVars>
      </dgm:prSet>
      <dgm:spPr/>
    </dgm:pt>
    <dgm:pt modelId="{81145370-10DC-4F9A-A844-88CB6491F5CF}" type="pres">
      <dgm:prSet presAssocID="{DCA5860E-B2C6-4939-8A6E-086270F40456}" presName="sibTrans" presStyleCnt="0"/>
      <dgm:spPr/>
    </dgm:pt>
    <dgm:pt modelId="{44E3F819-B982-4F20-8DBE-E4F05DAD7FFD}" type="pres">
      <dgm:prSet presAssocID="{64285676-1E9B-406E-88B0-973E3B3DADAC}" presName="compNode" presStyleCnt="0"/>
      <dgm:spPr/>
    </dgm:pt>
    <dgm:pt modelId="{73F5EC70-9C93-4683-85DC-A652BAA89E70}" type="pres">
      <dgm:prSet presAssocID="{64285676-1E9B-406E-88B0-973E3B3DADAC}" presName="iconBgRect" presStyleLbl="bgShp" presStyleIdx="1" presStyleCnt="3" custLinFactNeighborX="27339" custLinFactNeighborY="3385"/>
      <dgm:spPr>
        <a:solidFill>
          <a:schemeClr val="accent5">
            <a:lumMod val="75000"/>
          </a:schemeClr>
        </a:solidFill>
      </dgm:spPr>
    </dgm:pt>
    <dgm:pt modelId="{9C1F4DAE-CA49-44C9-BF71-43EA4BBB726D}" type="pres">
      <dgm:prSet presAssocID="{64285676-1E9B-406E-88B0-973E3B3DADAC}" presName="iconRect" presStyleLbl="node1" presStyleIdx="1" presStyleCnt="3" custLinFactNeighborX="50023" custLinFactNeighborY="592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D4C914F9-B45A-4939-9E80-D6A637FB112F}" type="pres">
      <dgm:prSet presAssocID="{64285676-1E9B-406E-88B0-973E3B3DADAC}" presName="spaceRect" presStyleCnt="0"/>
      <dgm:spPr/>
    </dgm:pt>
    <dgm:pt modelId="{EC47751E-7465-41FA-B3CF-9E76F65C7DE0}" type="pres">
      <dgm:prSet presAssocID="{64285676-1E9B-406E-88B0-973E3B3DADAC}" presName="textRect" presStyleLbl="revTx" presStyleIdx="1" presStyleCnt="3" custLinFactNeighborX="15410" custLinFactNeighborY="9746">
        <dgm:presLayoutVars>
          <dgm:chMax val="1"/>
          <dgm:chPref val="1"/>
        </dgm:presLayoutVars>
      </dgm:prSet>
      <dgm:spPr/>
    </dgm:pt>
    <dgm:pt modelId="{EC23FA39-86A7-4F5F-8EC1-6E2738997512}" type="pres">
      <dgm:prSet presAssocID="{E689DADA-C6BC-4B6F-A668-44B1262D34E9}" presName="sibTrans" presStyleCnt="0"/>
      <dgm:spPr/>
    </dgm:pt>
    <dgm:pt modelId="{FC79B94C-8606-4D39-B513-50F19C076457}" type="pres">
      <dgm:prSet presAssocID="{5F4181AA-86E1-4FD1-B8C5-DB3414670446}" presName="compNode" presStyleCnt="0"/>
      <dgm:spPr/>
    </dgm:pt>
    <dgm:pt modelId="{3724E1DD-A85C-42C5-B762-30E3B8885A2C}" type="pres">
      <dgm:prSet presAssocID="{5F4181AA-86E1-4FD1-B8C5-DB3414670446}" presName="iconBgRect" presStyleLbl="bgShp" presStyleIdx="2" presStyleCnt="3"/>
      <dgm:spPr/>
    </dgm:pt>
    <dgm:pt modelId="{2470CC60-5ECB-4F9B-ACAF-30F12A81B8B4}" type="pres">
      <dgm:prSet presAssocID="{5F4181AA-86E1-4FD1-B8C5-DB34146704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BD2C017-7AA9-4E45-83A4-4002AF565484}" type="pres">
      <dgm:prSet presAssocID="{5F4181AA-86E1-4FD1-B8C5-DB3414670446}" presName="spaceRect" presStyleCnt="0"/>
      <dgm:spPr/>
    </dgm:pt>
    <dgm:pt modelId="{D1EF75F8-71B9-45B6-8101-2F763997E8BE}" type="pres">
      <dgm:prSet presAssocID="{5F4181AA-86E1-4FD1-B8C5-DB3414670446}" presName="textRect" presStyleLbl="revTx" presStyleIdx="2" presStyleCnt="3" custScaleX="162436">
        <dgm:presLayoutVars>
          <dgm:chMax val="1"/>
          <dgm:chPref val="1"/>
        </dgm:presLayoutVars>
      </dgm:prSet>
      <dgm:spPr/>
    </dgm:pt>
  </dgm:ptLst>
  <dgm:cxnLst>
    <dgm:cxn modelId="{C79C9807-0FBE-4D25-AE0B-856B5A4099C4}" type="presOf" srcId="{F11AF899-3875-48B1-AC32-D1C8FD2844C2}" destId="{3798D22B-D346-47ED-87B6-8FEB6A84E3CB}" srcOrd="0" destOrd="0" presId="urn:microsoft.com/office/officeart/2018/5/layout/IconCircleLabelList"/>
    <dgm:cxn modelId="{8D53A522-6275-449B-A903-59571BF5B01D}" srcId="{F11AF899-3875-48B1-AC32-D1C8FD2844C2}" destId="{7270A2E8-8E10-4C9B-A739-BB61A82D162C}" srcOrd="0" destOrd="0" parTransId="{1D98A7B6-397F-40E3-87AC-8995AB65F0CB}" sibTransId="{DCA5860E-B2C6-4939-8A6E-086270F40456}"/>
    <dgm:cxn modelId="{8B314940-66F9-44EE-A41A-675D49866CC5}" type="presOf" srcId="{5F4181AA-86E1-4FD1-B8C5-DB3414670446}" destId="{D1EF75F8-71B9-45B6-8101-2F763997E8BE}" srcOrd="0" destOrd="0" presId="urn:microsoft.com/office/officeart/2018/5/layout/IconCircleLabelList"/>
    <dgm:cxn modelId="{251C8E5C-E37B-4707-84E5-C31FFA566229}" type="presOf" srcId="{64285676-1E9B-406E-88B0-973E3B3DADAC}" destId="{EC47751E-7465-41FA-B3CF-9E76F65C7DE0}" srcOrd="0" destOrd="0" presId="urn:microsoft.com/office/officeart/2018/5/layout/IconCircleLabelList"/>
    <dgm:cxn modelId="{AE23EC6E-DBA7-4267-AB76-21B7CDA267F9}" srcId="{F11AF899-3875-48B1-AC32-D1C8FD2844C2}" destId="{64285676-1E9B-406E-88B0-973E3B3DADAC}" srcOrd="1" destOrd="0" parTransId="{FCC37C3E-AAD7-42E6-8721-D91E60302A10}" sibTransId="{E689DADA-C6BC-4B6F-A668-44B1262D34E9}"/>
    <dgm:cxn modelId="{C7B5CEA4-389D-4285-908F-19049C3D8F5D}" type="presOf" srcId="{7270A2E8-8E10-4C9B-A739-BB61A82D162C}" destId="{A56D27D9-52F6-4167-84C0-223A198D6777}" srcOrd="0" destOrd="0" presId="urn:microsoft.com/office/officeart/2018/5/layout/IconCircleLabelList"/>
    <dgm:cxn modelId="{516C69B6-16CC-469D-9F1B-469B805CAD6F}" srcId="{F11AF899-3875-48B1-AC32-D1C8FD2844C2}" destId="{5F4181AA-86E1-4FD1-B8C5-DB3414670446}" srcOrd="2" destOrd="0" parTransId="{D0DD9520-9123-4B2C-B6B3-7236BC887075}" sibTransId="{19184E34-E884-486F-BA94-DB33BBB6CC97}"/>
    <dgm:cxn modelId="{56B960B7-0E47-4DF5-BD5A-088FF5046333}" type="presParOf" srcId="{3798D22B-D346-47ED-87B6-8FEB6A84E3CB}" destId="{9E304964-E4FE-4308-9B19-ACBF56FDBFA2}" srcOrd="0" destOrd="0" presId="urn:microsoft.com/office/officeart/2018/5/layout/IconCircleLabelList"/>
    <dgm:cxn modelId="{C5B9408E-AFDE-4C54-BFB1-5154D4B42110}" type="presParOf" srcId="{9E304964-E4FE-4308-9B19-ACBF56FDBFA2}" destId="{1DF2394F-826F-4363-9060-A096902D1A05}" srcOrd="0" destOrd="0" presId="urn:microsoft.com/office/officeart/2018/5/layout/IconCircleLabelList"/>
    <dgm:cxn modelId="{FC2A055B-47A0-4150-A828-2C0322F9A1E1}" type="presParOf" srcId="{9E304964-E4FE-4308-9B19-ACBF56FDBFA2}" destId="{26F86E66-9257-4204-8FE2-F8E86E26747E}" srcOrd="1" destOrd="0" presId="urn:microsoft.com/office/officeart/2018/5/layout/IconCircleLabelList"/>
    <dgm:cxn modelId="{00F7407D-EAB8-4B82-B89E-CA83A1EEF1D4}" type="presParOf" srcId="{9E304964-E4FE-4308-9B19-ACBF56FDBFA2}" destId="{12B2EC01-2B85-476E-895F-D960BD431F73}" srcOrd="2" destOrd="0" presId="urn:microsoft.com/office/officeart/2018/5/layout/IconCircleLabelList"/>
    <dgm:cxn modelId="{D2DAED32-B647-48B3-A863-333D8DAFC9A9}" type="presParOf" srcId="{9E304964-E4FE-4308-9B19-ACBF56FDBFA2}" destId="{A56D27D9-52F6-4167-84C0-223A198D6777}" srcOrd="3" destOrd="0" presId="urn:microsoft.com/office/officeart/2018/5/layout/IconCircleLabelList"/>
    <dgm:cxn modelId="{D803EACE-C8E2-4563-A04F-B60AFDF0064A}" type="presParOf" srcId="{3798D22B-D346-47ED-87B6-8FEB6A84E3CB}" destId="{81145370-10DC-4F9A-A844-88CB6491F5CF}" srcOrd="1" destOrd="0" presId="urn:microsoft.com/office/officeart/2018/5/layout/IconCircleLabelList"/>
    <dgm:cxn modelId="{7EA65CC5-50F5-4F36-B4F5-7D4B0FE04592}" type="presParOf" srcId="{3798D22B-D346-47ED-87B6-8FEB6A84E3CB}" destId="{44E3F819-B982-4F20-8DBE-E4F05DAD7FFD}" srcOrd="2" destOrd="0" presId="urn:microsoft.com/office/officeart/2018/5/layout/IconCircleLabelList"/>
    <dgm:cxn modelId="{61DE9972-27C4-4356-9319-DC0BA0F95436}" type="presParOf" srcId="{44E3F819-B982-4F20-8DBE-E4F05DAD7FFD}" destId="{73F5EC70-9C93-4683-85DC-A652BAA89E70}" srcOrd="0" destOrd="0" presId="urn:microsoft.com/office/officeart/2018/5/layout/IconCircleLabelList"/>
    <dgm:cxn modelId="{95068B59-0A15-4596-B806-7B78405AD1DC}" type="presParOf" srcId="{44E3F819-B982-4F20-8DBE-E4F05DAD7FFD}" destId="{9C1F4DAE-CA49-44C9-BF71-43EA4BBB726D}" srcOrd="1" destOrd="0" presId="urn:microsoft.com/office/officeart/2018/5/layout/IconCircleLabelList"/>
    <dgm:cxn modelId="{24FDE632-0FB8-4044-849D-FA7129B28AE8}" type="presParOf" srcId="{44E3F819-B982-4F20-8DBE-E4F05DAD7FFD}" destId="{D4C914F9-B45A-4939-9E80-D6A637FB112F}" srcOrd="2" destOrd="0" presId="urn:microsoft.com/office/officeart/2018/5/layout/IconCircleLabelList"/>
    <dgm:cxn modelId="{9F2F615A-9CA9-46CB-BA0A-FF2DE7D72BAD}" type="presParOf" srcId="{44E3F819-B982-4F20-8DBE-E4F05DAD7FFD}" destId="{EC47751E-7465-41FA-B3CF-9E76F65C7DE0}" srcOrd="3" destOrd="0" presId="urn:microsoft.com/office/officeart/2018/5/layout/IconCircleLabelList"/>
    <dgm:cxn modelId="{F270DA2E-28BC-48F1-96DA-20A0A1E35B2C}" type="presParOf" srcId="{3798D22B-D346-47ED-87B6-8FEB6A84E3CB}" destId="{EC23FA39-86A7-4F5F-8EC1-6E2738997512}" srcOrd="3" destOrd="0" presId="urn:microsoft.com/office/officeart/2018/5/layout/IconCircleLabelList"/>
    <dgm:cxn modelId="{F3D15CF3-00EB-4B6F-AF5E-ACA641DB6991}" type="presParOf" srcId="{3798D22B-D346-47ED-87B6-8FEB6A84E3CB}" destId="{FC79B94C-8606-4D39-B513-50F19C076457}" srcOrd="4" destOrd="0" presId="urn:microsoft.com/office/officeart/2018/5/layout/IconCircleLabelList"/>
    <dgm:cxn modelId="{F3D1291C-2F0F-4D0E-BFB9-D64C978E35CB}" type="presParOf" srcId="{FC79B94C-8606-4D39-B513-50F19C076457}" destId="{3724E1DD-A85C-42C5-B762-30E3B8885A2C}" srcOrd="0" destOrd="0" presId="urn:microsoft.com/office/officeart/2018/5/layout/IconCircleLabelList"/>
    <dgm:cxn modelId="{0C0D8609-079B-4515-A2D6-9326F2CB1282}" type="presParOf" srcId="{FC79B94C-8606-4D39-B513-50F19C076457}" destId="{2470CC60-5ECB-4F9B-ACAF-30F12A81B8B4}" srcOrd="1" destOrd="0" presId="urn:microsoft.com/office/officeart/2018/5/layout/IconCircleLabelList"/>
    <dgm:cxn modelId="{BBCA201D-01F7-424F-97FE-FC04565271FB}" type="presParOf" srcId="{FC79B94C-8606-4D39-B513-50F19C076457}" destId="{ABD2C017-7AA9-4E45-83A4-4002AF565484}" srcOrd="2" destOrd="0" presId="urn:microsoft.com/office/officeart/2018/5/layout/IconCircleLabelList"/>
    <dgm:cxn modelId="{48489AD7-4F1B-4007-AAA2-D7FBAE1D1A77}" type="presParOf" srcId="{FC79B94C-8606-4D39-B513-50F19C076457}" destId="{D1EF75F8-71B9-45B6-8101-2F763997E8B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2394F-826F-4363-9060-A096902D1A05}">
      <dsp:nvSpPr>
        <dsp:cNvPr id="0" name=""/>
        <dsp:cNvSpPr/>
      </dsp:nvSpPr>
      <dsp:spPr>
        <a:xfrm>
          <a:off x="444356" y="753411"/>
          <a:ext cx="1269562" cy="1269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86E66-9257-4204-8FE2-F8E86E26747E}">
      <dsp:nvSpPr>
        <dsp:cNvPr id="0" name=""/>
        <dsp:cNvSpPr/>
      </dsp:nvSpPr>
      <dsp:spPr>
        <a:xfrm>
          <a:off x="714919" y="1023974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D27D9-52F6-4167-84C0-223A198D6777}">
      <dsp:nvSpPr>
        <dsp:cNvPr id="0" name=""/>
        <dsp:cNvSpPr/>
      </dsp:nvSpPr>
      <dsp:spPr>
        <a:xfrm>
          <a:off x="360357" y="2499228"/>
          <a:ext cx="2081250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800" b="1" kern="1200" dirty="0"/>
            <a:t>IGualdad</a:t>
          </a:r>
          <a:r>
            <a:rPr lang="nl-BE" sz="1800" kern="1200" dirty="0"/>
            <a:t>, también en las empresas</a:t>
          </a:r>
          <a:endParaRPr lang="en-US" sz="1800" kern="1200" dirty="0"/>
        </a:p>
      </dsp:txBody>
      <dsp:txXfrm>
        <a:off x="360357" y="2499228"/>
        <a:ext cx="2081250" cy="829230"/>
      </dsp:txXfrm>
    </dsp:sp>
    <dsp:sp modelId="{73F5EC70-9C93-4683-85DC-A652BAA89E70}">
      <dsp:nvSpPr>
        <dsp:cNvPr id="0" name=""/>
        <dsp:cNvSpPr/>
      </dsp:nvSpPr>
      <dsp:spPr>
        <a:xfrm>
          <a:off x="3236911" y="796386"/>
          <a:ext cx="1269562" cy="1269562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F4DAE-CA49-44C9-BF71-43EA4BBB726D}">
      <dsp:nvSpPr>
        <dsp:cNvPr id="0" name=""/>
        <dsp:cNvSpPr/>
      </dsp:nvSpPr>
      <dsp:spPr>
        <a:xfrm>
          <a:off x="3524774" y="1067112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7751E-7465-41FA-B3CF-9E76F65C7DE0}">
      <dsp:nvSpPr>
        <dsp:cNvPr id="0" name=""/>
        <dsp:cNvSpPr/>
      </dsp:nvSpPr>
      <dsp:spPr>
        <a:xfrm>
          <a:off x="2804702" y="2499228"/>
          <a:ext cx="2081250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800" b="1" kern="1200" dirty="0"/>
            <a:t>democracia</a:t>
          </a:r>
          <a:endParaRPr lang="en-US" sz="1800" kern="1200" dirty="0"/>
        </a:p>
      </dsp:txBody>
      <dsp:txXfrm>
        <a:off x="2804702" y="2499228"/>
        <a:ext cx="2081250" cy="829230"/>
      </dsp:txXfrm>
    </dsp:sp>
    <dsp:sp modelId="{3724E1DD-A85C-42C5-B762-30E3B8885A2C}">
      <dsp:nvSpPr>
        <dsp:cNvPr id="0" name=""/>
        <dsp:cNvSpPr/>
      </dsp:nvSpPr>
      <dsp:spPr>
        <a:xfrm>
          <a:off x="5985019" y="753411"/>
          <a:ext cx="1269562" cy="1269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0CC60-5ECB-4F9B-ACAF-30F12A81B8B4}">
      <dsp:nvSpPr>
        <dsp:cNvPr id="0" name=""/>
        <dsp:cNvSpPr/>
      </dsp:nvSpPr>
      <dsp:spPr>
        <a:xfrm>
          <a:off x="6255581" y="1023974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F75F8-71B9-45B6-8101-2F763997E8BE}">
      <dsp:nvSpPr>
        <dsp:cNvPr id="0" name=""/>
        <dsp:cNvSpPr/>
      </dsp:nvSpPr>
      <dsp:spPr>
        <a:xfrm>
          <a:off x="4929450" y="2418411"/>
          <a:ext cx="3380699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800" b="1" kern="1200" dirty="0"/>
            <a:t>Derechos humanos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BE" sz="1800" kern="1200" dirty="0"/>
            <a:t>autodeterminación, propiedad y CONTROL</a:t>
          </a:r>
          <a:endParaRPr lang="en-US" sz="1800" kern="1200" dirty="0"/>
        </a:p>
      </dsp:txBody>
      <dsp:txXfrm>
        <a:off x="4929450" y="2418411"/>
        <a:ext cx="3380699" cy="82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7C8216-1AA2-42CF-92C8-E99F1AB83C3E}" type="datetimeFigureOut">
              <a:rPr lang="en-GB"/>
              <a:pPr>
                <a:defRPr/>
              </a:pPr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6714DB-D558-4105-9676-5B61F6A72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9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1037FF5-1995-4FC8-AD5F-B0C846DD6B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475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EA7F6A-88D3-4E13-A182-A103D00526F3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97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37FF5-1995-4FC8-AD5F-B0C846DD6B81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188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37FF5-1995-4FC8-AD5F-B0C846DD6B81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71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37FF5-1995-4FC8-AD5F-B0C846DD6B81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117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37FF5-1995-4FC8-AD5F-B0C846DD6B81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614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37FF5-1995-4FC8-AD5F-B0C846DD6B81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803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98638"/>
            <a:ext cx="5686425" cy="5032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863"/>
            <a:ext cx="83486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8D817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17827538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2A16E-A8F1-40AA-8495-77CC256F27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49389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323850"/>
            <a:ext cx="2085975" cy="5553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23850"/>
            <a:ext cx="6110288" cy="555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1C08E-C672-4EDD-9422-F72367AEB4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37368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D09D-7104-42E5-9094-94A70C8883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33142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F2353-E435-480D-9269-DFAF88587B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06365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97338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1600200"/>
            <a:ext cx="409892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3A57-06C1-4DCE-B2EE-3E2202F109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344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9E78-85A2-4563-85B0-B8925AC87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195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3865-7FDB-42BA-AA52-1599063931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16833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E25E0-DE10-4C04-A343-4E00037D54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4150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6122C-132C-44F2-8311-59010C7B10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1219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F047-F829-4787-8C37-016386B4E5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64808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23850"/>
            <a:ext cx="8348663" cy="381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348663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07125"/>
            <a:ext cx="2592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207125"/>
            <a:ext cx="45370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07125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D817B"/>
                </a:solidFill>
              </a:defRPr>
            </a:lvl1pPr>
          </a:lstStyle>
          <a:p>
            <a:pPr>
              <a:defRPr/>
            </a:pPr>
            <a:fld id="{5D387FC3-2A55-405E-AAA3-31F4DABD17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7" descr="logotyp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6207125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charset="0"/>
        <a:buChar char="●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○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lafuentehernandez@etu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23850" y="1798638"/>
            <a:ext cx="8351838" cy="2031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4400" dirty="0"/>
              <a:t>Democracia en </a:t>
            </a:r>
            <a:r>
              <a:rPr lang="en-GB" altLang="en-US" sz="4400" dirty="0" err="1"/>
              <a:t>el</a:t>
            </a:r>
            <a:r>
              <a:rPr lang="en-GB" altLang="en-US" sz="4400" dirty="0"/>
              <a:t> </a:t>
            </a:r>
            <a:r>
              <a:rPr lang="en-GB" altLang="en-US" sz="4400" dirty="0" err="1"/>
              <a:t>trabajo</a:t>
            </a:r>
            <a:r>
              <a:rPr lang="en-GB" altLang="en-US" sz="4400" dirty="0"/>
              <a:t>: </a:t>
            </a:r>
            <a:br>
              <a:rPr lang="en-GB" altLang="en-US" sz="4400" dirty="0"/>
            </a:br>
            <a:r>
              <a:rPr lang="en-GB" altLang="en-US" sz="4400" dirty="0"/>
              <a:t>del </a:t>
            </a:r>
            <a:r>
              <a:rPr lang="en-GB" altLang="en-US" sz="4400" dirty="0" err="1"/>
              <a:t>marco</a:t>
            </a:r>
            <a:r>
              <a:rPr lang="en-GB" altLang="en-US" sz="4400" dirty="0"/>
              <a:t> </a:t>
            </a:r>
            <a:r>
              <a:rPr lang="en-GB" altLang="en-US" sz="4400" dirty="0" err="1"/>
              <a:t>analítico</a:t>
            </a:r>
            <a:r>
              <a:rPr lang="en-GB" altLang="en-US" sz="4400" dirty="0"/>
              <a:t> a la </a:t>
            </a:r>
            <a:r>
              <a:rPr lang="en-GB" altLang="en-US" sz="4400" dirty="0" err="1"/>
              <a:t>acción</a:t>
            </a:r>
            <a:r>
              <a:rPr lang="en-GB" altLang="en-US" sz="4400" dirty="0"/>
              <a:t> </a:t>
            </a:r>
            <a:r>
              <a:rPr lang="en-GB" altLang="en-US" sz="4400" dirty="0" err="1"/>
              <a:t>colectiva</a:t>
            </a:r>
            <a:endParaRPr lang="en-GB" altLang="en-US" sz="4400" dirty="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23850" y="4077072"/>
            <a:ext cx="857180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Arial" charset="0"/>
              <a:buChar char="●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●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dirty="0"/>
              <a:t>Sara Lafuente Hernández, ETUI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dirty="0">
                <a:hlinkClick r:id="rId3"/>
              </a:rPr>
              <a:t>slafuentehernandez@etui.org</a:t>
            </a:r>
            <a:endParaRPr lang="en-GB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GB" altLang="en-US" i="1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i="1" dirty="0"/>
              <a:t>Project DIRECT II – </a:t>
            </a:r>
            <a:r>
              <a:rPr lang="en-GB" altLang="en-US" i="1" dirty="0" err="1"/>
              <a:t>Jornada</a:t>
            </a:r>
            <a:r>
              <a:rPr lang="en-GB" altLang="en-US" i="1" dirty="0"/>
              <a:t> Fundación 1º de Mayo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/>
              <a:t>4 de </a:t>
            </a:r>
            <a:r>
              <a:rPr lang="en-GB" altLang="en-US" dirty="0" err="1"/>
              <a:t>febrero</a:t>
            </a:r>
            <a:r>
              <a:rPr lang="en-GB" altLang="en-US" dirty="0"/>
              <a:t> de 2022</a:t>
            </a:r>
          </a:p>
        </p:txBody>
      </p:sp>
    </p:spTree>
    <p:extLst>
      <p:ext uri="{BB962C8B-B14F-4D97-AF65-F5344CB8AC3E}">
        <p14:creationId xmlns:p14="http://schemas.microsoft.com/office/powerpoint/2010/main" val="5154664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C5069C-5BD1-4B0E-A463-575372CA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23850"/>
            <a:ext cx="8568630" cy="571302"/>
          </a:xfrm>
        </p:spPr>
        <p:txBody>
          <a:bodyPr/>
          <a:lstStyle/>
          <a:p>
            <a:r>
              <a:rPr lang="fr-BE" dirty="0"/>
              <a:t>D@W en la </a:t>
            </a:r>
            <a:r>
              <a:rPr lang="fr-BE" dirty="0" err="1"/>
              <a:t>empresa</a:t>
            </a:r>
            <a:r>
              <a:rPr lang="fr-BE" dirty="0"/>
              <a:t> y </a:t>
            </a:r>
            <a:r>
              <a:rPr lang="fr-BE" dirty="0" err="1"/>
              <a:t>acción</a:t>
            </a:r>
            <a:r>
              <a:rPr lang="fr-BE" dirty="0"/>
              <a:t> </a:t>
            </a:r>
            <a:r>
              <a:rPr lang="fr-BE" dirty="0" err="1"/>
              <a:t>sindical</a:t>
            </a:r>
            <a:endParaRPr lang="fr-B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F3CC82F-F198-46F6-8CA5-1179D363F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85" y="1290637"/>
            <a:ext cx="8568630" cy="4276725"/>
          </a:xfrm>
        </p:spPr>
        <p:txBody>
          <a:bodyPr/>
          <a:lstStyle/>
          <a:p>
            <a:r>
              <a:rPr lang="fr-BE" dirty="0" err="1"/>
              <a:t>Objetivos</a:t>
            </a:r>
            <a:r>
              <a:rPr lang="fr-BE" dirty="0"/>
              <a:t>: </a:t>
            </a:r>
          </a:p>
          <a:p>
            <a:pPr marL="457200" indent="-457200">
              <a:buAutoNum type="arabicParenR"/>
            </a:pPr>
            <a:r>
              <a:rPr lang="fr-BE" u="sng" dirty="0" err="1"/>
              <a:t>Discursivo</a:t>
            </a:r>
            <a:r>
              <a:rPr lang="fr-BE" dirty="0"/>
              <a:t>: </a:t>
            </a:r>
            <a:r>
              <a:rPr lang="fr-BE" dirty="0" err="1"/>
              <a:t>ofrecer</a:t>
            </a:r>
            <a:r>
              <a:rPr lang="fr-BE" dirty="0"/>
              <a:t> </a:t>
            </a:r>
            <a:r>
              <a:rPr lang="fr-BE" dirty="0" err="1"/>
              <a:t>narrativa</a:t>
            </a:r>
            <a:r>
              <a:rPr lang="fr-BE" dirty="0"/>
              <a:t> </a:t>
            </a:r>
            <a:r>
              <a:rPr lang="fr-BE" dirty="0" err="1"/>
              <a:t>alternativa</a:t>
            </a:r>
            <a:r>
              <a:rPr lang="fr-BE" dirty="0"/>
              <a:t> al </a:t>
            </a:r>
            <a:r>
              <a:rPr lang="fr-BE" dirty="0" err="1"/>
              <a:t>discurso</a:t>
            </a:r>
            <a:r>
              <a:rPr lang="fr-BE" dirty="0"/>
              <a:t> </a:t>
            </a:r>
            <a:r>
              <a:rPr lang="fr-BE" i="1" dirty="0" err="1"/>
              <a:t>managerial</a:t>
            </a:r>
            <a:r>
              <a:rPr lang="fr-BE" dirty="0"/>
              <a:t> </a:t>
            </a:r>
            <a:r>
              <a:rPr lang="fr-BE" dirty="0" err="1"/>
              <a:t>departicipation</a:t>
            </a:r>
            <a:r>
              <a:rPr lang="fr-BE" dirty="0"/>
              <a:t> ; </a:t>
            </a:r>
          </a:p>
          <a:p>
            <a:pPr marL="457200" indent="-457200">
              <a:buAutoNum type="arabicParenR"/>
            </a:pPr>
            <a:r>
              <a:rPr lang="fr-BE" u="sng" dirty="0" err="1"/>
              <a:t>Cognitivo</a:t>
            </a:r>
            <a:r>
              <a:rPr lang="fr-BE" u="sng" dirty="0"/>
              <a:t>/</a:t>
            </a:r>
            <a:r>
              <a:rPr lang="fr-BE" u="sng" dirty="0" err="1"/>
              <a:t>Estratégico</a:t>
            </a:r>
            <a:r>
              <a:rPr lang="fr-BE" dirty="0"/>
              <a:t>: </a:t>
            </a:r>
            <a:r>
              <a:rPr lang="fr-BE" dirty="0" err="1"/>
              <a:t>mapeo</a:t>
            </a:r>
            <a:r>
              <a:rPr lang="fr-BE" dirty="0"/>
              <a:t> de D@W e </a:t>
            </a:r>
            <a:r>
              <a:rPr lang="fr-BE" dirty="0" err="1"/>
              <a:t>identificación</a:t>
            </a:r>
            <a:r>
              <a:rPr lang="fr-BE" dirty="0"/>
              <a:t> de </a:t>
            </a:r>
            <a:r>
              <a:rPr lang="fr-BE" dirty="0" err="1"/>
              <a:t>actores</a:t>
            </a:r>
            <a:r>
              <a:rPr lang="fr-BE" dirty="0"/>
              <a:t> y </a:t>
            </a:r>
            <a:r>
              <a:rPr lang="fr-BE" dirty="0" err="1"/>
              <a:t>espacios</a:t>
            </a:r>
            <a:r>
              <a:rPr lang="fr-BE" dirty="0"/>
              <a:t> para la </a:t>
            </a:r>
            <a:r>
              <a:rPr lang="fr-BE" dirty="0" err="1"/>
              <a:t>acción</a:t>
            </a:r>
            <a:r>
              <a:rPr lang="fr-BE" dirty="0"/>
              <a:t> (« </a:t>
            </a:r>
            <a:r>
              <a:rPr lang="fr-BE" dirty="0" err="1"/>
              <a:t>coaliciones</a:t>
            </a:r>
            <a:r>
              <a:rPr lang="fr-BE" dirty="0"/>
              <a:t> </a:t>
            </a:r>
            <a:r>
              <a:rPr lang="fr-BE" dirty="0" err="1"/>
              <a:t>promotoras</a:t>
            </a:r>
            <a:r>
              <a:rPr lang="fr-BE" dirty="0"/>
              <a:t>»). 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fr-BE" u="sng" dirty="0" err="1"/>
              <a:t>Movilizador</a:t>
            </a:r>
            <a:r>
              <a:rPr lang="fr-BE" dirty="0"/>
              <a:t>: </a:t>
            </a:r>
            <a:r>
              <a:rPr lang="fr-BE" dirty="0" err="1"/>
              <a:t>Reconstruir</a:t>
            </a:r>
            <a:r>
              <a:rPr lang="fr-BE" dirty="0"/>
              <a:t> </a:t>
            </a:r>
            <a:r>
              <a:rPr lang="fr-BE" dirty="0" err="1"/>
              <a:t>solidaridades</a:t>
            </a:r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dirty="0"/>
              <a:t> </a:t>
            </a:r>
            <a:r>
              <a:rPr lang="fr-BE" dirty="0" err="1"/>
              <a:t>estrategia</a:t>
            </a:r>
            <a:r>
              <a:rPr lang="fr-BE" dirty="0"/>
              <a:t> </a:t>
            </a:r>
            <a:r>
              <a:rPr lang="fr-BE" dirty="0" err="1"/>
              <a:t>sindical</a:t>
            </a:r>
            <a:r>
              <a:rPr lang="fr-BE" dirty="0"/>
              <a:t> de </a:t>
            </a:r>
            <a:r>
              <a:rPr lang="fr-BE" dirty="0" err="1"/>
              <a:t>organización</a:t>
            </a:r>
            <a:r>
              <a:rPr lang="fr-BE" dirty="0"/>
              <a:t> de </a:t>
            </a:r>
            <a:r>
              <a:rPr lang="fr-BE" dirty="0" err="1"/>
              <a:t>técnicos</a:t>
            </a:r>
            <a:r>
              <a:rPr lang="fr-BE" dirty="0"/>
              <a:t> (« </a:t>
            </a:r>
            <a:r>
              <a:rPr lang="fr-BE" dirty="0" err="1"/>
              <a:t>inversores</a:t>
            </a:r>
            <a:r>
              <a:rPr lang="fr-BE" dirty="0"/>
              <a:t> de </a:t>
            </a:r>
            <a:r>
              <a:rPr lang="fr-BE" dirty="0" err="1"/>
              <a:t>trabajo</a:t>
            </a:r>
            <a:r>
              <a:rPr lang="fr-BE" dirty="0"/>
              <a:t>»)</a:t>
            </a:r>
          </a:p>
          <a:p>
            <a:pPr marL="457200" indent="-457200">
              <a:buAutoNum type="arabicParenR"/>
            </a:pPr>
            <a:r>
              <a:rPr lang="fr-BE" u="sng" dirty="0" err="1"/>
              <a:t>Transformador</a:t>
            </a:r>
            <a:r>
              <a:rPr lang="fr-BE" dirty="0"/>
              <a:t>: </a:t>
            </a:r>
            <a:r>
              <a:rPr lang="fr-BE" dirty="0" err="1"/>
              <a:t>democratizar</a:t>
            </a:r>
            <a:r>
              <a:rPr lang="fr-BE" dirty="0"/>
              <a:t> </a:t>
            </a:r>
            <a:r>
              <a:rPr lang="fr-BE" dirty="0" err="1"/>
              <a:t>prácticas</a:t>
            </a:r>
            <a:r>
              <a:rPr lang="fr-BE" dirty="0"/>
              <a:t> </a:t>
            </a:r>
            <a:r>
              <a:rPr lang="fr-BE" dirty="0" err="1"/>
              <a:t>sindicales</a:t>
            </a:r>
            <a:r>
              <a:rPr lang="fr-BE" dirty="0"/>
              <a:t> en el </a:t>
            </a:r>
            <a:r>
              <a:rPr lang="fr-BE" dirty="0" err="1"/>
              <a:t>proceso</a:t>
            </a:r>
            <a:r>
              <a:rPr lang="fr-BE" dirty="0"/>
              <a:t> (« </a:t>
            </a:r>
            <a:r>
              <a:rPr lang="fr-BE" dirty="0" err="1"/>
              <a:t>devolver</a:t>
            </a:r>
            <a:r>
              <a:rPr lang="fr-BE" dirty="0"/>
              <a:t> el </a:t>
            </a:r>
            <a:r>
              <a:rPr lang="fr-BE" dirty="0" err="1"/>
              <a:t>sindicato</a:t>
            </a:r>
            <a:r>
              <a:rPr lang="fr-BE" dirty="0"/>
              <a:t> a la </a:t>
            </a:r>
            <a:r>
              <a:rPr lang="fr-BE" dirty="0" err="1"/>
              <a:t>plantilla</a:t>
            </a:r>
            <a:r>
              <a:rPr lang="fr-BE" dirty="0"/>
              <a:t>»); </a:t>
            </a:r>
          </a:p>
          <a:p>
            <a:pPr lvl="1"/>
            <a:endParaRPr lang="fr-BE" dirty="0"/>
          </a:p>
          <a:p>
            <a:endParaRPr lang="fr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62ABD-C9D2-485D-8722-317601E6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B9E78-85A2-4563-85B0-B8925AC87FD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09990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2B53E99-4744-4F5B-BC94-8B97BC25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92" y="1124744"/>
            <a:ext cx="7772400" cy="2049189"/>
          </a:xfrm>
        </p:spPr>
        <p:txBody>
          <a:bodyPr/>
          <a:lstStyle/>
          <a:p>
            <a:pPr algn="ctr"/>
            <a:r>
              <a:rPr lang="fr-BE" i="1" dirty="0"/>
              <a:t>« </a:t>
            </a:r>
            <a:r>
              <a:rPr lang="fr-BE" i="1" dirty="0" err="1"/>
              <a:t>Estamos</a:t>
            </a:r>
            <a:r>
              <a:rPr lang="fr-BE" i="1" dirty="0"/>
              <a:t> tan </a:t>
            </a:r>
            <a:r>
              <a:rPr lang="fr-BE" i="1" dirty="0" err="1"/>
              <a:t>necesitados</a:t>
            </a:r>
            <a:r>
              <a:rPr lang="fr-BE" i="1" dirty="0"/>
              <a:t> de </a:t>
            </a:r>
            <a:r>
              <a:rPr lang="fr-BE" i="1" dirty="0" err="1"/>
              <a:t>utopías</a:t>
            </a:r>
            <a:r>
              <a:rPr lang="fr-BE" i="1" dirty="0"/>
              <a:t>… »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F0E8E1-F98D-4968-9336-7E3F5E1DE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92" y="4365104"/>
            <a:ext cx="7772400" cy="1500187"/>
          </a:xfrm>
        </p:spPr>
        <p:txBody>
          <a:bodyPr/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5B897-4A1B-4E82-905E-29C835FD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B9E78-85A2-4563-85B0-B8925AC87FD3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3D7E8-96A4-4271-97E8-E8578DDA8213}"/>
              </a:ext>
            </a:extLst>
          </p:cNvPr>
          <p:cNvSpPr txBox="1"/>
          <p:nvPr/>
        </p:nvSpPr>
        <p:spPr>
          <a:xfrm>
            <a:off x="2249990" y="3400186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Alberto, </a:t>
            </a:r>
            <a:r>
              <a:rPr lang="fr-BE" dirty="0" err="1"/>
              <a:t>delegado</a:t>
            </a:r>
            <a:r>
              <a:rPr lang="fr-BE" dirty="0"/>
              <a:t> </a:t>
            </a:r>
            <a:r>
              <a:rPr lang="fr-BE" dirty="0" err="1"/>
              <a:t>sindical</a:t>
            </a:r>
            <a:r>
              <a:rPr lang="fr-BE" dirty="0"/>
              <a:t> de CCOO</a:t>
            </a:r>
          </a:p>
        </p:txBody>
      </p:sp>
    </p:spTree>
    <p:extLst>
      <p:ext uri="{BB962C8B-B14F-4D97-AF65-F5344CB8AC3E}">
        <p14:creationId xmlns:p14="http://schemas.microsoft.com/office/powerpoint/2010/main" val="24505069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D3A7-3904-4298-9BE7-E922BCB2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2D09D-7104-42E5-9094-94A70C88830A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DB2F1A-03E6-42BE-AB71-45A1379DF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0" t="21037" r="72146" b="35468"/>
          <a:stretch/>
        </p:blipFill>
        <p:spPr>
          <a:xfrm rot="16200000">
            <a:off x="2079500" y="-360687"/>
            <a:ext cx="4837360" cy="834866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A2380C-63E1-47AA-8A23-AC7097306C8C}"/>
              </a:ext>
            </a:extLst>
          </p:cNvPr>
          <p:cNvSpPr txBox="1"/>
          <p:nvPr/>
        </p:nvSpPr>
        <p:spPr>
          <a:xfrm>
            <a:off x="687694" y="6207124"/>
            <a:ext cx="7052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100" dirty="0"/>
              <a:t>Fuente: ECS 2019 </a:t>
            </a:r>
            <a:r>
              <a:rPr lang="fr-BE" sz="1100" dirty="0" err="1"/>
              <a:t>screener</a:t>
            </a:r>
            <a:r>
              <a:rPr lang="fr-BE" sz="1100" dirty="0"/>
              <a:t> interviews (management </a:t>
            </a:r>
            <a:r>
              <a:rPr lang="fr-BE" sz="1100" dirty="0" err="1"/>
              <a:t>respondents</a:t>
            </a:r>
            <a:r>
              <a:rPr lang="fr-BE" sz="1100" dirty="0"/>
              <a:t>) in « ECS 2019 Workplace practices </a:t>
            </a:r>
            <a:r>
              <a:rPr lang="fr-BE" sz="1100" dirty="0" err="1"/>
              <a:t>unlocking</a:t>
            </a:r>
            <a:r>
              <a:rPr lang="fr-BE" sz="1100" dirty="0"/>
              <a:t> </a:t>
            </a:r>
            <a:r>
              <a:rPr lang="fr-BE" sz="1100" dirty="0" err="1"/>
              <a:t>employee</a:t>
            </a:r>
            <a:r>
              <a:rPr lang="fr-BE" sz="1100" dirty="0"/>
              <a:t> </a:t>
            </a:r>
            <a:r>
              <a:rPr lang="fr-BE" sz="1100" dirty="0" err="1"/>
              <a:t>potential</a:t>
            </a:r>
            <a:r>
              <a:rPr lang="fr-BE" sz="1100" dirty="0"/>
              <a:t> » (2019) </a:t>
            </a:r>
            <a:r>
              <a:rPr lang="fr-BE" sz="1100" dirty="0" err="1"/>
              <a:t>Eurofound</a:t>
            </a:r>
            <a:r>
              <a:rPr lang="fr-BE" sz="1100" dirty="0"/>
              <a:t> Report, p.111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8A23E-E29D-41EB-97FD-0CA9BF05EBCC}"/>
              </a:ext>
            </a:extLst>
          </p:cNvPr>
          <p:cNvSpPr txBox="1"/>
          <p:nvPr/>
        </p:nvSpPr>
        <p:spPr>
          <a:xfrm>
            <a:off x="323847" y="672848"/>
            <a:ext cx="788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Presencia</a:t>
            </a:r>
            <a:r>
              <a:rPr lang="fr-BE" b="1" dirty="0"/>
              <a:t> de </a:t>
            </a:r>
            <a:r>
              <a:rPr lang="fr-BE" b="1" dirty="0" err="1"/>
              <a:t>estructuras</a:t>
            </a:r>
            <a:r>
              <a:rPr lang="fr-BE" b="1" dirty="0"/>
              <a:t> </a:t>
            </a:r>
            <a:r>
              <a:rPr lang="fr-BE" b="1" dirty="0" err="1"/>
              <a:t>oficiales</a:t>
            </a:r>
            <a:r>
              <a:rPr lang="fr-BE" b="1" dirty="0"/>
              <a:t> de </a:t>
            </a:r>
            <a:r>
              <a:rPr lang="fr-BE" b="1" dirty="0" err="1"/>
              <a:t>representación</a:t>
            </a:r>
            <a:r>
              <a:rPr lang="fr-BE" b="1" dirty="0"/>
              <a:t> de las </a:t>
            </a:r>
            <a:r>
              <a:rPr lang="fr-BE" b="1" dirty="0" err="1"/>
              <a:t>personas</a:t>
            </a:r>
            <a:r>
              <a:rPr lang="fr-BE" b="1" dirty="0"/>
              <a:t> </a:t>
            </a:r>
            <a:r>
              <a:rPr lang="fr-BE" b="1" dirty="0" err="1"/>
              <a:t>trabajadoras</a:t>
            </a:r>
            <a:r>
              <a:rPr lang="fr-BE" b="1" dirty="0"/>
              <a:t> en la UE, </a:t>
            </a:r>
            <a:r>
              <a:rPr lang="fr-BE" b="1" dirty="0" err="1"/>
              <a:t>por</a:t>
            </a:r>
            <a:r>
              <a:rPr lang="fr-BE" b="1" dirty="0"/>
              <a:t> </a:t>
            </a:r>
            <a:r>
              <a:rPr lang="fr-BE" b="1" dirty="0" err="1"/>
              <a:t>país</a:t>
            </a:r>
            <a:r>
              <a:rPr lang="fr-BE" b="1" dirty="0"/>
              <a:t> y </a:t>
            </a:r>
            <a:r>
              <a:rPr lang="fr-BE" b="1" dirty="0" err="1"/>
              <a:t>tamaño</a:t>
            </a:r>
            <a:r>
              <a:rPr lang="fr-BE" b="1" dirty="0"/>
              <a:t> de </a:t>
            </a:r>
            <a:r>
              <a:rPr lang="fr-BE" b="1" dirty="0" err="1"/>
              <a:t>centro</a:t>
            </a:r>
            <a:r>
              <a:rPr lang="fr-BE" b="1" dirty="0"/>
              <a:t> de </a:t>
            </a:r>
            <a:r>
              <a:rPr lang="fr-BE" b="1" dirty="0" err="1"/>
              <a:t>trabajo</a:t>
            </a:r>
            <a:r>
              <a:rPr lang="fr-BE" b="1" dirty="0"/>
              <a:t> (%) </a:t>
            </a:r>
          </a:p>
        </p:txBody>
      </p:sp>
    </p:spTree>
    <p:extLst>
      <p:ext uri="{BB962C8B-B14F-4D97-AF65-F5344CB8AC3E}">
        <p14:creationId xmlns:p14="http://schemas.microsoft.com/office/powerpoint/2010/main" val="19023250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3CBD7-6CE4-44A5-AF53-9A2F8027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850" y="6207125"/>
            <a:ext cx="360363" cy="3238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1702D09D-7104-42E5-9094-94A70C88830A}" type="slidenum">
              <a:rPr lang="en-GB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GB" altLang="en-US"/>
          </a:p>
        </p:txBody>
      </p:sp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FB3081B3-7CEA-4849-B0EE-EC663738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494">
            <a:off x="6374466" y="2109616"/>
            <a:ext cx="2283589" cy="343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52DE9-4BBB-4069-8E9D-4B51B92905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16384" r="36613" b="13583"/>
          <a:stretch/>
        </p:blipFill>
        <p:spPr>
          <a:xfrm>
            <a:off x="2383571" y="3754582"/>
            <a:ext cx="2224897" cy="3090135"/>
          </a:xfrm>
          <a:prstGeom prst="rect">
            <a:avLst/>
          </a:prstGeom>
        </p:spPr>
      </p:pic>
      <p:pic>
        <p:nvPicPr>
          <p:cNvPr id="7" name="Picture 2" descr="Le travail démocratique">
            <a:extLst>
              <a:ext uri="{FF2B5EF4-FFF2-40B4-BE49-F238E27FC236}">
                <a16:creationId xmlns:a16="http://schemas.microsoft.com/office/drawing/2014/main" id="{0EED8FA4-F8A3-4B91-97CF-F7B42A99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051">
            <a:off x="423754" y="251280"/>
            <a:ext cx="26670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Overlooked Difference Between Bernie Sanders and Elizabeth Warren | The  Nation">
            <a:extLst>
              <a:ext uri="{FF2B5EF4-FFF2-40B4-BE49-F238E27FC236}">
                <a16:creationId xmlns:a16="http://schemas.microsoft.com/office/drawing/2014/main" id="{3420FD19-AD9F-4623-8C83-B341AAB9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2" y="389752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.K. opposition Labour plans to give workers a third of seats on company  boards | CBC News">
            <a:extLst>
              <a:ext uri="{FF2B5EF4-FFF2-40B4-BE49-F238E27FC236}">
                <a16:creationId xmlns:a16="http://schemas.microsoft.com/office/drawing/2014/main" id="{BDDD8114-7C62-4FF7-8825-56E1FDC5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77" y="531281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nfederación Sindical de Comisiones Obreras">
            <a:extLst>
              <a:ext uri="{FF2B5EF4-FFF2-40B4-BE49-F238E27FC236}">
                <a16:creationId xmlns:a16="http://schemas.microsoft.com/office/drawing/2014/main" id="{11876FB8-F96F-4322-9C6C-6F76B101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19" y="-16782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758884-06E4-4E37-9FEA-B905E278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410">
            <a:off x="298181" y="3325215"/>
            <a:ext cx="2323541" cy="34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23D988-7F99-4278-8291-7BBB0914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9394">
            <a:off x="2784776" y="196614"/>
            <a:ext cx="2185043" cy="33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CB68F56-A2F6-4D39-883C-744C3C67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80" y="2345341"/>
            <a:ext cx="1896505" cy="27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ver">
            <a:extLst>
              <a:ext uri="{FF2B5EF4-FFF2-40B4-BE49-F238E27FC236}">
                <a16:creationId xmlns:a16="http://schemas.microsoft.com/office/drawing/2014/main" id="{CB7CBCFD-0DAE-48C6-A95B-62D840AC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810">
            <a:off x="4588084" y="645854"/>
            <a:ext cx="2555540" cy="14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0C7038A-D745-489E-8CCA-6F5F18A4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68" y="4286761"/>
            <a:ext cx="3969732" cy="273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95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63A8-7437-4CF7-A92D-810377A2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Introducción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66AC-9EE3-4036-8EAB-7E63F219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052736"/>
            <a:ext cx="8348663" cy="4276725"/>
          </a:xfrm>
        </p:spPr>
        <p:txBody>
          <a:bodyPr/>
          <a:lstStyle/>
          <a:p>
            <a:r>
              <a:rPr lang="fr-BE" dirty="0"/>
              <a:t>Crisis </a:t>
            </a:r>
            <a:r>
              <a:rPr lang="fr-BE" dirty="0" err="1"/>
              <a:t>política</a:t>
            </a:r>
            <a:r>
              <a:rPr lang="fr-BE" dirty="0"/>
              <a:t>, </a:t>
            </a:r>
            <a:r>
              <a:rPr lang="fr-BE" dirty="0" err="1"/>
              <a:t>democrática</a:t>
            </a:r>
            <a:r>
              <a:rPr lang="fr-BE" dirty="0"/>
              <a:t>, social, </a:t>
            </a:r>
            <a:r>
              <a:rPr lang="fr-BE" dirty="0" err="1"/>
              <a:t>económica</a:t>
            </a:r>
            <a:r>
              <a:rPr lang="fr-BE" dirty="0"/>
              <a:t>, </a:t>
            </a:r>
            <a:r>
              <a:rPr lang="fr-BE" dirty="0" err="1"/>
              <a:t>ecológica</a:t>
            </a:r>
            <a:endParaRPr lang="fr-BE" dirty="0"/>
          </a:p>
          <a:p>
            <a:endParaRPr lang="fr-BE" dirty="0"/>
          </a:p>
          <a:p>
            <a:r>
              <a:rPr lang="fr-BE" dirty="0"/>
              <a:t>Crisis de la Covid-19 : </a:t>
            </a:r>
            <a:r>
              <a:rPr lang="fr-BE" dirty="0" err="1"/>
              <a:t>refuerza</a:t>
            </a:r>
            <a:r>
              <a:rPr lang="fr-BE" dirty="0"/>
              <a:t> </a:t>
            </a:r>
            <a:r>
              <a:rPr lang="fr-BE" dirty="0" err="1"/>
              <a:t>algunas</a:t>
            </a:r>
            <a:r>
              <a:rPr lang="fr-BE" dirty="0"/>
              <a:t> </a:t>
            </a:r>
            <a:r>
              <a:rPr lang="fr-BE" dirty="0" err="1"/>
              <a:t>tendencias</a:t>
            </a:r>
            <a:r>
              <a:rPr lang="fr-BE" dirty="0"/>
              <a:t>, </a:t>
            </a:r>
            <a:r>
              <a:rPr lang="fr-BE" dirty="0" err="1"/>
              <a:t>pero</a:t>
            </a:r>
            <a:r>
              <a:rPr lang="fr-BE" dirty="0"/>
              <a:t> </a:t>
            </a:r>
            <a:r>
              <a:rPr lang="fr-BE" dirty="0" err="1"/>
              <a:t>también</a:t>
            </a:r>
            <a:r>
              <a:rPr lang="fr-BE" dirty="0"/>
              <a:t> </a:t>
            </a:r>
            <a:r>
              <a:rPr lang="fr-BE" dirty="0" err="1"/>
              <a:t>pone</a:t>
            </a:r>
            <a:r>
              <a:rPr lang="fr-BE" dirty="0"/>
              <a:t> el </a:t>
            </a:r>
            <a:r>
              <a:rPr lang="fr-BE" dirty="0" err="1"/>
              <a:t>foco</a:t>
            </a:r>
            <a:r>
              <a:rPr lang="fr-BE" dirty="0"/>
              <a:t> en el </a:t>
            </a:r>
            <a:r>
              <a:rPr lang="fr-BE" dirty="0" err="1"/>
              <a:t>mundo</a:t>
            </a:r>
            <a:r>
              <a:rPr lang="fr-BE" dirty="0"/>
              <a:t> del </a:t>
            </a:r>
            <a:r>
              <a:rPr lang="fr-BE" dirty="0" err="1"/>
              <a:t>trabajo</a:t>
            </a:r>
            <a:r>
              <a:rPr lang="fr-BE" dirty="0"/>
              <a:t>. 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Nueva </a:t>
            </a:r>
            <a:r>
              <a:rPr lang="fr-BE" dirty="0" err="1">
                <a:sym typeface="Wingdings" panose="05000000000000000000" pitchFamily="2" charset="2"/>
              </a:rPr>
              <a:t>oportunidad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política</a:t>
            </a:r>
            <a:r>
              <a:rPr lang="fr-BE" dirty="0">
                <a:sym typeface="Wingdings" panose="05000000000000000000" pitchFamily="2" charset="2"/>
              </a:rPr>
              <a:t> para </a:t>
            </a:r>
          </a:p>
          <a:p>
            <a:pPr lvl="1"/>
            <a:r>
              <a:rPr lang="fr-BE" dirty="0" err="1">
                <a:sym typeface="Wingdings" panose="05000000000000000000" pitchFamily="2" charset="2"/>
              </a:rPr>
              <a:t>Revitalizar</a:t>
            </a:r>
            <a:r>
              <a:rPr lang="fr-BE" dirty="0">
                <a:sym typeface="Wingdings" panose="05000000000000000000" pitchFamily="2" charset="2"/>
              </a:rPr>
              <a:t> este </a:t>
            </a:r>
            <a:r>
              <a:rPr lang="fr-BE" dirty="0" err="1">
                <a:sym typeface="Wingdings" panose="05000000000000000000" pitchFamily="2" charset="2"/>
              </a:rPr>
              <a:t>debate</a:t>
            </a:r>
            <a:r>
              <a:rPr lang="fr-BE" dirty="0">
                <a:sym typeface="Wingdings" panose="05000000000000000000" pitchFamily="2" charset="2"/>
              </a:rPr>
              <a:t> en la </a:t>
            </a:r>
            <a:r>
              <a:rPr lang="fr-BE" dirty="0" err="1">
                <a:sym typeface="Wingdings" panose="05000000000000000000" pitchFamily="2" charset="2"/>
              </a:rPr>
              <a:t>esfera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pública</a:t>
            </a:r>
            <a:r>
              <a:rPr lang="fr-BE" dirty="0">
                <a:sym typeface="Wingdings" panose="05000000000000000000" pitchFamily="2" charset="2"/>
              </a:rPr>
              <a:t> y en las </a:t>
            </a:r>
            <a:r>
              <a:rPr lang="fr-BE" dirty="0" err="1">
                <a:sym typeface="Wingdings" panose="05000000000000000000" pitchFamily="2" charset="2"/>
              </a:rPr>
              <a:t>empresas</a:t>
            </a:r>
            <a:r>
              <a:rPr lang="fr-BE" dirty="0">
                <a:sym typeface="Wingdings" panose="05000000000000000000" pitchFamily="2" charset="2"/>
              </a:rPr>
              <a:t>: </a:t>
            </a:r>
            <a:r>
              <a:rPr lang="fr-BE" dirty="0" err="1">
                <a:sym typeface="Wingdings" panose="05000000000000000000" pitchFamily="2" charset="2"/>
              </a:rPr>
              <a:t>reclamar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mayor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poder</a:t>
            </a:r>
            <a:r>
              <a:rPr lang="fr-BE" dirty="0">
                <a:sym typeface="Wingdings" panose="05000000000000000000" pitchFamily="2" charset="2"/>
              </a:rPr>
              <a:t> de </a:t>
            </a:r>
            <a:r>
              <a:rPr lang="fr-BE" dirty="0" err="1">
                <a:sym typeface="Wingdings" panose="05000000000000000000" pitchFamily="2" charset="2"/>
              </a:rPr>
              <a:t>decisión</a:t>
            </a:r>
            <a:r>
              <a:rPr lang="fr-BE" dirty="0">
                <a:sym typeface="Wingdings" panose="05000000000000000000" pitchFamily="2" charset="2"/>
              </a:rPr>
              <a:t> de los y las </a:t>
            </a:r>
            <a:r>
              <a:rPr lang="fr-BE" dirty="0" err="1">
                <a:sym typeface="Wingdings" panose="05000000000000000000" pitchFamily="2" charset="2"/>
              </a:rPr>
              <a:t>trabajadoras</a:t>
            </a:r>
            <a:r>
              <a:rPr lang="fr-BE" dirty="0">
                <a:sym typeface="Wingdings" panose="05000000000000000000" pitchFamily="2" charset="2"/>
              </a:rPr>
              <a:t> en el </a:t>
            </a:r>
            <a:r>
              <a:rPr lang="fr-BE" dirty="0" err="1">
                <a:sym typeface="Wingdings" panose="05000000000000000000" pitchFamily="2" charset="2"/>
              </a:rPr>
              <a:t>trabajo</a:t>
            </a:r>
            <a:r>
              <a:rPr lang="fr-BE" dirty="0">
                <a:sym typeface="Wingdings" panose="05000000000000000000" pitchFamily="2" charset="2"/>
              </a:rPr>
              <a:t> y la </a:t>
            </a:r>
            <a:r>
              <a:rPr lang="fr-BE" dirty="0" err="1">
                <a:sym typeface="Wingdings" panose="05000000000000000000" pitchFamily="2" charset="2"/>
              </a:rPr>
              <a:t>economía</a:t>
            </a:r>
            <a:r>
              <a:rPr lang="fr-BE" dirty="0">
                <a:sym typeface="Wingdings" panose="05000000000000000000" pitchFamily="2" charset="2"/>
              </a:rPr>
              <a:t>.</a:t>
            </a:r>
          </a:p>
          <a:p>
            <a:pPr marL="457200" lvl="1" indent="0">
              <a:buNone/>
            </a:pPr>
            <a:endParaRPr lang="fr-BE" dirty="0">
              <a:sym typeface="Wingdings" panose="05000000000000000000" pitchFamily="2" charset="2"/>
            </a:endParaRPr>
          </a:p>
          <a:p>
            <a:pPr lvl="1"/>
            <a:r>
              <a:rPr lang="fr-BE" dirty="0" err="1">
                <a:sym typeface="Wingdings" panose="05000000000000000000" pitchFamily="2" charset="2"/>
              </a:rPr>
              <a:t>Revitalizar</a:t>
            </a:r>
            <a:r>
              <a:rPr lang="fr-BE" dirty="0">
                <a:sym typeface="Wingdings" panose="05000000000000000000" pitchFamily="2" charset="2"/>
              </a:rPr>
              <a:t> el </a:t>
            </a:r>
            <a:r>
              <a:rPr lang="fr-BE" dirty="0" err="1">
                <a:sym typeface="Wingdings" panose="05000000000000000000" pitchFamily="2" charset="2"/>
              </a:rPr>
              <a:t>sindicalismo</a:t>
            </a:r>
            <a:r>
              <a:rPr lang="fr-BE" dirty="0">
                <a:sym typeface="Wingdings" panose="05000000000000000000" pitchFamily="2" charset="2"/>
              </a:rPr>
              <a:t>: </a:t>
            </a:r>
            <a:r>
              <a:rPr lang="fr-BE" dirty="0" err="1">
                <a:sym typeface="Wingdings" panose="05000000000000000000" pitchFamily="2" charset="2"/>
              </a:rPr>
              <a:t>regenerar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prácticas</a:t>
            </a:r>
            <a:r>
              <a:rPr lang="fr-BE" dirty="0">
                <a:sym typeface="Wingdings" panose="05000000000000000000" pitchFamily="2" charset="2"/>
              </a:rPr>
              <a:t> de </a:t>
            </a:r>
            <a:r>
              <a:rPr lang="fr-BE" dirty="0" err="1">
                <a:sym typeface="Wingdings" panose="05000000000000000000" pitchFamily="2" charset="2"/>
              </a:rPr>
              <a:t>organización</a:t>
            </a:r>
            <a:r>
              <a:rPr lang="fr-BE" dirty="0">
                <a:sym typeface="Wingdings" panose="05000000000000000000" pitchFamily="2" charset="2"/>
              </a:rPr>
              <a:t>, </a:t>
            </a:r>
            <a:r>
              <a:rPr lang="fr-BE" dirty="0" err="1">
                <a:sym typeface="Wingdings" panose="05000000000000000000" pitchFamily="2" charset="2"/>
              </a:rPr>
              <a:t>movilización</a:t>
            </a:r>
            <a:r>
              <a:rPr lang="fr-BE" dirty="0">
                <a:sym typeface="Wingdings" panose="05000000000000000000" pitchFamily="2" charset="2"/>
              </a:rPr>
              <a:t> y </a:t>
            </a:r>
            <a:r>
              <a:rPr lang="fr-BE" dirty="0" err="1">
                <a:sym typeface="Wingdings" panose="05000000000000000000" pitchFamily="2" charset="2"/>
              </a:rPr>
              <a:t>acción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sindical</a:t>
            </a:r>
            <a:r>
              <a:rPr lang="fr-BE" dirty="0">
                <a:sym typeface="Wingdings" panose="05000000000000000000" pitchFamily="2" charset="2"/>
              </a:rPr>
              <a:t>.</a:t>
            </a:r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AA9B5-773C-4AF2-BC37-83E51861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2D09D-7104-42E5-9094-94A70C88830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0678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20A7-1006-42F4-B301-5E35A156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¿</a:t>
            </a:r>
            <a:r>
              <a:rPr lang="fr-BE" dirty="0" err="1"/>
              <a:t>Por</a:t>
            </a:r>
            <a:r>
              <a:rPr lang="fr-BE" dirty="0"/>
              <a:t> </a:t>
            </a:r>
            <a:r>
              <a:rPr lang="fr-BE" dirty="0" err="1"/>
              <a:t>qué</a:t>
            </a:r>
            <a:r>
              <a:rPr lang="fr-BE" dirty="0"/>
              <a:t> </a:t>
            </a:r>
            <a:r>
              <a:rPr lang="fr-BE" dirty="0" err="1"/>
              <a:t>más</a:t>
            </a:r>
            <a:r>
              <a:rPr lang="fr-BE" dirty="0"/>
              <a:t> </a:t>
            </a:r>
            <a:r>
              <a:rPr lang="fr-BE" dirty="0" err="1"/>
              <a:t>democracia</a:t>
            </a:r>
            <a:r>
              <a:rPr lang="fr-BE" dirty="0"/>
              <a:t> en el </a:t>
            </a:r>
            <a:r>
              <a:rPr lang="fr-BE" dirty="0" err="1"/>
              <a:t>trabajo</a:t>
            </a:r>
            <a:r>
              <a:rPr lang="fr-BE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452E7-8E65-4A2B-B445-23F89D5E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2D09D-7104-42E5-9094-94A70C88830A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8D9648D-C0A3-4A39-9319-A5B60370EAD0}"/>
              </a:ext>
            </a:extLst>
          </p:cNvPr>
          <p:cNvGraphicFramePr>
            <a:graphicFrameLocks/>
          </p:cNvGraphicFramePr>
          <p:nvPr/>
        </p:nvGraphicFramePr>
        <p:xfrm>
          <a:off x="397668" y="1804210"/>
          <a:ext cx="8348663" cy="400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00466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C00F-D9EE-482C-8166-C4EDEC7E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6DA6-F135-4DAD-827A-6767D299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AD12D-C589-4480-A1A1-F0AB3824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yourname © etui (year)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D8E86-E72C-4B76-9D2D-A715DEFB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titleofthepresentation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E270-F553-46C5-91D5-7F645BF6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2D09D-7104-42E5-9094-94A70C88830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1DE051-D20F-4D7A-9406-E91866664312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A528F8-5527-4E69-ADC2-97265604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6"/>
            <a:ext cx="9144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3D1E2D-1D75-47DA-9D2B-959F8C73F323}"/>
              </a:ext>
            </a:extLst>
          </p:cNvPr>
          <p:cNvSpPr txBox="1"/>
          <p:nvPr/>
        </p:nvSpPr>
        <p:spPr>
          <a:xfrm>
            <a:off x="-265179" y="6507748"/>
            <a:ext cx="896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Fuente: De Spiegelaere et al, in ETUI/ETUC (2019) Benchmarking </a:t>
            </a:r>
            <a:r>
              <a:rPr lang="fr-BE" sz="1600" dirty="0" err="1"/>
              <a:t>Working</a:t>
            </a:r>
            <a:r>
              <a:rPr lang="fr-BE" sz="1600" dirty="0"/>
              <a:t> Europe 2019</a:t>
            </a:r>
            <a:r>
              <a:rPr lang="en-US" sz="1600" dirty="0"/>
              <a:t>.</a:t>
            </a:r>
            <a:r>
              <a:rPr lang="fr-BE" sz="1600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88274-A4E3-46CF-B772-4F7413F11D57}"/>
              </a:ext>
            </a:extLst>
          </p:cNvPr>
          <p:cNvSpPr txBox="1">
            <a:spLocks/>
          </p:cNvSpPr>
          <p:nvPr/>
        </p:nvSpPr>
        <p:spPr bwMode="auto">
          <a:xfrm>
            <a:off x="276482" y="152822"/>
            <a:ext cx="7391862" cy="381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fr-BE" kern="0" dirty="0"/>
              <a:t>¿</a:t>
            </a:r>
            <a:r>
              <a:rPr lang="fr-BE" kern="0" dirty="0" err="1"/>
              <a:t>Qué</a:t>
            </a:r>
            <a:r>
              <a:rPr lang="fr-BE" kern="0" dirty="0"/>
              <a:t> </a:t>
            </a:r>
            <a:r>
              <a:rPr lang="fr-BE" kern="0" dirty="0" err="1"/>
              <a:t>entendemos</a:t>
            </a:r>
            <a:r>
              <a:rPr lang="fr-BE" kern="0" dirty="0"/>
              <a:t> </a:t>
            </a:r>
            <a:r>
              <a:rPr lang="fr-BE" kern="0" dirty="0" err="1"/>
              <a:t>por</a:t>
            </a:r>
            <a:r>
              <a:rPr lang="fr-BE" kern="0" dirty="0"/>
              <a:t> Democracia en el </a:t>
            </a:r>
            <a:r>
              <a:rPr lang="fr-BE" kern="0" dirty="0" err="1"/>
              <a:t>trabajo</a:t>
            </a:r>
            <a:r>
              <a:rPr lang="fr-BE" kern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03095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D50B-1836-42CA-90C8-7CBE44FF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23850"/>
            <a:ext cx="8405355" cy="714118"/>
          </a:xfrm>
        </p:spPr>
        <p:txBody>
          <a:bodyPr/>
          <a:lstStyle/>
          <a:p>
            <a:r>
              <a:rPr lang="fr-BE" dirty="0"/>
              <a:t>¿</a:t>
            </a:r>
            <a:r>
              <a:rPr lang="fr-BE" dirty="0" err="1"/>
              <a:t>Cómo</a:t>
            </a:r>
            <a:r>
              <a:rPr lang="fr-BE" dirty="0"/>
              <a:t> </a:t>
            </a:r>
            <a:r>
              <a:rPr lang="fr-BE" dirty="0" err="1"/>
              <a:t>evaluar</a:t>
            </a:r>
            <a:r>
              <a:rPr lang="fr-BE" dirty="0"/>
              <a:t> su </a:t>
            </a:r>
            <a:r>
              <a:rPr lang="fr-BE" dirty="0" err="1"/>
              <a:t>alcance</a:t>
            </a:r>
            <a:r>
              <a:rPr lang="fr-BE" dirty="0"/>
              <a:t> </a:t>
            </a:r>
            <a:r>
              <a:rPr lang="fr-BE" dirty="0" err="1"/>
              <a:t>multidimensional</a:t>
            </a:r>
            <a:r>
              <a:rPr lang="fr-BE" dirty="0"/>
              <a:t>? El diamante.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85359-E0F5-49E0-A48B-B28F68A5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2D09D-7104-42E5-9094-94A70C88830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D38C1A0-F74B-453A-B9C0-12D2BA4C7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0" y="37170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5CE76-4C3F-42F3-A3FB-AB3AF2C60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795" y="809160"/>
            <a:ext cx="8459787" cy="6044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BE1F17-517D-4718-A71B-92C6C9C4A990}"/>
              </a:ext>
            </a:extLst>
          </p:cNvPr>
          <p:cNvSpPr txBox="1"/>
          <p:nvPr/>
        </p:nvSpPr>
        <p:spPr>
          <a:xfrm>
            <a:off x="-396552" y="569997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Fuente: De Spiegelaere et al, in ETUI/ETUC (2019) Benchmarking </a:t>
            </a:r>
            <a:r>
              <a:rPr lang="fr-BE" sz="1600" dirty="0" err="1"/>
              <a:t>Working</a:t>
            </a:r>
            <a:r>
              <a:rPr lang="fr-BE" sz="1600" dirty="0"/>
              <a:t> Europe 2019</a:t>
            </a:r>
            <a:r>
              <a:rPr lang="en-US" sz="1600" dirty="0"/>
              <a:t>.</a:t>
            </a:r>
            <a:r>
              <a:rPr lang="fr-B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749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DF18014-7133-4FD1-96DD-1628BDCDF714}"/>
              </a:ext>
            </a:extLst>
          </p:cNvPr>
          <p:cNvGrpSpPr/>
          <p:nvPr/>
        </p:nvGrpSpPr>
        <p:grpSpPr>
          <a:xfrm>
            <a:off x="84032" y="744908"/>
            <a:ext cx="9144002" cy="6113092"/>
            <a:chOff x="0" y="-26504"/>
            <a:chExt cx="6551614" cy="47217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B4922D-ECA4-4228-A3EF-2AB93B0C4DC3}"/>
                </a:ext>
              </a:extLst>
            </p:cNvPr>
            <p:cNvGrpSpPr/>
            <p:nvPr/>
          </p:nvGrpSpPr>
          <p:grpSpPr>
            <a:xfrm>
              <a:off x="94126" y="-26504"/>
              <a:ext cx="6457487" cy="4721729"/>
              <a:chOff x="94126" y="-26504"/>
              <a:chExt cx="6457487" cy="472172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300D3D-9D0D-42BC-96B9-72C6A432A3B8}"/>
                  </a:ext>
                </a:extLst>
              </p:cNvPr>
              <p:cNvGrpSpPr/>
              <p:nvPr/>
            </p:nvGrpSpPr>
            <p:grpSpPr>
              <a:xfrm>
                <a:off x="401966" y="418478"/>
                <a:ext cx="5649504" cy="3973364"/>
                <a:chOff x="1611711" y="822303"/>
                <a:chExt cx="2966867" cy="3072120"/>
              </a:xfrm>
            </p:grpSpPr>
            <p:sp>
              <p:nvSpPr>
                <p:cNvPr id="4" name="Isosceles Triangle 3">
                  <a:extLst>
                    <a:ext uri="{FF2B5EF4-FFF2-40B4-BE49-F238E27FC236}">
                      <a16:creationId xmlns:a16="http://schemas.microsoft.com/office/drawing/2014/main" id="{FDB138A0-D415-4329-BD7B-0C5084420655}"/>
                    </a:ext>
                  </a:extLst>
                </p:cNvPr>
                <p:cNvSpPr/>
                <p:nvPr/>
              </p:nvSpPr>
              <p:spPr>
                <a:xfrm flipV="1">
                  <a:off x="2368227" y="822303"/>
                  <a:ext cx="1460409" cy="723626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DFE2D6DF-D169-4C66-9A63-08F9C57D0423}"/>
                    </a:ext>
                  </a:extLst>
                </p:cNvPr>
                <p:cNvSpPr/>
                <p:nvPr/>
              </p:nvSpPr>
              <p:spPr>
                <a:xfrm>
                  <a:off x="3183954" y="828881"/>
                  <a:ext cx="1388046" cy="723626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7F16C2C7-4F97-461F-A848-C5BA17773865}"/>
                    </a:ext>
                  </a:extLst>
                </p:cNvPr>
                <p:cNvSpPr/>
                <p:nvPr/>
              </p:nvSpPr>
              <p:spPr>
                <a:xfrm>
                  <a:off x="1618290" y="828881"/>
                  <a:ext cx="1388046" cy="723626"/>
                </a:xfrm>
                <a:prstGeom prst="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EDD35582-7D4D-43C6-988B-13A815E53DDE}"/>
                    </a:ext>
                  </a:extLst>
                </p:cNvPr>
                <p:cNvSpPr/>
                <p:nvPr/>
              </p:nvSpPr>
              <p:spPr>
                <a:xfrm flipV="1">
                  <a:off x="1611711" y="1591978"/>
                  <a:ext cx="1460409" cy="2302445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60BA3C49-88FE-49BC-9708-A1F4FEBEDF13}"/>
                    </a:ext>
                  </a:extLst>
                </p:cNvPr>
                <p:cNvSpPr/>
                <p:nvPr/>
              </p:nvSpPr>
              <p:spPr>
                <a:xfrm flipH="1" flipV="1">
                  <a:off x="3118169" y="1591978"/>
                  <a:ext cx="1460409" cy="2302445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159769-A156-4C30-B4B7-BFA2CA3A7013}"/>
                  </a:ext>
                </a:extLst>
              </p:cNvPr>
              <p:cNvSpPr txBox="1"/>
              <p:nvPr/>
            </p:nvSpPr>
            <p:spPr>
              <a:xfrm>
                <a:off x="2701894" y="2555411"/>
                <a:ext cx="1036949" cy="1400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pPr algn="ctr"/>
                <a:r>
                  <a:rPr lang="fr-BE" sz="1814"/>
                  <a:t>informative</a:t>
                </a:r>
              </a:p>
              <a:p>
                <a:endParaRPr lang="fr-BE" sz="1814"/>
              </a:p>
              <a:p>
                <a:pPr algn="ctr"/>
                <a:r>
                  <a:rPr lang="fr-BE" sz="1814"/>
                  <a:t>consultative</a:t>
                </a:r>
              </a:p>
              <a:p>
                <a:pPr algn="ctr"/>
                <a:endParaRPr lang="fr-BE" sz="1814"/>
              </a:p>
              <a:p>
                <a:pPr algn="ctr"/>
                <a:r>
                  <a:rPr lang="fr-BE" sz="1814" err="1"/>
                  <a:t>codecided</a:t>
                </a:r>
                <a:endParaRPr lang="fr-BE" sz="1814"/>
              </a:p>
              <a:p>
                <a:pPr algn="ctr"/>
                <a:endParaRPr lang="fr-BE" sz="1814"/>
              </a:p>
              <a:p>
                <a:pPr algn="ctr"/>
                <a:r>
                  <a:rPr lang="fr-BE" sz="1814" err="1"/>
                  <a:t>autonomous</a:t>
                </a:r>
                <a:endParaRPr lang="fr-BE" sz="1814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DB7D37-C5DD-4F86-8BBD-8E9A78CB444D}"/>
                  </a:ext>
                </a:extLst>
              </p:cNvPr>
              <p:cNvSpPr txBox="1"/>
              <p:nvPr/>
            </p:nvSpPr>
            <p:spPr>
              <a:xfrm>
                <a:off x="94126" y="1729232"/>
                <a:ext cx="913803" cy="343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512">
                    <a:latin typeface="Foundry Journal Demi" pitchFamily="50" charset="0"/>
                  </a:rPr>
                  <a:t>Topic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DD56B5-CE30-4ADB-8964-FC2E065EA31C}"/>
                  </a:ext>
                </a:extLst>
              </p:cNvPr>
              <p:cNvSpPr txBox="1"/>
              <p:nvPr/>
            </p:nvSpPr>
            <p:spPr>
              <a:xfrm>
                <a:off x="5685384" y="1729232"/>
                <a:ext cx="866229" cy="343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512">
                    <a:latin typeface="Foundry Journal Demi" pitchFamily="50" charset="0"/>
                  </a:rPr>
                  <a:t>Domain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FDAB-DEE6-451C-9F18-B8D755BA1CCC}"/>
                  </a:ext>
                </a:extLst>
              </p:cNvPr>
              <p:cNvSpPr txBox="1"/>
              <p:nvPr/>
            </p:nvSpPr>
            <p:spPr>
              <a:xfrm>
                <a:off x="2877095" y="-26504"/>
                <a:ext cx="766307" cy="313334"/>
              </a:xfrm>
              <a:prstGeom prst="rect">
                <a:avLst/>
              </a:prstGeom>
              <a:noFill/>
            </p:spPr>
            <p:txBody>
              <a:bodyPr wrap="none" tIns="50245" bIns="0" rtlCol="0">
                <a:spAutoFit/>
              </a:bodyPr>
              <a:lstStyle/>
              <a:p>
                <a:r>
                  <a:rPr lang="fr-BE" sz="2512">
                    <a:latin typeface="Foundry Journal Demi" pitchFamily="50" charset="0"/>
                  </a:rPr>
                  <a:t>Timing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BF8F33-2809-4171-AC83-F964CC74E6F3}"/>
                  </a:ext>
                </a:extLst>
              </p:cNvPr>
              <p:cNvSpPr txBox="1"/>
              <p:nvPr/>
            </p:nvSpPr>
            <p:spPr>
              <a:xfrm>
                <a:off x="551027" y="63628"/>
                <a:ext cx="1262305" cy="343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2512" err="1">
                    <a:latin typeface="Foundry Journal Demi" pitchFamily="50" charset="0"/>
                  </a:rPr>
                  <a:t>Coverage</a:t>
                </a:r>
                <a:endParaRPr lang="fr-BE" sz="2512">
                  <a:latin typeface="Foundry Journal Demi" pitchFamily="50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8689A9-1D80-4A20-BF00-0E2B2A534BF6}"/>
                  </a:ext>
                </a:extLst>
              </p:cNvPr>
              <p:cNvSpPr txBox="1"/>
              <p:nvPr/>
            </p:nvSpPr>
            <p:spPr>
              <a:xfrm>
                <a:off x="4821987" y="60893"/>
                <a:ext cx="621866" cy="343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512" err="1">
                    <a:latin typeface="Foundry Journal Demi" pitchFamily="50" charset="0"/>
                  </a:rPr>
                  <a:t>Form</a:t>
                </a:r>
                <a:endParaRPr lang="fr-BE" sz="2512">
                  <a:latin typeface="Foundry Journal Demi" pitchFamily="50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591796-ECF1-425A-B9AB-23EBD45127B8}"/>
                  </a:ext>
                </a:extLst>
              </p:cNvPr>
              <p:cNvSpPr txBox="1"/>
              <p:nvPr/>
            </p:nvSpPr>
            <p:spPr>
              <a:xfrm>
                <a:off x="2857552" y="4352086"/>
                <a:ext cx="805770" cy="343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512" dirty="0" err="1">
                    <a:latin typeface="Foundry Journal Demi" pitchFamily="50" charset="0"/>
                  </a:rPr>
                  <a:t>Degree</a:t>
                </a:r>
                <a:endParaRPr lang="fr-BE" sz="2512" dirty="0">
                  <a:latin typeface="Foundry Journal Demi" pitchFamily="50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4B8BA7F-DE61-4D5F-8CB2-8401EDB38E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13626" y="1416127"/>
                <a:ext cx="13485" cy="306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6A772841-B86D-4B7B-91E8-DC1F258040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62621" y="341091"/>
                <a:ext cx="1570841" cy="10835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2FA9F88-A8E2-4367-BD3E-82E58D4C0F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3461" y="331604"/>
                <a:ext cx="1565823" cy="10930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68EEA38F-9ECC-4CA0-AB65-36EE6A6E147A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 flipH="1">
                <a:off x="3229477" y="286830"/>
                <a:ext cx="30772" cy="1102174"/>
              </a:xfrm>
              <a:prstGeom prst="line">
                <a:avLst/>
              </a:prstGeom>
              <a:ln w="730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FCD8E5E-AE08-41CA-8338-59E439C25B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4392" y="286846"/>
                <a:ext cx="0" cy="112928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86FDF5-E7A1-4DBE-A1FB-E3BFB6ED4801}"/>
                  </a:ext>
                </a:extLst>
              </p:cNvPr>
              <p:cNvSpPr txBox="1"/>
              <p:nvPr/>
            </p:nvSpPr>
            <p:spPr>
              <a:xfrm>
                <a:off x="2976045" y="456392"/>
                <a:ext cx="506414" cy="600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r>
                  <a:rPr lang="fr-BE" sz="1814"/>
                  <a:t>ex-ante</a:t>
                </a:r>
              </a:p>
              <a:p>
                <a:endParaRPr lang="fr-BE" sz="1814"/>
              </a:p>
              <a:p>
                <a:r>
                  <a:rPr lang="fr-BE" sz="1814"/>
                  <a:t>ex-post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319540-B240-4941-B28C-F559FA7F1961}"/>
                  </a:ext>
                </a:extLst>
              </p:cNvPr>
              <p:cNvSpPr txBox="1"/>
              <p:nvPr/>
            </p:nvSpPr>
            <p:spPr>
              <a:xfrm rot="2828850" flipH="1">
                <a:off x="523137" y="1932935"/>
                <a:ext cx="1336304" cy="200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r>
                  <a:rPr lang="fr-BE" sz="1814" dirty="0" err="1"/>
                  <a:t>strategic</a:t>
                </a:r>
                <a:r>
                  <a:rPr lang="fr-BE" sz="1814" dirty="0"/>
                  <a:t> &amp; </a:t>
                </a:r>
                <a:r>
                  <a:rPr lang="fr-BE" sz="1814" dirty="0" err="1"/>
                  <a:t>financial</a:t>
                </a:r>
                <a:endParaRPr lang="fr-BE" sz="1814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5B5AEB-30CC-4FF4-81EC-88C85098A18F}"/>
                  </a:ext>
                </a:extLst>
              </p:cNvPr>
              <p:cNvSpPr txBox="1"/>
              <p:nvPr/>
            </p:nvSpPr>
            <p:spPr>
              <a:xfrm>
                <a:off x="1289891" y="604130"/>
                <a:ext cx="733320" cy="200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r>
                  <a:rPr lang="fr-BE" sz="1814"/>
                  <a:t>all </a:t>
                </a:r>
                <a:r>
                  <a:rPr lang="fr-BE" sz="1814" err="1"/>
                  <a:t>workers</a:t>
                </a:r>
                <a:endParaRPr lang="fr-BE" sz="1814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A580C2-88A3-4B57-89AB-9781293B3D42}"/>
                  </a:ext>
                </a:extLst>
              </p:cNvPr>
              <p:cNvGrpSpPr/>
              <p:nvPr/>
            </p:nvGrpSpPr>
            <p:grpSpPr>
              <a:xfrm>
                <a:off x="1926145" y="496425"/>
                <a:ext cx="893944" cy="667542"/>
                <a:chOff x="2177423" y="474677"/>
                <a:chExt cx="893944" cy="667542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E6AA68F-928B-42E3-8875-221CC16662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77423" y="474677"/>
                  <a:ext cx="71691" cy="10770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450E83B-5B94-47B9-A8E4-49B43F3AC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99676" y="1034514"/>
                  <a:ext cx="71691" cy="10770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C1B7BA2-2047-4DAE-9F74-C46BD3177227}"/>
                  </a:ext>
                </a:extLst>
              </p:cNvPr>
              <p:cNvGrpSpPr/>
              <p:nvPr/>
            </p:nvGrpSpPr>
            <p:grpSpPr>
              <a:xfrm flipH="1">
                <a:off x="3625827" y="496425"/>
                <a:ext cx="870892" cy="675226"/>
                <a:chOff x="2177423" y="474677"/>
                <a:chExt cx="870892" cy="675226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438B2EC-AC27-4966-A102-6872A359C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77423" y="474677"/>
                  <a:ext cx="71691" cy="10770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E03AFE6-0ED6-45A3-B6EA-E99A5DFC34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76624" y="1042198"/>
                  <a:ext cx="71691" cy="10770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3BFA965-6744-44CD-89A5-788B292885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76006" y="762886"/>
                  <a:ext cx="71691" cy="107705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58250D4-3CB7-4DE9-9E29-C5C742226459}"/>
                  </a:ext>
                </a:extLst>
              </p:cNvPr>
              <p:cNvSpPr txBox="1"/>
              <p:nvPr/>
            </p:nvSpPr>
            <p:spPr>
              <a:xfrm rot="2828850" flipH="1">
                <a:off x="2387252" y="1708712"/>
                <a:ext cx="780640" cy="200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r>
                  <a:rPr lang="fr-BE" sz="1814" err="1"/>
                  <a:t>operational</a:t>
                </a:r>
                <a:endParaRPr lang="fr-BE" sz="1814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D6997B-6777-4BF3-933D-9402E2ACEBF3}"/>
                  </a:ext>
                </a:extLst>
              </p:cNvPr>
              <p:cNvSpPr txBox="1"/>
              <p:nvPr/>
            </p:nvSpPr>
            <p:spPr>
              <a:xfrm>
                <a:off x="4601425" y="527163"/>
                <a:ext cx="999276" cy="200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r>
                  <a:rPr lang="fr-BE" sz="1814" dirty="0"/>
                  <a:t>indirect </a:t>
                </a:r>
                <a:r>
                  <a:rPr lang="fr-BE" sz="1814" dirty="0" err="1"/>
                  <a:t>formal</a:t>
                </a:r>
                <a:endParaRPr lang="fr-BE" sz="1814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726B661-43B3-4D71-A651-2669021D3002}"/>
                  </a:ext>
                </a:extLst>
              </p:cNvPr>
              <p:cNvSpPr txBox="1"/>
              <p:nvPr/>
            </p:nvSpPr>
            <p:spPr>
              <a:xfrm>
                <a:off x="4184742" y="805572"/>
                <a:ext cx="874085" cy="200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r>
                  <a:rPr lang="fr-BE" sz="1814"/>
                  <a:t>direct </a:t>
                </a:r>
                <a:r>
                  <a:rPr lang="fr-BE" sz="1814" err="1"/>
                  <a:t>formal</a:t>
                </a:r>
                <a:endParaRPr lang="fr-BE" sz="1814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419DD9A-F1B0-46F9-BDDA-8BDDAAF992C2}"/>
                  </a:ext>
                </a:extLst>
              </p:cNvPr>
              <p:cNvSpPr txBox="1"/>
              <p:nvPr/>
            </p:nvSpPr>
            <p:spPr>
              <a:xfrm>
                <a:off x="3753708" y="1089013"/>
                <a:ext cx="998311" cy="200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r>
                  <a:rPr lang="fr-BE" sz="1814" dirty="0"/>
                  <a:t>direct </a:t>
                </a:r>
                <a:r>
                  <a:rPr lang="fr-BE" sz="1814" dirty="0" err="1"/>
                  <a:t>informal</a:t>
                </a:r>
                <a:endParaRPr lang="fr-BE" sz="1814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4368CE-F03E-468F-B9D5-5B2F64FBEC17}"/>
                  </a:ext>
                </a:extLst>
              </p:cNvPr>
              <p:cNvSpPr txBox="1"/>
              <p:nvPr/>
            </p:nvSpPr>
            <p:spPr>
              <a:xfrm>
                <a:off x="1809591" y="1079443"/>
                <a:ext cx="943136" cy="200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r>
                  <a:rPr lang="fr-BE" sz="1814"/>
                  <a:t>a few </a:t>
                </a:r>
                <a:r>
                  <a:rPr lang="fr-BE" sz="1814" err="1"/>
                  <a:t>workers</a:t>
                </a:r>
                <a:endParaRPr lang="fr-BE" sz="1814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DD22797-C744-434A-8482-4047FE0D1607}"/>
                  </a:ext>
                </a:extLst>
              </p:cNvPr>
              <p:cNvCxnSpPr/>
              <p:nvPr/>
            </p:nvCxnSpPr>
            <p:spPr>
              <a:xfrm>
                <a:off x="732279" y="1316390"/>
                <a:ext cx="0" cy="108000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FBAF71D-DA4D-4271-9337-0EF099A4A6FB}"/>
                  </a:ext>
                </a:extLst>
              </p:cNvPr>
              <p:cNvCxnSpPr/>
              <p:nvPr/>
            </p:nvCxnSpPr>
            <p:spPr>
              <a:xfrm>
                <a:off x="2599499" y="1316390"/>
                <a:ext cx="0" cy="108000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A353454-C569-4F3D-8B69-B5CB6AF1A927}"/>
                  </a:ext>
                </a:extLst>
              </p:cNvPr>
              <p:cNvSpPr txBox="1"/>
              <p:nvPr/>
            </p:nvSpPr>
            <p:spPr>
              <a:xfrm rot="2828850" flipH="1">
                <a:off x="1422284" y="1893146"/>
                <a:ext cx="1286871" cy="200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fr-FR"/>
                </a:defPPr>
                <a:lvl1pPr algn="r">
                  <a:defRPr sz="1300">
                    <a:effectLst>
                      <a:glow rad="76200">
                        <a:schemeClr val="bg1"/>
                      </a:glow>
                    </a:effectLst>
                    <a:latin typeface="Foundry Journal Demi" pitchFamily="50" charset="0"/>
                  </a:defRPr>
                </a:lvl1pPr>
              </a:lstStyle>
              <a:p>
                <a:r>
                  <a:rPr lang="fr-BE" sz="1814" dirty="0" err="1"/>
                  <a:t>working</a:t>
                </a:r>
                <a:r>
                  <a:rPr lang="fr-BE" sz="1814" dirty="0"/>
                  <a:t> conditions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C978B61-701F-4363-995F-8571077C8D65}"/>
                  </a:ext>
                </a:extLst>
              </p:cNvPr>
              <p:cNvCxnSpPr/>
              <p:nvPr/>
            </p:nvCxnSpPr>
            <p:spPr>
              <a:xfrm>
                <a:off x="1663544" y="1309082"/>
                <a:ext cx="0" cy="108000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78042BF-4C83-49B5-BEDB-F694DA097034}"/>
                  </a:ext>
                </a:extLst>
              </p:cNvPr>
              <p:cNvGrpSpPr/>
              <p:nvPr/>
            </p:nvGrpSpPr>
            <p:grpSpPr>
              <a:xfrm>
                <a:off x="3710937" y="1343340"/>
                <a:ext cx="379903" cy="1035281"/>
                <a:chOff x="3953390" y="1297099"/>
                <a:chExt cx="379903" cy="103528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9AEE218-17C6-4845-B5EC-BF2F5E2A6904}"/>
                    </a:ext>
                  </a:extLst>
                </p:cNvPr>
                <p:cNvSpPr txBox="1"/>
                <p:nvPr/>
              </p:nvSpPr>
              <p:spPr>
                <a:xfrm rot="18771150">
                  <a:off x="3576048" y="1755008"/>
                  <a:ext cx="954714" cy="2000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fr-FR"/>
                  </a:defPPr>
                  <a:lvl1pPr algn="r">
                    <a:defRPr sz="1300">
                      <a:effectLst>
                        <a:glow rad="76200">
                          <a:schemeClr val="bg1"/>
                        </a:glow>
                      </a:effectLst>
                      <a:latin typeface="Foundry Journal Demi" pitchFamily="50" charset="0"/>
                    </a:defRPr>
                  </a:lvl1pPr>
                </a:lstStyle>
                <a:p>
                  <a:r>
                    <a:rPr lang="fr-BE" sz="1814" dirty="0"/>
                    <a:t>establishment</a:t>
                  </a:r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F12BA937-BB67-4E0A-A51B-D7D779B093D8}"/>
                    </a:ext>
                  </a:extLst>
                </p:cNvPr>
                <p:cNvCxnSpPr/>
                <p:nvPr/>
              </p:nvCxnSpPr>
              <p:spPr>
                <a:xfrm>
                  <a:off x="4333293" y="1297099"/>
                  <a:ext cx="0" cy="10800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4F3BAC8-4F6C-49D5-944D-1ACC15C361EA}"/>
                  </a:ext>
                </a:extLst>
              </p:cNvPr>
              <p:cNvGrpSpPr/>
              <p:nvPr/>
            </p:nvGrpSpPr>
            <p:grpSpPr>
              <a:xfrm>
                <a:off x="3997246" y="1343340"/>
                <a:ext cx="542257" cy="1422455"/>
                <a:chOff x="4278222" y="1297099"/>
                <a:chExt cx="542257" cy="1422455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0787810-B4EE-4F6E-8F62-40D8E852B14B}"/>
                    </a:ext>
                  </a:extLst>
                </p:cNvPr>
                <p:cNvSpPr txBox="1"/>
                <p:nvPr/>
              </p:nvSpPr>
              <p:spPr>
                <a:xfrm rot="18771150">
                  <a:off x="3684082" y="1925384"/>
                  <a:ext cx="1388310" cy="2000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fr-FR"/>
                  </a:defPPr>
                  <a:lvl1pPr algn="r">
                    <a:defRPr sz="1300">
                      <a:effectLst>
                        <a:glow rad="76200">
                          <a:schemeClr val="bg1"/>
                        </a:glow>
                      </a:effectLst>
                      <a:latin typeface="Foundry Journal Demi" pitchFamily="50" charset="0"/>
                    </a:defRPr>
                  </a:lvl1pPr>
                </a:lstStyle>
                <a:p>
                  <a:r>
                    <a:rPr lang="fr-BE" sz="1814" dirty="0"/>
                    <a:t>    </a:t>
                  </a:r>
                  <a:r>
                    <a:rPr lang="fr-BE" sz="1814" dirty="0" err="1"/>
                    <a:t>company</a:t>
                  </a:r>
                  <a:r>
                    <a:rPr lang="fr-BE" sz="1814" dirty="0"/>
                    <a:t>/national</a:t>
                  </a: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846C284-E07C-40A7-800A-51496281263D}"/>
                    </a:ext>
                  </a:extLst>
                </p:cNvPr>
                <p:cNvCxnSpPr/>
                <p:nvPr/>
              </p:nvCxnSpPr>
              <p:spPr>
                <a:xfrm>
                  <a:off x="4820479" y="1297099"/>
                  <a:ext cx="0" cy="10800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68E5DF0-FC4E-4B14-882A-A62BBF79944F}"/>
                  </a:ext>
                </a:extLst>
              </p:cNvPr>
              <p:cNvGrpSpPr/>
              <p:nvPr/>
            </p:nvGrpSpPr>
            <p:grpSpPr>
              <a:xfrm>
                <a:off x="4411010" y="1343340"/>
                <a:ext cx="546902" cy="1422456"/>
                <a:chOff x="4705946" y="1297099"/>
                <a:chExt cx="546902" cy="1422456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AC02A78-3EB2-4BD3-9D7A-D79147DDD3EE}"/>
                    </a:ext>
                  </a:extLst>
                </p:cNvPr>
                <p:cNvSpPr txBox="1"/>
                <p:nvPr/>
              </p:nvSpPr>
              <p:spPr>
                <a:xfrm rot="18771150">
                  <a:off x="4111898" y="1925477"/>
                  <a:ext cx="1388126" cy="2000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fr-FR"/>
                  </a:defPPr>
                  <a:lvl1pPr algn="r">
                    <a:defRPr sz="1300">
                      <a:effectLst>
                        <a:glow rad="76200">
                          <a:schemeClr val="bg1"/>
                        </a:glow>
                      </a:effectLst>
                      <a:latin typeface="Foundry Journal Demi" pitchFamily="50" charset="0"/>
                    </a:defRPr>
                  </a:lvl1pPr>
                </a:lstStyle>
                <a:p>
                  <a:r>
                    <a:rPr lang="fr-BE" sz="1814" dirty="0"/>
                    <a:t>group/supranational</a:t>
                  </a:r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F78E8D8F-3509-4B73-9D6B-6F3D7F759EF1}"/>
                    </a:ext>
                  </a:extLst>
                </p:cNvPr>
                <p:cNvCxnSpPr/>
                <p:nvPr/>
              </p:nvCxnSpPr>
              <p:spPr>
                <a:xfrm>
                  <a:off x="5252848" y="1297099"/>
                  <a:ext cx="0" cy="10800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DE2748D-DA9D-4960-A4C3-F970742F5989}"/>
                  </a:ext>
                </a:extLst>
              </p:cNvPr>
              <p:cNvGrpSpPr/>
              <p:nvPr/>
            </p:nvGrpSpPr>
            <p:grpSpPr>
              <a:xfrm>
                <a:off x="5080699" y="1343340"/>
                <a:ext cx="274654" cy="562714"/>
                <a:chOff x="5413366" y="1297099"/>
                <a:chExt cx="274654" cy="562714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D2A0623-A564-4F74-86FB-AF8435A2BB9A}"/>
                    </a:ext>
                  </a:extLst>
                </p:cNvPr>
                <p:cNvSpPr txBox="1"/>
                <p:nvPr/>
              </p:nvSpPr>
              <p:spPr>
                <a:xfrm rot="18771150">
                  <a:off x="5303427" y="1549845"/>
                  <a:ext cx="419907" cy="2000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fr-FR"/>
                  </a:defPPr>
                  <a:lvl1pPr algn="r">
                    <a:defRPr sz="1300">
                      <a:effectLst>
                        <a:glow rad="76200">
                          <a:schemeClr val="bg1"/>
                        </a:glow>
                      </a:effectLst>
                      <a:latin typeface="Foundry Journal Demi" pitchFamily="50" charset="0"/>
                    </a:defRPr>
                  </a:lvl1pPr>
                </a:lstStyle>
                <a:p>
                  <a:r>
                    <a:rPr lang="fr-BE" sz="1814" dirty="0" err="1"/>
                    <a:t>sector</a:t>
                  </a:r>
                  <a:endParaRPr lang="fr-BE" sz="1814" dirty="0"/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945CD07-6DF4-458A-A8AF-8891763197F2}"/>
                    </a:ext>
                  </a:extLst>
                </p:cNvPr>
                <p:cNvCxnSpPr/>
                <p:nvPr/>
              </p:nvCxnSpPr>
              <p:spPr>
                <a:xfrm>
                  <a:off x="5688020" y="1297099"/>
                  <a:ext cx="0" cy="10800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218532A-F29B-49B3-8DD6-5AEBF2E3ABA1}"/>
                  </a:ext>
                </a:extLst>
              </p:cNvPr>
              <p:cNvGrpSpPr/>
              <p:nvPr/>
            </p:nvGrpSpPr>
            <p:grpSpPr>
              <a:xfrm>
                <a:off x="5380421" y="1343341"/>
                <a:ext cx="319427" cy="769606"/>
                <a:chOff x="5647437" y="1297100"/>
                <a:chExt cx="319427" cy="769606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493357E-C39E-47AE-A2D8-FF3192FE734B}"/>
                    </a:ext>
                  </a:extLst>
                </p:cNvPr>
                <p:cNvSpPr txBox="1"/>
                <p:nvPr/>
              </p:nvSpPr>
              <p:spPr>
                <a:xfrm rot="18771150">
                  <a:off x="5436703" y="1655942"/>
                  <a:ext cx="621498" cy="2000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fr-FR"/>
                  </a:defPPr>
                  <a:lvl1pPr algn="r">
                    <a:defRPr sz="1300">
                      <a:effectLst>
                        <a:glow rad="76200">
                          <a:schemeClr val="bg1"/>
                        </a:glow>
                      </a:effectLst>
                      <a:latin typeface="Foundry Journal Demi" pitchFamily="50" charset="0"/>
                    </a:defRPr>
                  </a:lvl1pPr>
                </a:lstStyle>
                <a:p>
                  <a:r>
                    <a:rPr lang="fr-BE" sz="1814" dirty="0" err="1"/>
                    <a:t>economy</a:t>
                  </a:r>
                  <a:endParaRPr lang="fr-BE" sz="1814" dirty="0"/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AE57EFC-47A3-430F-BDC1-C71BA016CE85}"/>
                    </a:ext>
                  </a:extLst>
                </p:cNvPr>
                <p:cNvCxnSpPr/>
                <p:nvPr/>
              </p:nvCxnSpPr>
              <p:spPr>
                <a:xfrm>
                  <a:off x="5966864" y="1297100"/>
                  <a:ext cx="0" cy="10800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F6B9D49E-2021-4CFC-9FA0-C6F15E8E1B40}"/>
                  </a:ext>
                </a:extLst>
              </p:cNvPr>
              <p:cNvGrpSpPr/>
              <p:nvPr/>
            </p:nvGrpSpPr>
            <p:grpSpPr>
              <a:xfrm>
                <a:off x="3527708" y="1343340"/>
                <a:ext cx="200030" cy="385889"/>
                <a:chOff x="3794724" y="1297099"/>
                <a:chExt cx="200030" cy="385889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803866B8-D48C-4DEA-B243-E704179F4B9C}"/>
                    </a:ext>
                  </a:extLst>
                </p:cNvPr>
                <p:cNvSpPr txBox="1"/>
                <p:nvPr/>
              </p:nvSpPr>
              <p:spPr>
                <a:xfrm rot="18771150">
                  <a:off x="3786776" y="1475010"/>
                  <a:ext cx="215926" cy="2000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fr-FR"/>
                  </a:defPPr>
                  <a:lvl1pPr algn="r">
                    <a:defRPr sz="1300">
                      <a:effectLst>
                        <a:glow rad="76200">
                          <a:schemeClr val="bg1"/>
                        </a:glow>
                      </a:effectLst>
                      <a:latin typeface="Foundry Journal Demi" pitchFamily="50" charset="0"/>
                    </a:defRPr>
                  </a:lvl1pPr>
                </a:lstStyle>
                <a:p>
                  <a:r>
                    <a:rPr lang="fr-BE" sz="1814" dirty="0"/>
                    <a:t>job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5115FB4-F97D-455E-B9E5-679D85CEDFF8}"/>
                    </a:ext>
                  </a:extLst>
                </p:cNvPr>
                <p:cNvCxnSpPr/>
                <p:nvPr/>
              </p:nvCxnSpPr>
              <p:spPr>
                <a:xfrm>
                  <a:off x="3944170" y="1297099"/>
                  <a:ext cx="0" cy="10800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975252-B70A-475D-B390-5A1DAE368E22}"/>
                </a:ext>
              </a:extLst>
            </p:cNvPr>
            <p:cNvSpPr/>
            <p:nvPr/>
          </p:nvSpPr>
          <p:spPr>
            <a:xfrm>
              <a:off x="0" y="-1"/>
              <a:ext cx="6551614" cy="467995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69BE5D-1C59-4105-BA17-00D464AD95EA}"/>
              </a:ext>
            </a:extLst>
          </p:cNvPr>
          <p:cNvSpPr/>
          <p:nvPr/>
        </p:nvSpPr>
        <p:spPr>
          <a:xfrm>
            <a:off x="663069" y="1372657"/>
            <a:ext cx="6266733" cy="3962716"/>
          </a:xfrm>
          <a:custGeom>
            <a:avLst/>
            <a:gdLst>
              <a:gd name="connsiteX0" fmla="*/ 0 w 2415396"/>
              <a:gd name="connsiteY0" fmla="*/ 569343 h 2208362"/>
              <a:gd name="connsiteX1" fmla="*/ 672860 w 2415396"/>
              <a:gd name="connsiteY1" fmla="*/ 34506 h 2208362"/>
              <a:gd name="connsiteX2" fmla="*/ 1578634 w 2415396"/>
              <a:gd name="connsiteY2" fmla="*/ 0 h 2208362"/>
              <a:gd name="connsiteX3" fmla="*/ 2415396 w 2415396"/>
              <a:gd name="connsiteY3" fmla="*/ 569343 h 2208362"/>
              <a:gd name="connsiteX4" fmla="*/ 1552755 w 2415396"/>
              <a:gd name="connsiteY4" fmla="*/ 2208362 h 2208362"/>
              <a:gd name="connsiteX5" fmla="*/ 0 w 2415396"/>
              <a:gd name="connsiteY5" fmla="*/ 569343 h 2208362"/>
              <a:gd name="connsiteX0" fmla="*/ 0 w 2961364"/>
              <a:gd name="connsiteY0" fmla="*/ 448017 h 2208362"/>
              <a:gd name="connsiteX1" fmla="*/ 1218828 w 2961364"/>
              <a:gd name="connsiteY1" fmla="*/ 34506 h 2208362"/>
              <a:gd name="connsiteX2" fmla="*/ 2124602 w 2961364"/>
              <a:gd name="connsiteY2" fmla="*/ 0 h 2208362"/>
              <a:gd name="connsiteX3" fmla="*/ 2961364 w 2961364"/>
              <a:gd name="connsiteY3" fmla="*/ 569343 h 2208362"/>
              <a:gd name="connsiteX4" fmla="*/ 2098723 w 2961364"/>
              <a:gd name="connsiteY4" fmla="*/ 2208362 h 2208362"/>
              <a:gd name="connsiteX5" fmla="*/ 0 w 2961364"/>
              <a:gd name="connsiteY5" fmla="*/ 448017 h 2208362"/>
              <a:gd name="connsiteX0" fmla="*/ 0 w 2961364"/>
              <a:gd name="connsiteY0" fmla="*/ 826019 h 2586364"/>
              <a:gd name="connsiteX1" fmla="*/ 1218828 w 2961364"/>
              <a:gd name="connsiteY1" fmla="*/ 0 h 2586364"/>
              <a:gd name="connsiteX2" fmla="*/ 2124602 w 2961364"/>
              <a:gd name="connsiteY2" fmla="*/ 378002 h 2586364"/>
              <a:gd name="connsiteX3" fmla="*/ 2961364 w 2961364"/>
              <a:gd name="connsiteY3" fmla="*/ 947345 h 2586364"/>
              <a:gd name="connsiteX4" fmla="*/ 2098723 w 2961364"/>
              <a:gd name="connsiteY4" fmla="*/ 2586364 h 2586364"/>
              <a:gd name="connsiteX5" fmla="*/ 0 w 2961364"/>
              <a:gd name="connsiteY5" fmla="*/ 826019 h 2586364"/>
              <a:gd name="connsiteX0" fmla="*/ 0 w 2961364"/>
              <a:gd name="connsiteY0" fmla="*/ 945454 h 2705799"/>
              <a:gd name="connsiteX1" fmla="*/ 1218828 w 2961364"/>
              <a:gd name="connsiteY1" fmla="*/ 119435 h 2705799"/>
              <a:gd name="connsiteX2" fmla="*/ 2476447 w 2961364"/>
              <a:gd name="connsiteY2" fmla="*/ 0 h 2705799"/>
              <a:gd name="connsiteX3" fmla="*/ 2961364 w 2961364"/>
              <a:gd name="connsiteY3" fmla="*/ 1066780 h 2705799"/>
              <a:gd name="connsiteX4" fmla="*/ 2098723 w 2961364"/>
              <a:gd name="connsiteY4" fmla="*/ 2705799 h 2705799"/>
              <a:gd name="connsiteX5" fmla="*/ 0 w 2961364"/>
              <a:gd name="connsiteY5" fmla="*/ 945454 h 2705799"/>
              <a:gd name="connsiteX0" fmla="*/ 0 w 3117268"/>
              <a:gd name="connsiteY0" fmla="*/ 945454 h 2705799"/>
              <a:gd name="connsiteX1" fmla="*/ 1218828 w 3117268"/>
              <a:gd name="connsiteY1" fmla="*/ 119435 h 2705799"/>
              <a:gd name="connsiteX2" fmla="*/ 2476447 w 3117268"/>
              <a:gd name="connsiteY2" fmla="*/ 0 h 2705799"/>
              <a:gd name="connsiteX3" fmla="*/ 2961364 w 3117268"/>
              <a:gd name="connsiteY3" fmla="*/ 1066780 h 2705799"/>
              <a:gd name="connsiteX4" fmla="*/ 2098723 w 3117268"/>
              <a:gd name="connsiteY4" fmla="*/ 2705799 h 2705799"/>
              <a:gd name="connsiteX5" fmla="*/ 0 w 3117268"/>
              <a:gd name="connsiteY5" fmla="*/ 945454 h 2705799"/>
              <a:gd name="connsiteX0" fmla="*/ 0 w 2961364"/>
              <a:gd name="connsiteY0" fmla="*/ 945454 h 2705799"/>
              <a:gd name="connsiteX1" fmla="*/ 1218828 w 2961364"/>
              <a:gd name="connsiteY1" fmla="*/ 119435 h 2705799"/>
              <a:gd name="connsiteX2" fmla="*/ 2476447 w 2961364"/>
              <a:gd name="connsiteY2" fmla="*/ 0 h 2705799"/>
              <a:gd name="connsiteX3" fmla="*/ 2961364 w 2961364"/>
              <a:gd name="connsiteY3" fmla="*/ 1066780 h 2705799"/>
              <a:gd name="connsiteX4" fmla="*/ 2098723 w 2961364"/>
              <a:gd name="connsiteY4" fmla="*/ 2705799 h 2705799"/>
              <a:gd name="connsiteX5" fmla="*/ 0 w 2961364"/>
              <a:gd name="connsiteY5" fmla="*/ 945454 h 2705799"/>
              <a:gd name="connsiteX0" fmla="*/ 0 w 2961364"/>
              <a:gd name="connsiteY0" fmla="*/ 945454 h 2705799"/>
              <a:gd name="connsiteX1" fmla="*/ 1218828 w 2961364"/>
              <a:gd name="connsiteY1" fmla="*/ 119435 h 2705799"/>
              <a:gd name="connsiteX2" fmla="*/ 2476447 w 2961364"/>
              <a:gd name="connsiteY2" fmla="*/ 0 h 2705799"/>
              <a:gd name="connsiteX3" fmla="*/ 2961364 w 2961364"/>
              <a:gd name="connsiteY3" fmla="*/ 1066780 h 2705799"/>
              <a:gd name="connsiteX4" fmla="*/ 2098723 w 2961364"/>
              <a:gd name="connsiteY4" fmla="*/ 2705799 h 2705799"/>
              <a:gd name="connsiteX5" fmla="*/ 0 w 2961364"/>
              <a:gd name="connsiteY5" fmla="*/ 945454 h 2705799"/>
              <a:gd name="connsiteX0" fmla="*/ 0 w 3226874"/>
              <a:gd name="connsiteY0" fmla="*/ 945454 h 2705799"/>
              <a:gd name="connsiteX1" fmla="*/ 1218828 w 3226874"/>
              <a:gd name="connsiteY1" fmla="*/ 119435 h 2705799"/>
              <a:gd name="connsiteX2" fmla="*/ 2476447 w 3226874"/>
              <a:gd name="connsiteY2" fmla="*/ 0 h 2705799"/>
              <a:gd name="connsiteX3" fmla="*/ 2961364 w 3226874"/>
              <a:gd name="connsiteY3" fmla="*/ 1066780 h 2705799"/>
              <a:gd name="connsiteX4" fmla="*/ 2098723 w 3226874"/>
              <a:gd name="connsiteY4" fmla="*/ 2705799 h 2705799"/>
              <a:gd name="connsiteX5" fmla="*/ 0 w 3226874"/>
              <a:gd name="connsiteY5" fmla="*/ 945454 h 2705799"/>
              <a:gd name="connsiteX0" fmla="*/ 0 w 3729620"/>
              <a:gd name="connsiteY0" fmla="*/ 945454 h 2705799"/>
              <a:gd name="connsiteX1" fmla="*/ 1218828 w 3729620"/>
              <a:gd name="connsiteY1" fmla="*/ 119435 h 2705799"/>
              <a:gd name="connsiteX2" fmla="*/ 2476447 w 3729620"/>
              <a:gd name="connsiteY2" fmla="*/ 0 h 2705799"/>
              <a:gd name="connsiteX3" fmla="*/ 3722800 w 3729620"/>
              <a:gd name="connsiteY3" fmla="*/ 156966 h 2705799"/>
              <a:gd name="connsiteX4" fmla="*/ 2961364 w 3729620"/>
              <a:gd name="connsiteY4" fmla="*/ 1066780 h 2705799"/>
              <a:gd name="connsiteX5" fmla="*/ 2098723 w 3729620"/>
              <a:gd name="connsiteY5" fmla="*/ 2705799 h 2705799"/>
              <a:gd name="connsiteX6" fmla="*/ 0 w 3729620"/>
              <a:gd name="connsiteY6" fmla="*/ 945454 h 2705799"/>
              <a:gd name="connsiteX0" fmla="*/ 0 w 4245629"/>
              <a:gd name="connsiteY0" fmla="*/ 945454 h 2705799"/>
              <a:gd name="connsiteX1" fmla="*/ 1218828 w 4245629"/>
              <a:gd name="connsiteY1" fmla="*/ 119435 h 2705799"/>
              <a:gd name="connsiteX2" fmla="*/ 2476447 w 4245629"/>
              <a:gd name="connsiteY2" fmla="*/ 0 h 2705799"/>
              <a:gd name="connsiteX3" fmla="*/ 3722800 w 4245629"/>
              <a:gd name="connsiteY3" fmla="*/ 156966 h 2705799"/>
              <a:gd name="connsiteX4" fmla="*/ 4211023 w 4245629"/>
              <a:gd name="connsiteY4" fmla="*/ 993984 h 2705799"/>
              <a:gd name="connsiteX5" fmla="*/ 2098723 w 4245629"/>
              <a:gd name="connsiteY5" fmla="*/ 2705799 h 2705799"/>
              <a:gd name="connsiteX6" fmla="*/ 0 w 4245629"/>
              <a:gd name="connsiteY6" fmla="*/ 945454 h 2705799"/>
              <a:gd name="connsiteX0" fmla="*/ 0 w 4245629"/>
              <a:gd name="connsiteY0" fmla="*/ 945454 h 3045512"/>
              <a:gd name="connsiteX1" fmla="*/ 1218828 w 4245629"/>
              <a:gd name="connsiteY1" fmla="*/ 119435 h 3045512"/>
              <a:gd name="connsiteX2" fmla="*/ 2476447 w 4245629"/>
              <a:gd name="connsiteY2" fmla="*/ 0 h 3045512"/>
              <a:gd name="connsiteX3" fmla="*/ 3722800 w 4245629"/>
              <a:gd name="connsiteY3" fmla="*/ 156966 h 3045512"/>
              <a:gd name="connsiteX4" fmla="*/ 4211023 w 4245629"/>
              <a:gd name="connsiteY4" fmla="*/ 993984 h 3045512"/>
              <a:gd name="connsiteX5" fmla="*/ 2499099 w 4245629"/>
              <a:gd name="connsiteY5" fmla="*/ 3045512 h 3045512"/>
              <a:gd name="connsiteX6" fmla="*/ 0 w 4245629"/>
              <a:gd name="connsiteY6" fmla="*/ 945454 h 3045512"/>
              <a:gd name="connsiteX0" fmla="*/ 0 w 4211023"/>
              <a:gd name="connsiteY0" fmla="*/ 945454 h 3045512"/>
              <a:gd name="connsiteX1" fmla="*/ 1218828 w 4211023"/>
              <a:gd name="connsiteY1" fmla="*/ 119435 h 3045512"/>
              <a:gd name="connsiteX2" fmla="*/ 2476447 w 4211023"/>
              <a:gd name="connsiteY2" fmla="*/ 0 h 3045512"/>
              <a:gd name="connsiteX3" fmla="*/ 3722800 w 4211023"/>
              <a:gd name="connsiteY3" fmla="*/ 156966 h 3045512"/>
              <a:gd name="connsiteX4" fmla="*/ 4211023 w 4211023"/>
              <a:gd name="connsiteY4" fmla="*/ 993984 h 3045512"/>
              <a:gd name="connsiteX5" fmla="*/ 2499099 w 4211023"/>
              <a:gd name="connsiteY5" fmla="*/ 3045512 h 3045512"/>
              <a:gd name="connsiteX6" fmla="*/ 0 w 4211023"/>
              <a:gd name="connsiteY6" fmla="*/ 945454 h 3045512"/>
              <a:gd name="connsiteX0" fmla="*/ 0 w 4211023"/>
              <a:gd name="connsiteY0" fmla="*/ 945454 h 3045512"/>
              <a:gd name="connsiteX1" fmla="*/ 1218828 w 4211023"/>
              <a:gd name="connsiteY1" fmla="*/ 119435 h 3045512"/>
              <a:gd name="connsiteX2" fmla="*/ 2476447 w 4211023"/>
              <a:gd name="connsiteY2" fmla="*/ 0 h 3045512"/>
              <a:gd name="connsiteX3" fmla="*/ 3722800 w 4211023"/>
              <a:gd name="connsiteY3" fmla="*/ 156966 h 3045512"/>
              <a:gd name="connsiteX4" fmla="*/ 4211023 w 4211023"/>
              <a:gd name="connsiteY4" fmla="*/ 993984 h 3045512"/>
              <a:gd name="connsiteX5" fmla="*/ 2499099 w 4211023"/>
              <a:gd name="connsiteY5" fmla="*/ 3045512 h 3045512"/>
              <a:gd name="connsiteX6" fmla="*/ 0 w 4211023"/>
              <a:gd name="connsiteY6" fmla="*/ 945454 h 3045512"/>
              <a:gd name="connsiteX0" fmla="*/ 0 w 4211023"/>
              <a:gd name="connsiteY0" fmla="*/ 945454 h 2899921"/>
              <a:gd name="connsiteX1" fmla="*/ 1218828 w 4211023"/>
              <a:gd name="connsiteY1" fmla="*/ 119435 h 2899921"/>
              <a:gd name="connsiteX2" fmla="*/ 2476447 w 4211023"/>
              <a:gd name="connsiteY2" fmla="*/ 0 h 2899921"/>
              <a:gd name="connsiteX3" fmla="*/ 3722800 w 4211023"/>
              <a:gd name="connsiteY3" fmla="*/ 156966 h 2899921"/>
              <a:gd name="connsiteX4" fmla="*/ 4211023 w 4211023"/>
              <a:gd name="connsiteY4" fmla="*/ 993984 h 2899921"/>
              <a:gd name="connsiteX5" fmla="*/ 2474834 w 4211023"/>
              <a:gd name="connsiteY5" fmla="*/ 2899921 h 2899921"/>
              <a:gd name="connsiteX6" fmla="*/ 0 w 4211023"/>
              <a:gd name="connsiteY6" fmla="*/ 945454 h 2899921"/>
              <a:gd name="connsiteX0" fmla="*/ 0 w 4211023"/>
              <a:gd name="connsiteY0" fmla="*/ 945454 h 2839258"/>
              <a:gd name="connsiteX1" fmla="*/ 1218828 w 4211023"/>
              <a:gd name="connsiteY1" fmla="*/ 119435 h 2839258"/>
              <a:gd name="connsiteX2" fmla="*/ 2476447 w 4211023"/>
              <a:gd name="connsiteY2" fmla="*/ 0 h 2839258"/>
              <a:gd name="connsiteX3" fmla="*/ 3722800 w 4211023"/>
              <a:gd name="connsiteY3" fmla="*/ 156966 h 2839258"/>
              <a:gd name="connsiteX4" fmla="*/ 4211023 w 4211023"/>
              <a:gd name="connsiteY4" fmla="*/ 993984 h 2839258"/>
              <a:gd name="connsiteX5" fmla="*/ 2450569 w 4211023"/>
              <a:gd name="connsiteY5" fmla="*/ 2839258 h 2839258"/>
              <a:gd name="connsiteX6" fmla="*/ 0 w 4211023"/>
              <a:gd name="connsiteY6" fmla="*/ 945454 h 2839258"/>
              <a:gd name="connsiteX0" fmla="*/ 0 w 4538604"/>
              <a:gd name="connsiteY0" fmla="*/ 969720 h 2839258"/>
              <a:gd name="connsiteX1" fmla="*/ 1546409 w 4538604"/>
              <a:gd name="connsiteY1" fmla="*/ 119435 h 2839258"/>
              <a:gd name="connsiteX2" fmla="*/ 2804028 w 4538604"/>
              <a:gd name="connsiteY2" fmla="*/ 0 h 2839258"/>
              <a:gd name="connsiteX3" fmla="*/ 4050381 w 4538604"/>
              <a:gd name="connsiteY3" fmla="*/ 156966 h 2839258"/>
              <a:gd name="connsiteX4" fmla="*/ 4538604 w 4538604"/>
              <a:gd name="connsiteY4" fmla="*/ 993984 h 2839258"/>
              <a:gd name="connsiteX5" fmla="*/ 2778150 w 4538604"/>
              <a:gd name="connsiteY5" fmla="*/ 2839258 h 2839258"/>
              <a:gd name="connsiteX6" fmla="*/ 0 w 4538604"/>
              <a:gd name="connsiteY6" fmla="*/ 969720 h 2839258"/>
              <a:gd name="connsiteX0" fmla="*/ 0 w 4538604"/>
              <a:gd name="connsiteY0" fmla="*/ 969720 h 2839258"/>
              <a:gd name="connsiteX1" fmla="*/ 1303756 w 4538604"/>
              <a:gd name="connsiteY1" fmla="*/ 34506 h 2839258"/>
              <a:gd name="connsiteX2" fmla="*/ 2804028 w 4538604"/>
              <a:gd name="connsiteY2" fmla="*/ 0 h 2839258"/>
              <a:gd name="connsiteX3" fmla="*/ 4050381 w 4538604"/>
              <a:gd name="connsiteY3" fmla="*/ 156966 h 2839258"/>
              <a:gd name="connsiteX4" fmla="*/ 4538604 w 4538604"/>
              <a:gd name="connsiteY4" fmla="*/ 993984 h 2839258"/>
              <a:gd name="connsiteX5" fmla="*/ 2778150 w 4538604"/>
              <a:gd name="connsiteY5" fmla="*/ 2839258 h 2839258"/>
              <a:gd name="connsiteX6" fmla="*/ 0 w 4538604"/>
              <a:gd name="connsiteY6" fmla="*/ 969720 h 2839258"/>
              <a:gd name="connsiteX0" fmla="*/ 0 w 4538604"/>
              <a:gd name="connsiteY0" fmla="*/ 981853 h 2851391"/>
              <a:gd name="connsiteX1" fmla="*/ 1303756 w 4538604"/>
              <a:gd name="connsiteY1" fmla="*/ 46639 h 2851391"/>
              <a:gd name="connsiteX2" fmla="*/ 2791896 w 4538604"/>
              <a:gd name="connsiteY2" fmla="*/ 0 h 2851391"/>
              <a:gd name="connsiteX3" fmla="*/ 4050381 w 4538604"/>
              <a:gd name="connsiteY3" fmla="*/ 169099 h 2851391"/>
              <a:gd name="connsiteX4" fmla="*/ 4538604 w 4538604"/>
              <a:gd name="connsiteY4" fmla="*/ 1006117 h 2851391"/>
              <a:gd name="connsiteX5" fmla="*/ 2778150 w 4538604"/>
              <a:gd name="connsiteY5" fmla="*/ 2851391 h 2851391"/>
              <a:gd name="connsiteX6" fmla="*/ 0 w 4538604"/>
              <a:gd name="connsiteY6" fmla="*/ 981853 h 2851391"/>
              <a:gd name="connsiteX0" fmla="*/ 0 w 4878317"/>
              <a:gd name="connsiteY0" fmla="*/ 981853 h 2851391"/>
              <a:gd name="connsiteX1" fmla="*/ 1303756 w 4878317"/>
              <a:gd name="connsiteY1" fmla="*/ 46639 h 2851391"/>
              <a:gd name="connsiteX2" fmla="*/ 2791896 w 4878317"/>
              <a:gd name="connsiteY2" fmla="*/ 0 h 2851391"/>
              <a:gd name="connsiteX3" fmla="*/ 4050381 w 4878317"/>
              <a:gd name="connsiteY3" fmla="*/ 169099 h 2851391"/>
              <a:gd name="connsiteX4" fmla="*/ 4878317 w 4878317"/>
              <a:gd name="connsiteY4" fmla="*/ 993984 h 2851391"/>
              <a:gd name="connsiteX5" fmla="*/ 2778150 w 4878317"/>
              <a:gd name="connsiteY5" fmla="*/ 2851391 h 2851391"/>
              <a:gd name="connsiteX6" fmla="*/ 0 w 4878317"/>
              <a:gd name="connsiteY6" fmla="*/ 981853 h 2851391"/>
              <a:gd name="connsiteX0" fmla="*/ 0 w 4502205"/>
              <a:gd name="connsiteY0" fmla="*/ 981853 h 2851391"/>
              <a:gd name="connsiteX1" fmla="*/ 1303756 w 4502205"/>
              <a:gd name="connsiteY1" fmla="*/ 46639 h 2851391"/>
              <a:gd name="connsiteX2" fmla="*/ 2791896 w 4502205"/>
              <a:gd name="connsiteY2" fmla="*/ 0 h 2851391"/>
              <a:gd name="connsiteX3" fmla="*/ 4050381 w 4502205"/>
              <a:gd name="connsiteY3" fmla="*/ 169099 h 2851391"/>
              <a:gd name="connsiteX4" fmla="*/ 4502205 w 4502205"/>
              <a:gd name="connsiteY4" fmla="*/ 969719 h 2851391"/>
              <a:gd name="connsiteX5" fmla="*/ 2778150 w 4502205"/>
              <a:gd name="connsiteY5" fmla="*/ 2851391 h 2851391"/>
              <a:gd name="connsiteX6" fmla="*/ 0 w 4502205"/>
              <a:gd name="connsiteY6" fmla="*/ 981853 h 2851391"/>
              <a:gd name="connsiteX0" fmla="*/ 0 w 4465807"/>
              <a:gd name="connsiteY0" fmla="*/ 836261 h 2851391"/>
              <a:gd name="connsiteX1" fmla="*/ 1267358 w 4465807"/>
              <a:gd name="connsiteY1" fmla="*/ 46639 h 2851391"/>
              <a:gd name="connsiteX2" fmla="*/ 2755498 w 4465807"/>
              <a:gd name="connsiteY2" fmla="*/ 0 h 2851391"/>
              <a:gd name="connsiteX3" fmla="*/ 4013983 w 4465807"/>
              <a:gd name="connsiteY3" fmla="*/ 169099 h 2851391"/>
              <a:gd name="connsiteX4" fmla="*/ 4465807 w 4465807"/>
              <a:gd name="connsiteY4" fmla="*/ 969719 h 2851391"/>
              <a:gd name="connsiteX5" fmla="*/ 2741752 w 4465807"/>
              <a:gd name="connsiteY5" fmla="*/ 2851391 h 2851391"/>
              <a:gd name="connsiteX6" fmla="*/ 0 w 4465807"/>
              <a:gd name="connsiteY6" fmla="*/ 836261 h 2851391"/>
              <a:gd name="connsiteX0" fmla="*/ 0 w 4477939"/>
              <a:gd name="connsiteY0" fmla="*/ 872659 h 2851391"/>
              <a:gd name="connsiteX1" fmla="*/ 1279490 w 4477939"/>
              <a:gd name="connsiteY1" fmla="*/ 46639 h 2851391"/>
              <a:gd name="connsiteX2" fmla="*/ 2767630 w 4477939"/>
              <a:gd name="connsiteY2" fmla="*/ 0 h 2851391"/>
              <a:gd name="connsiteX3" fmla="*/ 4026115 w 4477939"/>
              <a:gd name="connsiteY3" fmla="*/ 169099 h 2851391"/>
              <a:gd name="connsiteX4" fmla="*/ 4477939 w 4477939"/>
              <a:gd name="connsiteY4" fmla="*/ 969719 h 2851391"/>
              <a:gd name="connsiteX5" fmla="*/ 2753884 w 4477939"/>
              <a:gd name="connsiteY5" fmla="*/ 2851391 h 2851391"/>
              <a:gd name="connsiteX6" fmla="*/ 0 w 4477939"/>
              <a:gd name="connsiteY6" fmla="*/ 872659 h 2851391"/>
              <a:gd name="connsiteX0" fmla="*/ 0 w 4477939"/>
              <a:gd name="connsiteY0" fmla="*/ 872659 h 2851391"/>
              <a:gd name="connsiteX1" fmla="*/ 1291623 w 4477939"/>
              <a:gd name="connsiteY1" fmla="*/ 22373 h 2851391"/>
              <a:gd name="connsiteX2" fmla="*/ 2767630 w 4477939"/>
              <a:gd name="connsiteY2" fmla="*/ 0 h 2851391"/>
              <a:gd name="connsiteX3" fmla="*/ 4026115 w 4477939"/>
              <a:gd name="connsiteY3" fmla="*/ 169099 h 2851391"/>
              <a:gd name="connsiteX4" fmla="*/ 4477939 w 4477939"/>
              <a:gd name="connsiteY4" fmla="*/ 969719 h 2851391"/>
              <a:gd name="connsiteX5" fmla="*/ 2753884 w 4477939"/>
              <a:gd name="connsiteY5" fmla="*/ 2851391 h 2851391"/>
              <a:gd name="connsiteX6" fmla="*/ 0 w 4477939"/>
              <a:gd name="connsiteY6" fmla="*/ 872659 h 2851391"/>
              <a:gd name="connsiteX0" fmla="*/ 0 w 4477939"/>
              <a:gd name="connsiteY0" fmla="*/ 872659 h 2681535"/>
              <a:gd name="connsiteX1" fmla="*/ 1291623 w 4477939"/>
              <a:gd name="connsiteY1" fmla="*/ 22373 h 2681535"/>
              <a:gd name="connsiteX2" fmla="*/ 2767630 w 4477939"/>
              <a:gd name="connsiteY2" fmla="*/ 0 h 2681535"/>
              <a:gd name="connsiteX3" fmla="*/ 4026115 w 4477939"/>
              <a:gd name="connsiteY3" fmla="*/ 169099 h 2681535"/>
              <a:gd name="connsiteX4" fmla="*/ 4477939 w 4477939"/>
              <a:gd name="connsiteY4" fmla="*/ 969719 h 2681535"/>
              <a:gd name="connsiteX5" fmla="*/ 2717486 w 4477939"/>
              <a:gd name="connsiteY5" fmla="*/ 2681535 h 2681535"/>
              <a:gd name="connsiteX6" fmla="*/ 0 w 4477939"/>
              <a:gd name="connsiteY6" fmla="*/ 872659 h 2681535"/>
              <a:gd name="connsiteX0" fmla="*/ 0 w 4490071"/>
              <a:gd name="connsiteY0" fmla="*/ 872659 h 2681535"/>
              <a:gd name="connsiteX1" fmla="*/ 1291623 w 4490071"/>
              <a:gd name="connsiteY1" fmla="*/ 22373 h 2681535"/>
              <a:gd name="connsiteX2" fmla="*/ 2767630 w 4490071"/>
              <a:gd name="connsiteY2" fmla="*/ 0 h 2681535"/>
              <a:gd name="connsiteX3" fmla="*/ 4026115 w 4490071"/>
              <a:gd name="connsiteY3" fmla="*/ 169099 h 2681535"/>
              <a:gd name="connsiteX4" fmla="*/ 4490071 w 4490071"/>
              <a:gd name="connsiteY4" fmla="*/ 848393 h 2681535"/>
              <a:gd name="connsiteX5" fmla="*/ 2717486 w 4490071"/>
              <a:gd name="connsiteY5" fmla="*/ 2681535 h 2681535"/>
              <a:gd name="connsiteX6" fmla="*/ 0 w 4490071"/>
              <a:gd name="connsiteY6" fmla="*/ 872659 h 2681535"/>
              <a:gd name="connsiteX0" fmla="*/ 0 w 4490071"/>
              <a:gd name="connsiteY0" fmla="*/ 872659 h 2681535"/>
              <a:gd name="connsiteX1" fmla="*/ 1291623 w 4490071"/>
              <a:gd name="connsiteY1" fmla="*/ 22373 h 2681535"/>
              <a:gd name="connsiteX2" fmla="*/ 2767630 w 4490071"/>
              <a:gd name="connsiteY2" fmla="*/ 0 h 2681535"/>
              <a:gd name="connsiteX3" fmla="*/ 4038248 w 4490071"/>
              <a:gd name="connsiteY3" fmla="*/ 96303 h 2681535"/>
              <a:gd name="connsiteX4" fmla="*/ 4490071 w 4490071"/>
              <a:gd name="connsiteY4" fmla="*/ 848393 h 2681535"/>
              <a:gd name="connsiteX5" fmla="*/ 2717486 w 4490071"/>
              <a:gd name="connsiteY5" fmla="*/ 2681535 h 2681535"/>
              <a:gd name="connsiteX6" fmla="*/ 0 w 4490071"/>
              <a:gd name="connsiteY6" fmla="*/ 872659 h 2681535"/>
              <a:gd name="connsiteX0" fmla="*/ 0 w 4490071"/>
              <a:gd name="connsiteY0" fmla="*/ 872659 h 2839259"/>
              <a:gd name="connsiteX1" fmla="*/ 1291623 w 4490071"/>
              <a:gd name="connsiteY1" fmla="*/ 22373 h 2839259"/>
              <a:gd name="connsiteX2" fmla="*/ 2767630 w 4490071"/>
              <a:gd name="connsiteY2" fmla="*/ 0 h 2839259"/>
              <a:gd name="connsiteX3" fmla="*/ 4038248 w 4490071"/>
              <a:gd name="connsiteY3" fmla="*/ 96303 h 2839259"/>
              <a:gd name="connsiteX4" fmla="*/ 4490071 w 4490071"/>
              <a:gd name="connsiteY4" fmla="*/ 848393 h 2839259"/>
              <a:gd name="connsiteX5" fmla="*/ 2753884 w 4490071"/>
              <a:gd name="connsiteY5" fmla="*/ 2839259 h 2839259"/>
              <a:gd name="connsiteX6" fmla="*/ 0 w 4490071"/>
              <a:gd name="connsiteY6" fmla="*/ 872659 h 28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0071" h="2839259">
                <a:moveTo>
                  <a:pt x="0" y="872659"/>
                </a:moveTo>
                <a:lnTo>
                  <a:pt x="1291623" y="22373"/>
                </a:lnTo>
                <a:lnTo>
                  <a:pt x="2767630" y="0"/>
                </a:lnTo>
                <a:lnTo>
                  <a:pt x="4038248" y="96303"/>
                </a:lnTo>
                <a:lnTo>
                  <a:pt x="4490071" y="848393"/>
                </a:lnTo>
                <a:lnTo>
                  <a:pt x="2753884" y="2839259"/>
                </a:lnTo>
                <a:lnTo>
                  <a:pt x="0" y="872659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671E56A1-8DB2-4FBF-A2DC-7EFECAD8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23850"/>
            <a:ext cx="8348663" cy="381000"/>
          </a:xfrm>
        </p:spPr>
        <p:txBody>
          <a:bodyPr/>
          <a:lstStyle/>
          <a:p>
            <a:r>
              <a:rPr lang="fr-BE" dirty="0" err="1"/>
              <a:t>Mapear</a:t>
            </a:r>
            <a:r>
              <a:rPr lang="fr-BE" dirty="0"/>
              <a:t> la </a:t>
            </a:r>
            <a:r>
              <a:rPr lang="fr-BE" dirty="0" err="1"/>
              <a:t>densidad</a:t>
            </a:r>
            <a:r>
              <a:rPr lang="fr-BE" dirty="0"/>
              <a:t> de </a:t>
            </a:r>
            <a:r>
              <a:rPr lang="fr-BE" dirty="0" err="1"/>
              <a:t>mecanismos</a:t>
            </a:r>
            <a:r>
              <a:rPr lang="fr-BE" dirty="0"/>
              <a:t> </a:t>
            </a:r>
            <a:r>
              <a:rPr lang="fr-BE" dirty="0" err="1"/>
              <a:t>democráticos</a:t>
            </a:r>
            <a:endParaRPr lang="fr-BE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72EC00D-2293-4E58-8E56-ABE113D755DB}"/>
              </a:ext>
            </a:extLst>
          </p:cNvPr>
          <p:cNvSpPr/>
          <p:nvPr/>
        </p:nvSpPr>
        <p:spPr>
          <a:xfrm>
            <a:off x="2254803" y="1372656"/>
            <a:ext cx="5703864" cy="3945784"/>
          </a:xfrm>
          <a:custGeom>
            <a:avLst/>
            <a:gdLst>
              <a:gd name="connsiteX0" fmla="*/ 0 w 2415396"/>
              <a:gd name="connsiteY0" fmla="*/ 569343 h 2208362"/>
              <a:gd name="connsiteX1" fmla="*/ 672860 w 2415396"/>
              <a:gd name="connsiteY1" fmla="*/ 34506 h 2208362"/>
              <a:gd name="connsiteX2" fmla="*/ 1578634 w 2415396"/>
              <a:gd name="connsiteY2" fmla="*/ 0 h 2208362"/>
              <a:gd name="connsiteX3" fmla="*/ 2415396 w 2415396"/>
              <a:gd name="connsiteY3" fmla="*/ 569343 h 2208362"/>
              <a:gd name="connsiteX4" fmla="*/ 1552755 w 2415396"/>
              <a:gd name="connsiteY4" fmla="*/ 2208362 h 2208362"/>
              <a:gd name="connsiteX5" fmla="*/ 0 w 2415396"/>
              <a:gd name="connsiteY5" fmla="*/ 569343 h 2208362"/>
              <a:gd name="connsiteX0" fmla="*/ 0 w 2124213"/>
              <a:gd name="connsiteY0" fmla="*/ 375222 h 2208362"/>
              <a:gd name="connsiteX1" fmla="*/ 381677 w 2124213"/>
              <a:gd name="connsiteY1" fmla="*/ 34506 h 2208362"/>
              <a:gd name="connsiteX2" fmla="*/ 1287451 w 2124213"/>
              <a:gd name="connsiteY2" fmla="*/ 0 h 2208362"/>
              <a:gd name="connsiteX3" fmla="*/ 2124213 w 2124213"/>
              <a:gd name="connsiteY3" fmla="*/ 569343 h 2208362"/>
              <a:gd name="connsiteX4" fmla="*/ 1261572 w 2124213"/>
              <a:gd name="connsiteY4" fmla="*/ 2208362 h 2208362"/>
              <a:gd name="connsiteX5" fmla="*/ 0 w 2124213"/>
              <a:gd name="connsiteY5" fmla="*/ 375222 h 2208362"/>
              <a:gd name="connsiteX0" fmla="*/ 0 w 2124213"/>
              <a:gd name="connsiteY0" fmla="*/ 850286 h 2683426"/>
              <a:gd name="connsiteX1" fmla="*/ 175423 w 2124213"/>
              <a:gd name="connsiteY1" fmla="*/ 0 h 2683426"/>
              <a:gd name="connsiteX2" fmla="*/ 1287451 w 2124213"/>
              <a:gd name="connsiteY2" fmla="*/ 475064 h 2683426"/>
              <a:gd name="connsiteX3" fmla="*/ 2124213 w 2124213"/>
              <a:gd name="connsiteY3" fmla="*/ 1044407 h 2683426"/>
              <a:gd name="connsiteX4" fmla="*/ 1261572 w 2124213"/>
              <a:gd name="connsiteY4" fmla="*/ 2683426 h 2683426"/>
              <a:gd name="connsiteX5" fmla="*/ 0 w 2124213"/>
              <a:gd name="connsiteY5" fmla="*/ 850286 h 2683426"/>
              <a:gd name="connsiteX0" fmla="*/ 0 w 2124213"/>
              <a:gd name="connsiteY0" fmla="*/ 884792 h 2717932"/>
              <a:gd name="connsiteX1" fmla="*/ 175423 w 2124213"/>
              <a:gd name="connsiteY1" fmla="*/ 34506 h 2717932"/>
              <a:gd name="connsiteX2" fmla="*/ 1651429 w 2124213"/>
              <a:gd name="connsiteY2" fmla="*/ 0 h 2717932"/>
              <a:gd name="connsiteX3" fmla="*/ 2124213 w 2124213"/>
              <a:gd name="connsiteY3" fmla="*/ 1078913 h 2717932"/>
              <a:gd name="connsiteX4" fmla="*/ 1261572 w 2124213"/>
              <a:gd name="connsiteY4" fmla="*/ 2717932 h 2717932"/>
              <a:gd name="connsiteX5" fmla="*/ 0 w 2124213"/>
              <a:gd name="connsiteY5" fmla="*/ 884792 h 2717932"/>
              <a:gd name="connsiteX0" fmla="*/ 0 w 2876435"/>
              <a:gd name="connsiteY0" fmla="*/ 884792 h 2717932"/>
              <a:gd name="connsiteX1" fmla="*/ 175423 w 2876435"/>
              <a:gd name="connsiteY1" fmla="*/ 34506 h 2717932"/>
              <a:gd name="connsiteX2" fmla="*/ 1651429 w 2876435"/>
              <a:gd name="connsiteY2" fmla="*/ 0 h 2717932"/>
              <a:gd name="connsiteX3" fmla="*/ 2876435 w 2876435"/>
              <a:gd name="connsiteY3" fmla="*/ 96171 h 2717932"/>
              <a:gd name="connsiteX4" fmla="*/ 1261572 w 2876435"/>
              <a:gd name="connsiteY4" fmla="*/ 2717932 h 2717932"/>
              <a:gd name="connsiteX5" fmla="*/ 0 w 2876435"/>
              <a:gd name="connsiteY5" fmla="*/ 884792 h 2717932"/>
              <a:gd name="connsiteX0" fmla="*/ 0 w 3096794"/>
              <a:gd name="connsiteY0" fmla="*/ 884792 h 2717932"/>
              <a:gd name="connsiteX1" fmla="*/ 175423 w 3096794"/>
              <a:gd name="connsiteY1" fmla="*/ 34506 h 2717932"/>
              <a:gd name="connsiteX2" fmla="*/ 1651429 w 3096794"/>
              <a:gd name="connsiteY2" fmla="*/ 0 h 2717932"/>
              <a:gd name="connsiteX3" fmla="*/ 2876435 w 3096794"/>
              <a:gd name="connsiteY3" fmla="*/ 96171 h 2717932"/>
              <a:gd name="connsiteX4" fmla="*/ 1261572 w 3096794"/>
              <a:gd name="connsiteY4" fmla="*/ 2717932 h 2717932"/>
              <a:gd name="connsiteX5" fmla="*/ 0 w 3096794"/>
              <a:gd name="connsiteY5" fmla="*/ 884792 h 2717932"/>
              <a:gd name="connsiteX0" fmla="*/ 0 w 2933486"/>
              <a:gd name="connsiteY0" fmla="*/ 884792 h 2717932"/>
              <a:gd name="connsiteX1" fmla="*/ 175423 w 2933486"/>
              <a:gd name="connsiteY1" fmla="*/ 34506 h 2717932"/>
              <a:gd name="connsiteX2" fmla="*/ 1651429 w 2933486"/>
              <a:gd name="connsiteY2" fmla="*/ 0 h 2717932"/>
              <a:gd name="connsiteX3" fmla="*/ 2876435 w 2933486"/>
              <a:gd name="connsiteY3" fmla="*/ 96171 h 2717932"/>
              <a:gd name="connsiteX4" fmla="*/ 1261572 w 2933486"/>
              <a:gd name="connsiteY4" fmla="*/ 2717932 h 2717932"/>
              <a:gd name="connsiteX5" fmla="*/ 0 w 2933486"/>
              <a:gd name="connsiteY5" fmla="*/ 884792 h 2717932"/>
              <a:gd name="connsiteX0" fmla="*/ 0 w 3088066"/>
              <a:gd name="connsiteY0" fmla="*/ 884792 h 2717932"/>
              <a:gd name="connsiteX1" fmla="*/ 175423 w 3088066"/>
              <a:gd name="connsiteY1" fmla="*/ 34506 h 2717932"/>
              <a:gd name="connsiteX2" fmla="*/ 1651429 w 3088066"/>
              <a:gd name="connsiteY2" fmla="*/ 0 h 2717932"/>
              <a:gd name="connsiteX3" fmla="*/ 2876435 w 3088066"/>
              <a:gd name="connsiteY3" fmla="*/ 96171 h 2717932"/>
              <a:gd name="connsiteX4" fmla="*/ 1261572 w 3088066"/>
              <a:gd name="connsiteY4" fmla="*/ 2717932 h 2717932"/>
              <a:gd name="connsiteX5" fmla="*/ 0 w 3088066"/>
              <a:gd name="connsiteY5" fmla="*/ 884792 h 2717932"/>
              <a:gd name="connsiteX0" fmla="*/ 0 w 3083774"/>
              <a:gd name="connsiteY0" fmla="*/ 884792 h 2717940"/>
              <a:gd name="connsiteX1" fmla="*/ 175423 w 3083774"/>
              <a:gd name="connsiteY1" fmla="*/ 34506 h 2717940"/>
              <a:gd name="connsiteX2" fmla="*/ 1651429 w 3083774"/>
              <a:gd name="connsiteY2" fmla="*/ 0 h 2717940"/>
              <a:gd name="connsiteX3" fmla="*/ 2876435 w 3083774"/>
              <a:gd name="connsiteY3" fmla="*/ 96171 h 2717940"/>
              <a:gd name="connsiteX4" fmla="*/ 2922047 w 3083774"/>
              <a:gd name="connsiteY4" fmla="*/ 909190 h 2717940"/>
              <a:gd name="connsiteX5" fmla="*/ 1261572 w 3083774"/>
              <a:gd name="connsiteY5" fmla="*/ 2717932 h 2717940"/>
              <a:gd name="connsiteX6" fmla="*/ 0 w 3083774"/>
              <a:gd name="connsiteY6" fmla="*/ 884792 h 2717940"/>
              <a:gd name="connsiteX0" fmla="*/ 0 w 3053601"/>
              <a:gd name="connsiteY0" fmla="*/ 884792 h 2717940"/>
              <a:gd name="connsiteX1" fmla="*/ 175423 w 3053601"/>
              <a:gd name="connsiteY1" fmla="*/ 34506 h 2717940"/>
              <a:gd name="connsiteX2" fmla="*/ 1651429 w 3053601"/>
              <a:gd name="connsiteY2" fmla="*/ 0 h 2717940"/>
              <a:gd name="connsiteX3" fmla="*/ 2876435 w 3053601"/>
              <a:gd name="connsiteY3" fmla="*/ 96171 h 2717940"/>
              <a:gd name="connsiteX4" fmla="*/ 2922047 w 3053601"/>
              <a:gd name="connsiteY4" fmla="*/ 909190 h 2717940"/>
              <a:gd name="connsiteX5" fmla="*/ 1261572 w 3053601"/>
              <a:gd name="connsiteY5" fmla="*/ 2717932 h 2717940"/>
              <a:gd name="connsiteX6" fmla="*/ 0 w 3053601"/>
              <a:gd name="connsiteY6" fmla="*/ 884792 h 2717940"/>
              <a:gd name="connsiteX0" fmla="*/ 0 w 3717328"/>
              <a:gd name="connsiteY0" fmla="*/ 884792 h 2717940"/>
              <a:gd name="connsiteX1" fmla="*/ 175423 w 3717328"/>
              <a:gd name="connsiteY1" fmla="*/ 34506 h 2717940"/>
              <a:gd name="connsiteX2" fmla="*/ 1651429 w 3717328"/>
              <a:gd name="connsiteY2" fmla="*/ 0 h 2717940"/>
              <a:gd name="connsiteX3" fmla="*/ 2876435 w 3717328"/>
              <a:gd name="connsiteY3" fmla="*/ 96171 h 2717940"/>
              <a:gd name="connsiteX4" fmla="*/ 3686402 w 3717328"/>
              <a:gd name="connsiteY4" fmla="*/ 909190 h 2717940"/>
              <a:gd name="connsiteX5" fmla="*/ 1261572 w 3717328"/>
              <a:gd name="connsiteY5" fmla="*/ 2717932 h 2717940"/>
              <a:gd name="connsiteX6" fmla="*/ 0 w 3717328"/>
              <a:gd name="connsiteY6" fmla="*/ 884792 h 2717940"/>
              <a:gd name="connsiteX0" fmla="*/ 0 w 3717328"/>
              <a:gd name="connsiteY0" fmla="*/ 884792 h 2827134"/>
              <a:gd name="connsiteX1" fmla="*/ 175423 w 3717328"/>
              <a:gd name="connsiteY1" fmla="*/ 34506 h 2827134"/>
              <a:gd name="connsiteX2" fmla="*/ 1651429 w 3717328"/>
              <a:gd name="connsiteY2" fmla="*/ 0 h 2827134"/>
              <a:gd name="connsiteX3" fmla="*/ 2876435 w 3717328"/>
              <a:gd name="connsiteY3" fmla="*/ 96171 h 2827134"/>
              <a:gd name="connsiteX4" fmla="*/ 3686402 w 3717328"/>
              <a:gd name="connsiteY4" fmla="*/ 909190 h 2827134"/>
              <a:gd name="connsiteX5" fmla="*/ 1589153 w 3717328"/>
              <a:gd name="connsiteY5" fmla="*/ 2827126 h 2827134"/>
              <a:gd name="connsiteX6" fmla="*/ 0 w 3717328"/>
              <a:gd name="connsiteY6" fmla="*/ 884792 h 2827134"/>
              <a:gd name="connsiteX0" fmla="*/ 0 w 3717328"/>
              <a:gd name="connsiteY0" fmla="*/ 884792 h 2827126"/>
              <a:gd name="connsiteX1" fmla="*/ 175423 w 3717328"/>
              <a:gd name="connsiteY1" fmla="*/ 34506 h 2827126"/>
              <a:gd name="connsiteX2" fmla="*/ 1651429 w 3717328"/>
              <a:gd name="connsiteY2" fmla="*/ 0 h 2827126"/>
              <a:gd name="connsiteX3" fmla="*/ 2876435 w 3717328"/>
              <a:gd name="connsiteY3" fmla="*/ 96171 h 2827126"/>
              <a:gd name="connsiteX4" fmla="*/ 3686402 w 3717328"/>
              <a:gd name="connsiteY4" fmla="*/ 909190 h 2827126"/>
              <a:gd name="connsiteX5" fmla="*/ 1589153 w 3717328"/>
              <a:gd name="connsiteY5" fmla="*/ 2827126 h 2827126"/>
              <a:gd name="connsiteX6" fmla="*/ 0 w 3717328"/>
              <a:gd name="connsiteY6" fmla="*/ 884792 h 2827126"/>
              <a:gd name="connsiteX0" fmla="*/ 0 w 3686402"/>
              <a:gd name="connsiteY0" fmla="*/ 884792 h 2827126"/>
              <a:gd name="connsiteX1" fmla="*/ 175423 w 3686402"/>
              <a:gd name="connsiteY1" fmla="*/ 34506 h 2827126"/>
              <a:gd name="connsiteX2" fmla="*/ 1651429 w 3686402"/>
              <a:gd name="connsiteY2" fmla="*/ 0 h 2827126"/>
              <a:gd name="connsiteX3" fmla="*/ 2876435 w 3686402"/>
              <a:gd name="connsiteY3" fmla="*/ 96171 h 2827126"/>
              <a:gd name="connsiteX4" fmla="*/ 3686402 w 3686402"/>
              <a:gd name="connsiteY4" fmla="*/ 909190 h 2827126"/>
              <a:gd name="connsiteX5" fmla="*/ 1589153 w 3686402"/>
              <a:gd name="connsiteY5" fmla="*/ 2827126 h 2827126"/>
              <a:gd name="connsiteX6" fmla="*/ 0 w 3686402"/>
              <a:gd name="connsiteY6" fmla="*/ 884792 h 2827126"/>
              <a:gd name="connsiteX0" fmla="*/ 0 w 4086778"/>
              <a:gd name="connsiteY0" fmla="*/ 884792 h 2827126"/>
              <a:gd name="connsiteX1" fmla="*/ 175423 w 4086778"/>
              <a:gd name="connsiteY1" fmla="*/ 34506 h 2827126"/>
              <a:gd name="connsiteX2" fmla="*/ 1651429 w 4086778"/>
              <a:gd name="connsiteY2" fmla="*/ 0 h 2827126"/>
              <a:gd name="connsiteX3" fmla="*/ 2876435 w 4086778"/>
              <a:gd name="connsiteY3" fmla="*/ 96171 h 2827126"/>
              <a:gd name="connsiteX4" fmla="*/ 4086778 w 4086778"/>
              <a:gd name="connsiteY4" fmla="*/ 909190 h 2827126"/>
              <a:gd name="connsiteX5" fmla="*/ 1589153 w 4086778"/>
              <a:gd name="connsiteY5" fmla="*/ 2827126 h 2827126"/>
              <a:gd name="connsiteX6" fmla="*/ 0 w 4086778"/>
              <a:gd name="connsiteY6" fmla="*/ 884792 h 282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778" h="2827126">
                <a:moveTo>
                  <a:pt x="0" y="884792"/>
                </a:moveTo>
                <a:lnTo>
                  <a:pt x="175423" y="34506"/>
                </a:lnTo>
                <a:lnTo>
                  <a:pt x="1651429" y="0"/>
                </a:lnTo>
                <a:lnTo>
                  <a:pt x="2876435" y="96171"/>
                </a:lnTo>
                <a:lnTo>
                  <a:pt x="4086778" y="909190"/>
                </a:lnTo>
                <a:lnTo>
                  <a:pt x="1589153" y="2827126"/>
                </a:lnTo>
                <a:lnTo>
                  <a:pt x="0" y="884792"/>
                </a:lnTo>
                <a:close/>
              </a:path>
            </a:pathLst>
          </a:custGeom>
          <a:solidFill>
            <a:srgbClr val="E39191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FB647B0-9FCF-46AF-88ED-5ABA7471267A}"/>
              </a:ext>
            </a:extLst>
          </p:cNvPr>
          <p:cNvSpPr/>
          <p:nvPr/>
        </p:nvSpPr>
        <p:spPr>
          <a:xfrm>
            <a:off x="3512060" y="1420648"/>
            <a:ext cx="2287946" cy="5032155"/>
          </a:xfrm>
          <a:custGeom>
            <a:avLst/>
            <a:gdLst>
              <a:gd name="connsiteX0" fmla="*/ 0 w 2415396"/>
              <a:gd name="connsiteY0" fmla="*/ 569343 h 2208362"/>
              <a:gd name="connsiteX1" fmla="*/ 672860 w 2415396"/>
              <a:gd name="connsiteY1" fmla="*/ 34506 h 2208362"/>
              <a:gd name="connsiteX2" fmla="*/ 1578634 w 2415396"/>
              <a:gd name="connsiteY2" fmla="*/ 0 h 2208362"/>
              <a:gd name="connsiteX3" fmla="*/ 2415396 w 2415396"/>
              <a:gd name="connsiteY3" fmla="*/ 569343 h 2208362"/>
              <a:gd name="connsiteX4" fmla="*/ 1552755 w 2415396"/>
              <a:gd name="connsiteY4" fmla="*/ 2208362 h 2208362"/>
              <a:gd name="connsiteX5" fmla="*/ 0 w 2415396"/>
              <a:gd name="connsiteY5" fmla="*/ 569343 h 2208362"/>
              <a:gd name="connsiteX0" fmla="*/ 0 w 2415396"/>
              <a:gd name="connsiteY0" fmla="*/ 569343 h 2899921"/>
              <a:gd name="connsiteX1" fmla="*/ 672860 w 2415396"/>
              <a:gd name="connsiteY1" fmla="*/ 34506 h 2899921"/>
              <a:gd name="connsiteX2" fmla="*/ 1578634 w 2415396"/>
              <a:gd name="connsiteY2" fmla="*/ 0 h 2899921"/>
              <a:gd name="connsiteX3" fmla="*/ 2415396 w 2415396"/>
              <a:gd name="connsiteY3" fmla="*/ 569343 h 2899921"/>
              <a:gd name="connsiteX4" fmla="*/ 727737 w 2415396"/>
              <a:gd name="connsiteY4" fmla="*/ 2899921 h 2899921"/>
              <a:gd name="connsiteX5" fmla="*/ 0 w 2415396"/>
              <a:gd name="connsiteY5" fmla="*/ 569343 h 2899921"/>
              <a:gd name="connsiteX0" fmla="*/ 0 w 2415396"/>
              <a:gd name="connsiteY0" fmla="*/ 862417 h 3192995"/>
              <a:gd name="connsiteX1" fmla="*/ 697125 w 2415396"/>
              <a:gd name="connsiteY1" fmla="*/ 0 h 3192995"/>
              <a:gd name="connsiteX2" fmla="*/ 1578634 w 2415396"/>
              <a:gd name="connsiteY2" fmla="*/ 293074 h 3192995"/>
              <a:gd name="connsiteX3" fmla="*/ 2415396 w 2415396"/>
              <a:gd name="connsiteY3" fmla="*/ 862417 h 3192995"/>
              <a:gd name="connsiteX4" fmla="*/ 727737 w 2415396"/>
              <a:gd name="connsiteY4" fmla="*/ 3192995 h 3192995"/>
              <a:gd name="connsiteX5" fmla="*/ 0 w 2415396"/>
              <a:gd name="connsiteY5" fmla="*/ 862417 h 3192995"/>
              <a:gd name="connsiteX0" fmla="*/ 0 w 2415396"/>
              <a:gd name="connsiteY0" fmla="*/ 862417 h 3192995"/>
              <a:gd name="connsiteX1" fmla="*/ 697125 w 2415396"/>
              <a:gd name="connsiteY1" fmla="*/ 0 h 3192995"/>
              <a:gd name="connsiteX2" fmla="*/ 1639297 w 2415396"/>
              <a:gd name="connsiteY2" fmla="*/ 390135 h 3192995"/>
              <a:gd name="connsiteX3" fmla="*/ 2415396 w 2415396"/>
              <a:gd name="connsiteY3" fmla="*/ 862417 h 3192995"/>
              <a:gd name="connsiteX4" fmla="*/ 727737 w 2415396"/>
              <a:gd name="connsiteY4" fmla="*/ 3192995 h 3192995"/>
              <a:gd name="connsiteX5" fmla="*/ 0 w 2415396"/>
              <a:gd name="connsiteY5" fmla="*/ 862417 h 3192995"/>
              <a:gd name="connsiteX0" fmla="*/ 0 w 1639297"/>
              <a:gd name="connsiteY0" fmla="*/ 862417 h 3192995"/>
              <a:gd name="connsiteX1" fmla="*/ 697125 w 1639297"/>
              <a:gd name="connsiteY1" fmla="*/ 0 h 3192995"/>
              <a:gd name="connsiteX2" fmla="*/ 1639297 w 1639297"/>
              <a:gd name="connsiteY2" fmla="*/ 390135 h 3192995"/>
              <a:gd name="connsiteX3" fmla="*/ 1262797 w 1639297"/>
              <a:gd name="connsiteY3" fmla="*/ 874549 h 3192995"/>
              <a:gd name="connsiteX4" fmla="*/ 727737 w 1639297"/>
              <a:gd name="connsiteY4" fmla="*/ 3192995 h 3192995"/>
              <a:gd name="connsiteX5" fmla="*/ 0 w 1639297"/>
              <a:gd name="connsiteY5" fmla="*/ 862417 h 3192995"/>
              <a:gd name="connsiteX0" fmla="*/ 0 w 1639297"/>
              <a:gd name="connsiteY0" fmla="*/ 862417 h 3192995"/>
              <a:gd name="connsiteX1" fmla="*/ 697125 w 1639297"/>
              <a:gd name="connsiteY1" fmla="*/ 0 h 3192995"/>
              <a:gd name="connsiteX2" fmla="*/ 1639297 w 1639297"/>
              <a:gd name="connsiteY2" fmla="*/ 390135 h 3192995"/>
              <a:gd name="connsiteX3" fmla="*/ 1177869 w 1639297"/>
              <a:gd name="connsiteY3" fmla="*/ 850284 h 3192995"/>
              <a:gd name="connsiteX4" fmla="*/ 727737 w 1639297"/>
              <a:gd name="connsiteY4" fmla="*/ 3192995 h 3192995"/>
              <a:gd name="connsiteX5" fmla="*/ 0 w 1639297"/>
              <a:gd name="connsiteY5" fmla="*/ 862417 h 3192995"/>
              <a:gd name="connsiteX0" fmla="*/ 0 w 1639297"/>
              <a:gd name="connsiteY0" fmla="*/ 862417 h 3605504"/>
              <a:gd name="connsiteX1" fmla="*/ 697125 w 1639297"/>
              <a:gd name="connsiteY1" fmla="*/ 0 h 3605504"/>
              <a:gd name="connsiteX2" fmla="*/ 1639297 w 1639297"/>
              <a:gd name="connsiteY2" fmla="*/ 390135 h 3605504"/>
              <a:gd name="connsiteX3" fmla="*/ 1177869 w 1639297"/>
              <a:gd name="connsiteY3" fmla="*/ 850284 h 3605504"/>
              <a:gd name="connsiteX4" fmla="*/ 703471 w 1639297"/>
              <a:gd name="connsiteY4" fmla="*/ 3605504 h 3605504"/>
              <a:gd name="connsiteX5" fmla="*/ 0 w 1639297"/>
              <a:gd name="connsiteY5" fmla="*/ 862417 h 36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9297" h="3605504">
                <a:moveTo>
                  <a:pt x="0" y="862417"/>
                </a:moveTo>
                <a:lnTo>
                  <a:pt x="697125" y="0"/>
                </a:lnTo>
                <a:lnTo>
                  <a:pt x="1639297" y="390135"/>
                </a:lnTo>
                <a:lnTo>
                  <a:pt x="1177869" y="850284"/>
                </a:lnTo>
                <a:lnTo>
                  <a:pt x="703471" y="3605504"/>
                </a:lnTo>
                <a:lnTo>
                  <a:pt x="0" y="862417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AABA4F1-0CE7-49B7-8BF6-6AC6BE6A7757}"/>
              </a:ext>
            </a:extLst>
          </p:cNvPr>
          <p:cNvSpPr/>
          <p:nvPr/>
        </p:nvSpPr>
        <p:spPr>
          <a:xfrm>
            <a:off x="1916435" y="1826891"/>
            <a:ext cx="3760602" cy="2221221"/>
          </a:xfrm>
          <a:custGeom>
            <a:avLst/>
            <a:gdLst>
              <a:gd name="connsiteX0" fmla="*/ 0 w 2415396"/>
              <a:gd name="connsiteY0" fmla="*/ 569343 h 2208362"/>
              <a:gd name="connsiteX1" fmla="*/ 672860 w 2415396"/>
              <a:gd name="connsiteY1" fmla="*/ 34506 h 2208362"/>
              <a:gd name="connsiteX2" fmla="*/ 1578634 w 2415396"/>
              <a:gd name="connsiteY2" fmla="*/ 0 h 2208362"/>
              <a:gd name="connsiteX3" fmla="*/ 2415396 w 2415396"/>
              <a:gd name="connsiteY3" fmla="*/ 569343 h 2208362"/>
              <a:gd name="connsiteX4" fmla="*/ 1552755 w 2415396"/>
              <a:gd name="connsiteY4" fmla="*/ 2208362 h 2208362"/>
              <a:gd name="connsiteX5" fmla="*/ 0 w 2415396"/>
              <a:gd name="connsiteY5" fmla="*/ 569343 h 2208362"/>
              <a:gd name="connsiteX0" fmla="*/ 0 w 2937098"/>
              <a:gd name="connsiteY0" fmla="*/ 727067 h 2208362"/>
              <a:gd name="connsiteX1" fmla="*/ 1194562 w 2937098"/>
              <a:gd name="connsiteY1" fmla="*/ 34506 h 2208362"/>
              <a:gd name="connsiteX2" fmla="*/ 2100336 w 2937098"/>
              <a:gd name="connsiteY2" fmla="*/ 0 h 2208362"/>
              <a:gd name="connsiteX3" fmla="*/ 2937098 w 2937098"/>
              <a:gd name="connsiteY3" fmla="*/ 569343 h 2208362"/>
              <a:gd name="connsiteX4" fmla="*/ 2074457 w 2937098"/>
              <a:gd name="connsiteY4" fmla="*/ 2208362 h 2208362"/>
              <a:gd name="connsiteX5" fmla="*/ 0 w 2937098"/>
              <a:gd name="connsiteY5" fmla="*/ 727067 h 2208362"/>
              <a:gd name="connsiteX0" fmla="*/ 0 w 2937098"/>
              <a:gd name="connsiteY0" fmla="*/ 727067 h 2026373"/>
              <a:gd name="connsiteX1" fmla="*/ 1194562 w 2937098"/>
              <a:gd name="connsiteY1" fmla="*/ 34506 h 2026373"/>
              <a:gd name="connsiteX2" fmla="*/ 2100336 w 2937098"/>
              <a:gd name="connsiteY2" fmla="*/ 0 h 2026373"/>
              <a:gd name="connsiteX3" fmla="*/ 2937098 w 2937098"/>
              <a:gd name="connsiteY3" fmla="*/ 569343 h 2026373"/>
              <a:gd name="connsiteX4" fmla="*/ 1965263 w 2937098"/>
              <a:gd name="connsiteY4" fmla="*/ 2026373 h 2026373"/>
              <a:gd name="connsiteX5" fmla="*/ 0 w 2937098"/>
              <a:gd name="connsiteY5" fmla="*/ 727067 h 2026373"/>
              <a:gd name="connsiteX0" fmla="*/ 0 w 2827904"/>
              <a:gd name="connsiteY0" fmla="*/ 727067 h 2026373"/>
              <a:gd name="connsiteX1" fmla="*/ 1194562 w 2827904"/>
              <a:gd name="connsiteY1" fmla="*/ 34506 h 2026373"/>
              <a:gd name="connsiteX2" fmla="*/ 2100336 w 2827904"/>
              <a:gd name="connsiteY2" fmla="*/ 0 h 2026373"/>
              <a:gd name="connsiteX3" fmla="*/ 2827904 w 2827904"/>
              <a:gd name="connsiteY3" fmla="*/ 557210 h 2026373"/>
              <a:gd name="connsiteX4" fmla="*/ 1965263 w 2827904"/>
              <a:gd name="connsiteY4" fmla="*/ 2026373 h 2026373"/>
              <a:gd name="connsiteX5" fmla="*/ 0 w 2827904"/>
              <a:gd name="connsiteY5" fmla="*/ 727067 h 2026373"/>
              <a:gd name="connsiteX0" fmla="*/ 0 w 2827904"/>
              <a:gd name="connsiteY0" fmla="*/ 692561 h 1991867"/>
              <a:gd name="connsiteX1" fmla="*/ 1194562 w 2827904"/>
              <a:gd name="connsiteY1" fmla="*/ 0 h 1991867"/>
              <a:gd name="connsiteX2" fmla="*/ 2027540 w 2827904"/>
              <a:gd name="connsiteY2" fmla="*/ 305207 h 1991867"/>
              <a:gd name="connsiteX3" fmla="*/ 2827904 w 2827904"/>
              <a:gd name="connsiteY3" fmla="*/ 522704 h 1991867"/>
              <a:gd name="connsiteX4" fmla="*/ 1965263 w 2827904"/>
              <a:gd name="connsiteY4" fmla="*/ 1991867 h 1991867"/>
              <a:gd name="connsiteX5" fmla="*/ 0 w 2827904"/>
              <a:gd name="connsiteY5" fmla="*/ 692561 h 1991867"/>
              <a:gd name="connsiteX0" fmla="*/ 0 w 2694445"/>
              <a:gd name="connsiteY0" fmla="*/ 510572 h 1991867"/>
              <a:gd name="connsiteX1" fmla="*/ 1061103 w 2694445"/>
              <a:gd name="connsiteY1" fmla="*/ 0 h 1991867"/>
              <a:gd name="connsiteX2" fmla="*/ 1894081 w 2694445"/>
              <a:gd name="connsiteY2" fmla="*/ 305207 h 1991867"/>
              <a:gd name="connsiteX3" fmla="*/ 2694445 w 2694445"/>
              <a:gd name="connsiteY3" fmla="*/ 522704 h 1991867"/>
              <a:gd name="connsiteX4" fmla="*/ 1831804 w 2694445"/>
              <a:gd name="connsiteY4" fmla="*/ 1991867 h 1991867"/>
              <a:gd name="connsiteX5" fmla="*/ 0 w 2694445"/>
              <a:gd name="connsiteY5" fmla="*/ 510572 h 1991867"/>
              <a:gd name="connsiteX0" fmla="*/ 0 w 2694445"/>
              <a:gd name="connsiteY0" fmla="*/ 813887 h 2295182"/>
              <a:gd name="connsiteX1" fmla="*/ 405942 w 2694445"/>
              <a:gd name="connsiteY1" fmla="*/ 0 h 2295182"/>
              <a:gd name="connsiteX2" fmla="*/ 1894081 w 2694445"/>
              <a:gd name="connsiteY2" fmla="*/ 608522 h 2295182"/>
              <a:gd name="connsiteX3" fmla="*/ 2694445 w 2694445"/>
              <a:gd name="connsiteY3" fmla="*/ 826019 h 2295182"/>
              <a:gd name="connsiteX4" fmla="*/ 1831804 w 2694445"/>
              <a:gd name="connsiteY4" fmla="*/ 2295182 h 2295182"/>
              <a:gd name="connsiteX5" fmla="*/ 0 w 2694445"/>
              <a:gd name="connsiteY5" fmla="*/ 813887 h 2295182"/>
              <a:gd name="connsiteX0" fmla="*/ 0 w 2694445"/>
              <a:gd name="connsiteY0" fmla="*/ 813887 h 1858408"/>
              <a:gd name="connsiteX1" fmla="*/ 405942 w 2694445"/>
              <a:gd name="connsiteY1" fmla="*/ 0 h 1858408"/>
              <a:gd name="connsiteX2" fmla="*/ 1894081 w 2694445"/>
              <a:gd name="connsiteY2" fmla="*/ 608522 h 1858408"/>
              <a:gd name="connsiteX3" fmla="*/ 2694445 w 2694445"/>
              <a:gd name="connsiteY3" fmla="*/ 826019 h 1858408"/>
              <a:gd name="connsiteX4" fmla="*/ 1843936 w 2694445"/>
              <a:gd name="connsiteY4" fmla="*/ 1858408 h 1858408"/>
              <a:gd name="connsiteX5" fmla="*/ 0 w 2694445"/>
              <a:gd name="connsiteY5" fmla="*/ 813887 h 1858408"/>
              <a:gd name="connsiteX0" fmla="*/ 0 w 2694445"/>
              <a:gd name="connsiteY0" fmla="*/ 813887 h 1858408"/>
              <a:gd name="connsiteX1" fmla="*/ 405942 w 2694445"/>
              <a:gd name="connsiteY1" fmla="*/ 0 h 1858408"/>
              <a:gd name="connsiteX2" fmla="*/ 1918346 w 2694445"/>
              <a:gd name="connsiteY2" fmla="*/ 547859 h 1858408"/>
              <a:gd name="connsiteX3" fmla="*/ 2694445 w 2694445"/>
              <a:gd name="connsiteY3" fmla="*/ 826019 h 1858408"/>
              <a:gd name="connsiteX4" fmla="*/ 1843936 w 2694445"/>
              <a:gd name="connsiteY4" fmla="*/ 1858408 h 1858408"/>
              <a:gd name="connsiteX5" fmla="*/ 0 w 2694445"/>
              <a:gd name="connsiteY5" fmla="*/ 813887 h 1858408"/>
              <a:gd name="connsiteX0" fmla="*/ 0 w 2694445"/>
              <a:gd name="connsiteY0" fmla="*/ 813887 h 1858408"/>
              <a:gd name="connsiteX1" fmla="*/ 405942 w 2694445"/>
              <a:gd name="connsiteY1" fmla="*/ 0 h 1858408"/>
              <a:gd name="connsiteX2" fmla="*/ 1894081 w 2694445"/>
              <a:gd name="connsiteY2" fmla="*/ 402267 h 1858408"/>
              <a:gd name="connsiteX3" fmla="*/ 2694445 w 2694445"/>
              <a:gd name="connsiteY3" fmla="*/ 826019 h 1858408"/>
              <a:gd name="connsiteX4" fmla="*/ 1843936 w 2694445"/>
              <a:gd name="connsiteY4" fmla="*/ 1858408 h 1858408"/>
              <a:gd name="connsiteX5" fmla="*/ 0 w 2694445"/>
              <a:gd name="connsiteY5" fmla="*/ 813887 h 1858408"/>
              <a:gd name="connsiteX0" fmla="*/ 0 w 2694445"/>
              <a:gd name="connsiteY0" fmla="*/ 546969 h 1591490"/>
              <a:gd name="connsiteX1" fmla="*/ 660727 w 2694445"/>
              <a:gd name="connsiteY1" fmla="*/ 0 h 1591490"/>
              <a:gd name="connsiteX2" fmla="*/ 1894081 w 2694445"/>
              <a:gd name="connsiteY2" fmla="*/ 135349 h 1591490"/>
              <a:gd name="connsiteX3" fmla="*/ 2694445 w 2694445"/>
              <a:gd name="connsiteY3" fmla="*/ 559101 h 1591490"/>
              <a:gd name="connsiteX4" fmla="*/ 1843936 w 2694445"/>
              <a:gd name="connsiteY4" fmla="*/ 1591490 h 1591490"/>
              <a:gd name="connsiteX5" fmla="*/ 0 w 2694445"/>
              <a:gd name="connsiteY5" fmla="*/ 546969 h 15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4445" h="1591490">
                <a:moveTo>
                  <a:pt x="0" y="546969"/>
                </a:moveTo>
                <a:lnTo>
                  <a:pt x="660727" y="0"/>
                </a:lnTo>
                <a:lnTo>
                  <a:pt x="1894081" y="135349"/>
                </a:lnTo>
                <a:lnTo>
                  <a:pt x="2694445" y="559101"/>
                </a:lnTo>
                <a:lnTo>
                  <a:pt x="1843936" y="1591490"/>
                </a:lnTo>
                <a:lnTo>
                  <a:pt x="0" y="546969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AB006F-267C-45B0-AFE0-0B9CD053D006}"/>
              </a:ext>
            </a:extLst>
          </p:cNvPr>
          <p:cNvSpPr txBox="1"/>
          <p:nvPr/>
        </p:nvSpPr>
        <p:spPr>
          <a:xfrm>
            <a:off x="16067" y="4238250"/>
            <a:ext cx="914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/>
              <a:t>Diferentes</a:t>
            </a:r>
            <a:r>
              <a:rPr lang="fr-BE" sz="2400" dirty="0"/>
              <a:t> </a:t>
            </a:r>
            <a:r>
              <a:rPr lang="fr-BE" sz="2400" dirty="0" err="1"/>
              <a:t>canales</a:t>
            </a:r>
            <a:r>
              <a:rPr lang="fr-BE" sz="2400" dirty="0"/>
              <a:t> de </a:t>
            </a:r>
            <a:r>
              <a:rPr lang="fr-BE" sz="2400" dirty="0" err="1"/>
              <a:t>participación</a:t>
            </a:r>
            <a:r>
              <a:rPr lang="fr-BE" sz="2400" dirty="0"/>
              <a:t> a </a:t>
            </a:r>
            <a:r>
              <a:rPr lang="fr-BE" sz="2400" dirty="0" err="1"/>
              <a:t>disposición</a:t>
            </a:r>
            <a:r>
              <a:rPr lang="fr-BE" sz="2400" dirty="0"/>
              <a:t> de las </a:t>
            </a:r>
            <a:r>
              <a:rPr lang="fr-BE" sz="2400" dirty="0" err="1"/>
              <a:t>personas</a:t>
            </a:r>
            <a:r>
              <a:rPr lang="fr-BE" sz="2400" dirty="0"/>
              <a:t> </a:t>
            </a:r>
            <a:r>
              <a:rPr lang="fr-BE" sz="2400" dirty="0" err="1"/>
              <a:t>trabajadoras</a:t>
            </a:r>
            <a:r>
              <a:rPr lang="fr-BE" sz="2400" dirty="0"/>
              <a:t> en </a:t>
            </a:r>
            <a:r>
              <a:rPr lang="fr-BE" sz="2400" dirty="0" err="1"/>
              <a:t>una</a:t>
            </a:r>
            <a:r>
              <a:rPr lang="fr-BE" sz="2400" dirty="0"/>
              <a:t> </a:t>
            </a:r>
            <a:r>
              <a:rPr lang="fr-BE" sz="2400" dirty="0" err="1"/>
              <a:t>empresa</a:t>
            </a:r>
            <a:r>
              <a:rPr lang="fr-BE" sz="2400" dirty="0"/>
              <a:t> </a:t>
            </a:r>
            <a:r>
              <a:rPr lang="fr-BE" sz="2400" dirty="0" err="1"/>
              <a:t>concreta</a:t>
            </a:r>
            <a:r>
              <a:rPr lang="fr-B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6603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C5069C-5BD1-4B0E-A463-575372CA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23850"/>
            <a:ext cx="8568630" cy="571302"/>
          </a:xfrm>
        </p:spPr>
        <p:txBody>
          <a:bodyPr/>
          <a:lstStyle/>
          <a:p>
            <a:r>
              <a:rPr lang="fr-BE" dirty="0"/>
              <a:t>D@W en la </a:t>
            </a:r>
            <a:r>
              <a:rPr lang="fr-BE" dirty="0" err="1"/>
              <a:t>empresa</a:t>
            </a:r>
            <a:r>
              <a:rPr lang="fr-BE" dirty="0"/>
              <a:t> y </a:t>
            </a:r>
            <a:r>
              <a:rPr lang="fr-BE" dirty="0" err="1"/>
              <a:t>acción</a:t>
            </a:r>
            <a:r>
              <a:rPr lang="fr-BE" dirty="0"/>
              <a:t> </a:t>
            </a:r>
            <a:r>
              <a:rPr lang="fr-BE" dirty="0" err="1"/>
              <a:t>sindical</a:t>
            </a:r>
            <a:endParaRPr lang="fr-B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F3CC82F-F198-46F6-8CA5-1179D363F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85" y="1556792"/>
            <a:ext cx="8568630" cy="4276725"/>
          </a:xfrm>
        </p:spPr>
        <p:txBody>
          <a:bodyPr/>
          <a:lstStyle/>
          <a:p>
            <a:r>
              <a:rPr lang="fr-BE" dirty="0" err="1"/>
              <a:t>Investigación</a:t>
            </a:r>
            <a:r>
              <a:rPr lang="fr-BE" dirty="0"/>
              <a:t> </a:t>
            </a:r>
            <a:r>
              <a:rPr lang="fr-BE" dirty="0" err="1"/>
              <a:t>aplicada</a:t>
            </a:r>
            <a:r>
              <a:rPr lang="fr-BE" dirty="0"/>
              <a:t> (</a:t>
            </a:r>
            <a:r>
              <a:rPr lang="fr-BE" i="1" dirty="0"/>
              <a:t>research-action</a:t>
            </a:r>
            <a:r>
              <a:rPr lang="fr-BE" dirty="0"/>
              <a:t>) en </a:t>
            </a:r>
            <a:r>
              <a:rPr lang="fr-BE" dirty="0" err="1"/>
              <a:t>multinacional</a:t>
            </a:r>
            <a:r>
              <a:rPr lang="fr-BE" dirty="0"/>
              <a:t> </a:t>
            </a:r>
            <a:r>
              <a:rPr lang="fr-BE" dirty="0" err="1"/>
              <a:t>española</a:t>
            </a:r>
            <a:r>
              <a:rPr lang="fr-BE" dirty="0"/>
              <a:t> del </a:t>
            </a:r>
            <a:r>
              <a:rPr lang="fr-BE" dirty="0" err="1"/>
              <a:t>sector</a:t>
            </a:r>
            <a:r>
              <a:rPr lang="fr-BE" dirty="0"/>
              <a:t> de la </a:t>
            </a:r>
            <a:r>
              <a:rPr lang="fr-BE" dirty="0" err="1"/>
              <a:t>energía</a:t>
            </a:r>
            <a:r>
              <a:rPr lang="fr-BE" dirty="0"/>
              <a:t> : un </a:t>
            </a:r>
            <a:r>
              <a:rPr lang="fr-BE" dirty="0" err="1"/>
              <a:t>caso</a:t>
            </a:r>
            <a:r>
              <a:rPr lang="fr-BE" dirty="0"/>
              <a:t> de « pseudo-</a:t>
            </a:r>
            <a:r>
              <a:rPr lang="fr-BE" dirty="0" err="1"/>
              <a:t>participación</a:t>
            </a:r>
            <a:r>
              <a:rPr lang="fr-BE" dirty="0"/>
              <a:t> » en la </a:t>
            </a:r>
            <a:r>
              <a:rPr lang="fr-BE" dirty="0" err="1"/>
              <a:t>organización</a:t>
            </a:r>
            <a:r>
              <a:rPr lang="fr-BE" dirty="0"/>
              <a:t> del </a:t>
            </a:r>
            <a:r>
              <a:rPr lang="fr-BE" dirty="0" err="1"/>
              <a:t>trabajo</a:t>
            </a:r>
            <a:r>
              <a:rPr lang="fr-BE" dirty="0"/>
              <a:t>?</a:t>
            </a:r>
          </a:p>
          <a:p>
            <a:endParaRPr lang="fr-BE" dirty="0"/>
          </a:p>
          <a:p>
            <a:r>
              <a:rPr lang="fr-BE" dirty="0" err="1"/>
              <a:t>Situación</a:t>
            </a:r>
            <a:r>
              <a:rPr lang="fr-BE" dirty="0"/>
              <a:t>: </a:t>
            </a:r>
          </a:p>
          <a:p>
            <a:pPr lvl="1"/>
            <a:r>
              <a:rPr lang="fr-BE" dirty="0" err="1"/>
              <a:t>Pérdida</a:t>
            </a:r>
            <a:r>
              <a:rPr lang="fr-BE" dirty="0"/>
              <a:t> de </a:t>
            </a:r>
            <a:r>
              <a:rPr lang="fr-BE" dirty="0" err="1"/>
              <a:t>poder</a:t>
            </a:r>
            <a:r>
              <a:rPr lang="fr-BE" dirty="0"/>
              <a:t> de </a:t>
            </a:r>
            <a:r>
              <a:rPr lang="fr-BE" dirty="0" err="1"/>
              <a:t>negociación</a:t>
            </a:r>
            <a:endParaRPr lang="fr-BE" dirty="0"/>
          </a:p>
          <a:p>
            <a:pPr lvl="1"/>
            <a:r>
              <a:rPr lang="fr-BE" dirty="0" err="1"/>
              <a:t>Métodos</a:t>
            </a:r>
            <a:r>
              <a:rPr lang="fr-BE" dirty="0"/>
              <a:t> Agile de </a:t>
            </a:r>
            <a:r>
              <a:rPr lang="fr-BE" dirty="0" err="1"/>
              <a:t>gestión</a:t>
            </a:r>
            <a:r>
              <a:rPr lang="fr-BE" dirty="0"/>
              <a:t> de RRHH</a:t>
            </a:r>
          </a:p>
          <a:p>
            <a:pPr lvl="1"/>
            <a:r>
              <a:rPr lang="fr-BE" dirty="0" err="1"/>
              <a:t>Proceso</a:t>
            </a:r>
            <a:r>
              <a:rPr lang="fr-BE" dirty="0"/>
              <a:t> de </a:t>
            </a:r>
            <a:r>
              <a:rPr lang="fr-BE" dirty="0" err="1"/>
              <a:t>digitalización</a:t>
            </a:r>
            <a:endParaRPr lang="fr-BE" dirty="0"/>
          </a:p>
          <a:p>
            <a:pPr lvl="1"/>
            <a:r>
              <a:rPr lang="fr-BE" dirty="0"/>
              <a:t>Control social</a:t>
            </a:r>
          </a:p>
          <a:p>
            <a:pPr lvl="1"/>
            <a:r>
              <a:rPr lang="fr-BE" dirty="0" err="1"/>
              <a:t>Miedo</a:t>
            </a:r>
            <a:r>
              <a:rPr lang="fr-BE" dirty="0"/>
              <a:t>, </a:t>
            </a:r>
            <a:r>
              <a:rPr lang="fr-BE" dirty="0" err="1"/>
              <a:t>individualización</a:t>
            </a:r>
            <a:r>
              <a:rPr lang="fr-BE" dirty="0"/>
              <a:t>, </a:t>
            </a:r>
            <a:r>
              <a:rPr lang="fr-BE" dirty="0" err="1"/>
              <a:t>competitividad</a:t>
            </a:r>
            <a:r>
              <a:rPr lang="fr-BE" dirty="0"/>
              <a:t>, en </a:t>
            </a:r>
            <a:r>
              <a:rPr lang="fr-BE" dirty="0" err="1"/>
              <a:t>especial</a:t>
            </a:r>
            <a:r>
              <a:rPr lang="fr-BE" dirty="0"/>
              <a:t> en </a:t>
            </a:r>
            <a:r>
              <a:rPr lang="fr-BE" dirty="0" err="1"/>
              <a:t>técnicos</a:t>
            </a:r>
            <a:r>
              <a:rPr lang="fr-BE" dirty="0"/>
              <a:t> (</a:t>
            </a:r>
            <a:r>
              <a:rPr lang="fr-BE" i="1" dirty="0"/>
              <a:t>white </a:t>
            </a:r>
            <a:r>
              <a:rPr lang="fr-BE" i="1" dirty="0" err="1"/>
              <a:t>collars</a:t>
            </a:r>
            <a:r>
              <a:rPr lang="fr-BE" dirty="0"/>
              <a:t>)</a:t>
            </a:r>
          </a:p>
          <a:p>
            <a:pPr lvl="1"/>
            <a:endParaRPr lang="fr-BE" dirty="0"/>
          </a:p>
          <a:p>
            <a:endParaRPr lang="fr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62ABD-C9D2-485D-8722-317601E6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B9E78-85A2-4563-85B0-B8925AC87FD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33438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nscreencombi3">
  <a:themeElements>
    <a:clrScheme name="ETUI_Onscreen 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5DAD2"/>
      </a:accent1>
      <a:accent2>
        <a:srgbClr val="0D776E"/>
      </a:accent2>
      <a:accent3>
        <a:srgbClr val="FFFFFF"/>
      </a:accent3>
      <a:accent4>
        <a:srgbClr val="000000"/>
      </a:accent4>
      <a:accent5>
        <a:srgbClr val="D7EAE5"/>
      </a:accent5>
      <a:accent6>
        <a:srgbClr val="0B6B63"/>
      </a:accent6>
      <a:hlink>
        <a:srgbClr val="23423A"/>
      </a:hlink>
      <a:folHlink>
        <a:srgbClr val="21423A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Onscreencombi3</Template>
  <TotalTime>35198</TotalTime>
  <Words>486</Words>
  <Application>Microsoft Office PowerPoint</Application>
  <PresentationFormat>On-screen Show (4:3)</PresentationFormat>
  <Paragraphs>100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Foundry Journal Demi</vt:lpstr>
      <vt:lpstr>Times New Roman</vt:lpstr>
      <vt:lpstr>Onscreencombi3</vt:lpstr>
      <vt:lpstr>Democracia en el trabajo:  del marco analítico a la acción colectiva</vt:lpstr>
      <vt:lpstr>PowerPoint Presentation</vt:lpstr>
      <vt:lpstr>PowerPoint Presentation</vt:lpstr>
      <vt:lpstr>Introducción</vt:lpstr>
      <vt:lpstr>¿Por qué más democracia en el trabajo?</vt:lpstr>
      <vt:lpstr>PowerPoint Presentation</vt:lpstr>
      <vt:lpstr>¿Cómo evaluar su alcance multidimensional? El diamante.</vt:lpstr>
      <vt:lpstr>Mapear la densidad de mecanismos democráticos</vt:lpstr>
      <vt:lpstr>D@W en la empresa y acción sindical</vt:lpstr>
      <vt:lpstr>D@W en la empresa y acción sindical</vt:lpstr>
      <vt:lpstr>« Estamos tan necesitados de utopías… »</vt:lpstr>
    </vt:vector>
  </TitlesOfParts>
  <Company>ETUI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Lafuente Hernandez, Sara</dc:creator>
  <cp:lastModifiedBy>LAFUENTE HERNANDEZ, Sara</cp:lastModifiedBy>
  <cp:revision>974</cp:revision>
  <cp:lastPrinted>2019-05-16T10:24:18Z</cp:lastPrinted>
  <dcterms:created xsi:type="dcterms:W3CDTF">2016-11-20T12:40:12Z</dcterms:created>
  <dcterms:modified xsi:type="dcterms:W3CDTF">2022-02-04T10:09:14Z</dcterms:modified>
</cp:coreProperties>
</file>