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wmf" ContentType="image/x-wmf"/>
  <Default Extension="xml" ContentType="application/xml"/>
  <Default Extension="vml" ContentType="application/vnd.openxmlformats-officedocument.vmlDrawin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9"/>
  </p:notesMasterIdLst>
  <p:handoutMasterIdLst>
    <p:handoutMasterId r:id="rId20"/>
  </p:handoutMasterIdLst>
  <p:sldIdLst>
    <p:sldId id="256" r:id="rId2"/>
    <p:sldId id="336" r:id="rId3"/>
    <p:sldId id="319" r:id="rId4"/>
    <p:sldId id="322" r:id="rId5"/>
    <p:sldId id="312" r:id="rId6"/>
    <p:sldId id="317" r:id="rId7"/>
    <p:sldId id="306" r:id="rId8"/>
    <p:sldId id="307" r:id="rId9"/>
    <p:sldId id="301" r:id="rId10"/>
    <p:sldId id="328" r:id="rId11"/>
    <p:sldId id="329" r:id="rId12"/>
    <p:sldId id="303" r:id="rId13"/>
    <p:sldId id="331" r:id="rId14"/>
    <p:sldId id="338" r:id="rId15"/>
    <p:sldId id="337" r:id="rId16"/>
    <p:sldId id="332" r:id="rId17"/>
    <p:sldId id="277" r:id="rId18"/>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DEAS - Tony Murphy" initials="ITM" lastIdx="1" clrIdx="0">
    <p:extLst>
      <p:ext uri="{19B8F6BF-5375-455C-9EA6-DF929625EA0E}">
        <p15:presenceInfo xmlns:p15="http://schemas.microsoft.com/office/powerpoint/2012/main" userId="S::tmurphy@siptu.ie::f5e9bf89-39e8-4aa0-907f-935b151a8c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AEAEA"/>
    <a:srgbClr val="0A38A0"/>
    <a:srgbClr val="0066FF"/>
    <a:srgbClr val="FF9933"/>
    <a:srgbClr val="FFCC00"/>
    <a:srgbClr val="FF3300"/>
    <a:srgbClr val="E082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61" autoAdjust="0"/>
    <p:restoredTop sz="80817" autoAdjust="0"/>
  </p:normalViewPr>
  <p:slideViewPr>
    <p:cSldViewPr snapToGrid="0">
      <p:cViewPr varScale="1">
        <p:scale>
          <a:sx n="67" d="100"/>
          <a:sy n="67" d="100"/>
        </p:scale>
        <p:origin x="1042" y="6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9BA5291A-FCFA-47A5-B720-51E880AC13A4}"/>
              </a:ext>
            </a:extLst>
          </p:cNvPr>
          <p:cNvSpPr>
            <a:spLocks noGrp="1" noChangeArrowheads="1"/>
          </p:cNvSpPr>
          <p:nvPr>
            <p:ph type="hdr" sz="quarter"/>
          </p:nvPr>
        </p:nvSpPr>
        <p:spPr bwMode="auto">
          <a:xfrm>
            <a:off x="0"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GB"/>
          </a:p>
        </p:txBody>
      </p:sp>
      <p:sp>
        <p:nvSpPr>
          <p:cNvPr id="114691" name="Rectangle 3">
            <a:extLst>
              <a:ext uri="{FF2B5EF4-FFF2-40B4-BE49-F238E27FC236}">
                <a16:creationId xmlns:a16="http://schemas.microsoft.com/office/drawing/2014/main" id="{0C75E3BB-AF93-4540-82B6-4BA21366B269}"/>
              </a:ext>
            </a:extLst>
          </p:cNvPr>
          <p:cNvSpPr>
            <a:spLocks noGrp="1" noChangeArrowheads="1"/>
          </p:cNvSpPr>
          <p:nvPr>
            <p:ph type="dt" sz="quarter" idx="1"/>
          </p:nvPr>
        </p:nvSpPr>
        <p:spPr bwMode="auto">
          <a:xfrm>
            <a:off x="4143375"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GB"/>
          </a:p>
        </p:txBody>
      </p:sp>
      <p:sp>
        <p:nvSpPr>
          <p:cNvPr id="114692" name="Rectangle 4">
            <a:extLst>
              <a:ext uri="{FF2B5EF4-FFF2-40B4-BE49-F238E27FC236}">
                <a16:creationId xmlns:a16="http://schemas.microsoft.com/office/drawing/2014/main" id="{53C5EBF4-FF90-49CE-A9BA-DF9EE8CCAA80}"/>
              </a:ext>
            </a:extLst>
          </p:cNvPr>
          <p:cNvSpPr>
            <a:spLocks noGrp="1" noChangeArrowheads="1"/>
          </p:cNvSpPr>
          <p:nvPr>
            <p:ph type="ftr" sz="quarter" idx="2"/>
          </p:nvPr>
        </p:nvSpPr>
        <p:spPr bwMode="auto">
          <a:xfrm>
            <a:off x="0"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GB"/>
          </a:p>
        </p:txBody>
      </p:sp>
      <p:sp>
        <p:nvSpPr>
          <p:cNvPr id="114693" name="Rectangle 5">
            <a:extLst>
              <a:ext uri="{FF2B5EF4-FFF2-40B4-BE49-F238E27FC236}">
                <a16:creationId xmlns:a16="http://schemas.microsoft.com/office/drawing/2014/main" id="{993F0E9C-60D8-476E-8D2D-A380462C3D51}"/>
              </a:ext>
            </a:extLst>
          </p:cNvPr>
          <p:cNvSpPr>
            <a:spLocks noGrp="1" noChangeArrowheads="1"/>
          </p:cNvSpPr>
          <p:nvPr>
            <p:ph type="sldNum" sz="quarter" idx="3"/>
          </p:nvPr>
        </p:nvSpPr>
        <p:spPr bwMode="auto">
          <a:xfrm>
            <a:off x="4143375"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0311C0A6-6375-42FD-B288-1110F3F23F50}"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F6533684-1E1E-4FD3-814B-EBEF294E5DDF}"/>
              </a:ext>
            </a:extLst>
          </p:cNvPr>
          <p:cNvSpPr>
            <a:spLocks noGrp="1" noChangeArrowheads="1"/>
          </p:cNvSpPr>
          <p:nvPr>
            <p:ph type="hdr" sz="quarter"/>
          </p:nvPr>
        </p:nvSpPr>
        <p:spPr bwMode="auto">
          <a:xfrm>
            <a:off x="0"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GB"/>
          </a:p>
        </p:txBody>
      </p:sp>
      <p:sp>
        <p:nvSpPr>
          <p:cNvPr id="104451" name="Rectangle 3">
            <a:extLst>
              <a:ext uri="{FF2B5EF4-FFF2-40B4-BE49-F238E27FC236}">
                <a16:creationId xmlns:a16="http://schemas.microsoft.com/office/drawing/2014/main" id="{35337F5A-94D3-4353-9D7E-2A6257FF8263}"/>
              </a:ext>
            </a:extLst>
          </p:cNvPr>
          <p:cNvSpPr>
            <a:spLocks noGrp="1" noChangeArrowheads="1"/>
          </p:cNvSpPr>
          <p:nvPr>
            <p:ph type="dt" idx="1"/>
          </p:nvPr>
        </p:nvSpPr>
        <p:spPr bwMode="auto">
          <a:xfrm>
            <a:off x="4143375"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GB"/>
          </a:p>
        </p:txBody>
      </p:sp>
      <p:sp>
        <p:nvSpPr>
          <p:cNvPr id="5124" name="Rectangle 4">
            <a:extLst>
              <a:ext uri="{FF2B5EF4-FFF2-40B4-BE49-F238E27FC236}">
                <a16:creationId xmlns:a16="http://schemas.microsoft.com/office/drawing/2014/main" id="{49C0443D-481B-4838-9B75-DC0F8EC21968}"/>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4453" name="Rectangle 5">
            <a:extLst>
              <a:ext uri="{FF2B5EF4-FFF2-40B4-BE49-F238E27FC236}">
                <a16:creationId xmlns:a16="http://schemas.microsoft.com/office/drawing/2014/main" id="{2349E500-ED40-487C-93AA-93EAC7463355}"/>
              </a:ext>
            </a:extLst>
          </p:cNvPr>
          <p:cNvSpPr>
            <a:spLocks noGrp="1" noChangeArrowheads="1"/>
          </p:cNvSpPr>
          <p:nvPr>
            <p:ph type="body" sz="quarter" idx="3"/>
          </p:nvPr>
        </p:nvSpPr>
        <p:spPr bwMode="auto">
          <a:xfrm>
            <a:off x="731838" y="4560888"/>
            <a:ext cx="5851525" cy="4319587"/>
          </a:xfrm>
          <a:prstGeom prst="rect">
            <a:avLst/>
          </a:prstGeom>
          <a:noFill/>
          <a:ln>
            <a:noFill/>
          </a:ln>
          <a:effectLst/>
        </p:spPr>
        <p:txBody>
          <a:bodyPr vert="horz" wrap="square" lIns="96661" tIns="48331" rIns="96661" bIns="4833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04454" name="Rectangle 6">
            <a:extLst>
              <a:ext uri="{FF2B5EF4-FFF2-40B4-BE49-F238E27FC236}">
                <a16:creationId xmlns:a16="http://schemas.microsoft.com/office/drawing/2014/main" id="{68ADAA89-A44A-4793-BCA3-F4F7B3389471}"/>
              </a:ext>
            </a:extLst>
          </p:cNvPr>
          <p:cNvSpPr>
            <a:spLocks noGrp="1" noChangeArrowheads="1"/>
          </p:cNvSpPr>
          <p:nvPr>
            <p:ph type="ftr" sz="quarter" idx="4"/>
          </p:nvPr>
        </p:nvSpPr>
        <p:spPr bwMode="auto">
          <a:xfrm>
            <a:off x="0"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GB"/>
          </a:p>
        </p:txBody>
      </p:sp>
      <p:sp>
        <p:nvSpPr>
          <p:cNvPr id="104455" name="Rectangle 7">
            <a:extLst>
              <a:ext uri="{FF2B5EF4-FFF2-40B4-BE49-F238E27FC236}">
                <a16:creationId xmlns:a16="http://schemas.microsoft.com/office/drawing/2014/main" id="{AFF85402-29CB-4406-9616-03A0AC1E6455}"/>
              </a:ext>
            </a:extLst>
          </p:cNvPr>
          <p:cNvSpPr>
            <a:spLocks noGrp="1" noChangeArrowheads="1"/>
          </p:cNvSpPr>
          <p:nvPr>
            <p:ph type="sldNum" sz="quarter" idx="5"/>
          </p:nvPr>
        </p:nvSpPr>
        <p:spPr bwMode="auto">
          <a:xfrm>
            <a:off x="4143375"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5C68E227-FCEA-415B-A432-F734C5AF015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876B403A-1DF7-45C8-8F88-4A3E96BDB64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1F7DD108-90E1-4241-A44A-8FC15DFE8ACD}" type="slidenum">
              <a:rPr lang="en-GB" altLang="en-US" smtClean="0"/>
              <a:pPr/>
              <a:t>1</a:t>
            </a:fld>
            <a:endParaRPr lang="en-GB" altLang="en-US"/>
          </a:p>
        </p:txBody>
      </p:sp>
      <p:sp>
        <p:nvSpPr>
          <p:cNvPr id="8195" name="Rectangle 2">
            <a:extLst>
              <a:ext uri="{FF2B5EF4-FFF2-40B4-BE49-F238E27FC236}">
                <a16:creationId xmlns:a16="http://schemas.microsoft.com/office/drawing/2014/main" id="{A73E9F94-F634-449E-9C5A-135E6A6DC6CE}"/>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A6475B4A-86AC-482D-87D7-C3794369DFC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51C16CAC-90F4-4A60-AE1F-0592B75F548D}"/>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id="{09B31928-6474-4A2A-A103-DDAE2908270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a:latin typeface="Arial" panose="020B0604020202020204" pitchFamily="34" charset="0"/>
              <a:cs typeface="Arial" panose="020B0604020202020204" pitchFamily="34" charset="0"/>
            </a:endParaRPr>
          </a:p>
        </p:txBody>
      </p:sp>
      <p:sp>
        <p:nvSpPr>
          <p:cNvPr id="41988" name="Slide Number Placeholder 3">
            <a:extLst>
              <a:ext uri="{FF2B5EF4-FFF2-40B4-BE49-F238E27FC236}">
                <a16:creationId xmlns:a16="http://schemas.microsoft.com/office/drawing/2014/main" id="{5F9EA7C6-648B-44F8-8442-6D0B8422D98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C02837-3DB8-45FA-BE40-80AEB8F80149}" type="slidenum">
              <a:rPr lang="en-GB" altLang="en-US" smtClean="0"/>
              <a:pPr/>
              <a:t>13</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9F451C63-66EB-41B0-8429-3C40010324DE}"/>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1C02D490-7CF9-44BC-9314-F3D20DCE3B3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dirty="0">
              <a:latin typeface="Arial" panose="020B0604020202020204" pitchFamily="34" charset="0"/>
              <a:cs typeface="Arial" panose="020B0604020202020204" pitchFamily="34" charset="0"/>
            </a:endParaRPr>
          </a:p>
        </p:txBody>
      </p:sp>
      <p:sp>
        <p:nvSpPr>
          <p:cNvPr id="44036" name="Slide Number Placeholder 3">
            <a:extLst>
              <a:ext uri="{FF2B5EF4-FFF2-40B4-BE49-F238E27FC236}">
                <a16:creationId xmlns:a16="http://schemas.microsoft.com/office/drawing/2014/main" id="{3C3CF7A9-1D82-4D5F-BEE2-C219744F5F6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0F03F3-804E-474B-AAAF-CFF9009D7185}" type="slidenum">
              <a:rPr lang="en-GB" altLang="en-US" smtClean="0"/>
              <a:pPr/>
              <a:t>16</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847348A1-B896-48F2-8664-E0DA1C0451A4}"/>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87ADC45A-5CC6-4BF5-8646-8F715DADB58F}"/>
              </a:ext>
            </a:extLst>
          </p:cNvPr>
          <p:cNvSpPr>
            <a:spLocks noGrp="1"/>
          </p:cNvSpPr>
          <p:nvPr>
            <p:ph type="body" idx="1"/>
          </p:nvPr>
        </p:nvSpPr>
        <p:spPr/>
        <p:txBody>
          <a:bodyPr/>
          <a:lstStyle/>
          <a:p>
            <a:pPr eaLnBrk="1" hangingPunct="1">
              <a:lnSpc>
                <a:spcPct val="80000"/>
              </a:lnSpc>
              <a:defRPr/>
            </a:pPr>
            <a:r>
              <a:rPr lang="en-US" b="1" dirty="0">
                <a:effectLst>
                  <a:outerShdw blurRad="38100" dist="38100" dir="2700000" algn="tl">
                    <a:srgbClr val="C0C0C0"/>
                  </a:outerShdw>
                </a:effectLst>
              </a:rPr>
              <a:t>Tony Murphy  </a:t>
            </a:r>
            <a:r>
              <a:rPr lang="en-US" dirty="0">
                <a:effectLst>
                  <a:outerShdw blurRad="38100" dist="38100" dir="2700000" algn="tl">
                    <a:srgbClr val="C0C0C0"/>
                  </a:outerShdw>
                </a:effectLst>
              </a:rPr>
              <a:t>MSc BA </a:t>
            </a:r>
            <a:r>
              <a:rPr lang="en-US" dirty="0" err="1">
                <a:effectLst>
                  <a:outerShdw blurRad="38100" dist="38100" dir="2700000" algn="tl">
                    <a:srgbClr val="C0C0C0"/>
                  </a:outerShdw>
                </a:effectLst>
              </a:rPr>
              <a:t>MIProdE</a:t>
            </a:r>
            <a:r>
              <a:rPr lang="en-US" dirty="0">
                <a:effectLst>
                  <a:outerShdw blurRad="38100" dist="38100" dir="2700000" algn="tl">
                    <a:srgbClr val="C0C0C0"/>
                  </a:outerShdw>
                </a:effectLst>
              </a:rPr>
              <a:t> MIITD</a:t>
            </a:r>
          </a:p>
          <a:p>
            <a:pPr eaLnBrk="1" hangingPunct="1">
              <a:defRPr/>
            </a:pPr>
            <a:endParaRPr lang="en-IE" dirty="0"/>
          </a:p>
        </p:txBody>
      </p:sp>
      <p:sp>
        <p:nvSpPr>
          <p:cNvPr id="47108" name="Slide Number Placeholder 3">
            <a:extLst>
              <a:ext uri="{FF2B5EF4-FFF2-40B4-BE49-F238E27FC236}">
                <a16:creationId xmlns:a16="http://schemas.microsoft.com/office/drawing/2014/main" id="{C0F11804-BE34-4C4C-9C07-B4EC2E32A04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6D2284C1-425B-4566-BFD2-A746D3DBBC5D}" type="slidenum">
              <a:rPr lang="en-GB" altLang="en-US" smtClean="0"/>
              <a:pPr/>
              <a:t>17</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4</a:t>
            </a:fld>
            <a:endParaRPr lang="en-GB" altLang="en-US"/>
          </a:p>
        </p:txBody>
      </p:sp>
    </p:spTree>
    <p:extLst>
      <p:ext uri="{BB962C8B-B14F-4D97-AF65-F5344CB8AC3E}">
        <p14:creationId xmlns:p14="http://schemas.microsoft.com/office/powerpoint/2010/main" val="2678002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EE621F0F-7355-4792-B141-EA952168734C}"/>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653B81C1-8198-414F-B3E0-241F4D206B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IE" altLang="en-US" dirty="0">
                <a:latin typeface="Arial" panose="020B0604020202020204" pitchFamily="34" charset="0"/>
                <a:cs typeface="Arial" panose="020B0604020202020204" pitchFamily="34" charset="0"/>
              </a:rPr>
              <a:t>Joint Union-Management Partnership Process</a:t>
            </a:r>
          </a:p>
        </p:txBody>
      </p:sp>
      <p:sp>
        <p:nvSpPr>
          <p:cNvPr id="36868" name="Slide Number Placeholder 3">
            <a:extLst>
              <a:ext uri="{FF2B5EF4-FFF2-40B4-BE49-F238E27FC236}">
                <a16:creationId xmlns:a16="http://schemas.microsoft.com/office/drawing/2014/main" id="{562CE0D6-6464-4CD2-AC67-9DA7518AAAD5}"/>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80D02F9C-9C06-4EC6-9B7F-DC8BEB7B7D9D}" type="slidenum">
              <a:rPr lang="en-GB" altLang="en-US" smtClean="0"/>
              <a:pPr/>
              <a:t>5</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2D2BAF34-EF2B-4D17-9B45-5B12DC00B22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9E6DC85C-9372-4DC0-B197-277D53549B2A}" type="slidenum">
              <a:rPr lang="en-GB" altLang="en-US" smtClean="0"/>
              <a:pPr/>
              <a:t>7</a:t>
            </a:fld>
            <a:endParaRPr lang="en-GB" altLang="en-US"/>
          </a:p>
        </p:txBody>
      </p:sp>
      <p:sp>
        <p:nvSpPr>
          <p:cNvPr id="18435" name="Rectangle 2">
            <a:extLst>
              <a:ext uri="{FF2B5EF4-FFF2-40B4-BE49-F238E27FC236}">
                <a16:creationId xmlns:a16="http://schemas.microsoft.com/office/drawing/2014/main" id="{60EDE7A3-1D6A-4CC6-9312-6A8D880D53DC}"/>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CF3CFD87-52EC-4075-BB43-B5697242379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IE" altLang="en-US">
                <a:latin typeface="Arial" panose="020B0604020202020204" pitchFamily="34" charset="0"/>
                <a:cs typeface="Arial" panose="020B0604020202020204" pitchFamily="34" charset="0"/>
              </a:rPr>
              <a:t>“Manufacturing is evolving and it will be different in the future – … High-value manufacturing activities in Ireland will be knowledge-intensive, capital-intensive and skills-intensive.  Successful firms will engage in developing a participative culture, where management and staff work collectively to ensure the success and longer term sustainability of the firm to the benefit of all.”</a:t>
            </a:r>
          </a:p>
          <a:p>
            <a:pPr eaLnBrk="1" hangingPunct="1"/>
            <a:r>
              <a:rPr lang="en-IE" altLang="en-US">
                <a:latin typeface="Arial" panose="020B0604020202020204" pitchFamily="34" charset="0"/>
                <a:cs typeface="Arial" panose="020B0604020202020204" pitchFamily="34" charset="0"/>
              </a:rPr>
              <a:t> (SOURCE: The Report of the High Level Group on Manufacturing – Towards 2016 – March 2008)</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B13C53AF-8334-46F3-96CB-4C23D4CA395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D441280B-48BC-4FC9-B836-6B627D69B544}" type="slidenum">
              <a:rPr lang="en-GB" altLang="en-US" smtClean="0"/>
              <a:pPr/>
              <a:t>8</a:t>
            </a:fld>
            <a:endParaRPr lang="en-GB" altLang="en-US"/>
          </a:p>
        </p:txBody>
      </p:sp>
      <p:sp>
        <p:nvSpPr>
          <p:cNvPr id="24579" name="Rectangle 2">
            <a:extLst>
              <a:ext uri="{FF2B5EF4-FFF2-40B4-BE49-F238E27FC236}">
                <a16:creationId xmlns:a16="http://schemas.microsoft.com/office/drawing/2014/main" id="{BE438FD0-57CD-492C-8D0F-AF3657D8A3FD}"/>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5D00E89B-0E9B-47D2-A0B7-DBF807AD5CA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IE" altLang="en-US">
                <a:latin typeface="Arial" panose="020B0604020202020204" pitchFamily="34" charset="0"/>
                <a:cs typeface="Arial" panose="020B0604020202020204" pitchFamily="34" charset="0"/>
              </a:rPr>
              <a:t>So……</a:t>
            </a:r>
          </a:p>
          <a:p>
            <a:pPr eaLnBrk="1" hangingPunct="1"/>
            <a:endParaRPr lang="en-IE" altLang="en-US">
              <a:latin typeface="Arial" panose="020B0604020202020204" pitchFamily="34" charset="0"/>
              <a:cs typeface="Arial" panose="020B0604020202020204" pitchFamily="34" charset="0"/>
            </a:endParaRPr>
          </a:p>
          <a:p>
            <a:pPr eaLnBrk="1" hangingPunct="1"/>
            <a:r>
              <a:rPr lang="en-IE" altLang="en-US">
                <a:latin typeface="Arial" panose="020B0604020202020204" pitchFamily="34" charset="0"/>
                <a:cs typeface="Arial" panose="020B0604020202020204" pitchFamily="34" charset="0"/>
              </a:rPr>
              <a:t>How do we create “a participative culture, where management and staff work </a:t>
            </a:r>
            <a:r>
              <a:rPr lang="en-IE" altLang="en-US" u="sng">
                <a:latin typeface="Arial" panose="020B0604020202020204" pitchFamily="34" charset="0"/>
                <a:cs typeface="Arial" panose="020B0604020202020204" pitchFamily="34" charset="0"/>
              </a:rPr>
              <a:t>collectively</a:t>
            </a:r>
            <a:r>
              <a:rPr lang="en-IE" altLang="en-US">
                <a:latin typeface="Arial" panose="020B0604020202020204" pitchFamily="34" charset="0"/>
                <a:cs typeface="Arial" panose="020B0604020202020204" pitchFamily="34" charset="0"/>
              </a:rPr>
              <a:t> to ensure the success and longer term sustainability of the firm to the benefit of all!?”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2637A71-5F57-40E7-B5FD-D431E9930896}"/>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A3AB6041-25BD-4C37-A87F-F9DC6485CBA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dirty="0">
              <a:latin typeface="Arial" panose="020B0604020202020204" pitchFamily="34" charset="0"/>
              <a:cs typeface="Arial" panose="020B0604020202020204" pitchFamily="34" charset="0"/>
            </a:endParaRPr>
          </a:p>
        </p:txBody>
      </p:sp>
      <p:sp>
        <p:nvSpPr>
          <p:cNvPr id="37892" name="Slide Number Placeholder 3">
            <a:extLst>
              <a:ext uri="{FF2B5EF4-FFF2-40B4-BE49-F238E27FC236}">
                <a16:creationId xmlns:a16="http://schemas.microsoft.com/office/drawing/2014/main" id="{8EF5FC5D-ECA0-446C-8714-25ADBAD57B3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325E92-AB28-4A6D-9933-F9F587DD1DA8}" type="slidenum">
              <a:rPr lang="en-GB" altLang="en-US" smtClean="0"/>
              <a:pPr/>
              <a:t>9</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10</a:t>
            </a:fld>
            <a:endParaRPr lang="en-GB" altLang="en-US"/>
          </a:p>
        </p:txBody>
      </p:sp>
    </p:spTree>
    <p:extLst>
      <p:ext uri="{BB962C8B-B14F-4D97-AF65-F5344CB8AC3E}">
        <p14:creationId xmlns:p14="http://schemas.microsoft.com/office/powerpoint/2010/main" val="1699675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2FAA937-9842-4B76-9789-99A7865BF509}"/>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1859AE00-4540-40A3-ADFE-FE4A20B5F37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a:latin typeface="Arial" panose="020B0604020202020204" pitchFamily="34" charset="0"/>
              <a:cs typeface="Arial" panose="020B0604020202020204" pitchFamily="34" charset="0"/>
            </a:endParaRPr>
          </a:p>
        </p:txBody>
      </p:sp>
      <p:sp>
        <p:nvSpPr>
          <p:cNvPr id="35844" name="Slide Number Placeholder 3">
            <a:extLst>
              <a:ext uri="{FF2B5EF4-FFF2-40B4-BE49-F238E27FC236}">
                <a16:creationId xmlns:a16="http://schemas.microsoft.com/office/drawing/2014/main" id="{1EA5C4D3-228C-4B5F-814C-9CEDCA3B1B8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F01F60-A993-4C52-A662-68E509674287}" type="slidenum">
              <a:rPr lang="en-GB" altLang="en-US" smtClean="0"/>
              <a:pPr/>
              <a:t>11</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981DF04A-29BF-4CBC-8365-E32F745BD53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17C8AB40-CF87-447A-BD18-262C2E358878}" type="slidenum">
              <a:rPr lang="en-GB" altLang="en-US" smtClean="0"/>
              <a:pPr/>
              <a:t>12</a:t>
            </a:fld>
            <a:endParaRPr lang="en-GB" altLang="en-US"/>
          </a:p>
        </p:txBody>
      </p:sp>
      <p:sp>
        <p:nvSpPr>
          <p:cNvPr id="39939" name="Rectangle 2">
            <a:extLst>
              <a:ext uri="{FF2B5EF4-FFF2-40B4-BE49-F238E27FC236}">
                <a16:creationId xmlns:a16="http://schemas.microsoft.com/office/drawing/2014/main" id="{D3D01CBD-9786-44AA-8EE1-D96E1C7F79B3}"/>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D9D7ACB8-4007-4F34-AFB3-180669D9445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IE" altLang="en-US">
                <a:latin typeface="Arial" panose="020B0604020202020204" pitchFamily="34" charset="0"/>
                <a:cs typeface="Arial" panose="020B0604020202020204" pitchFamily="34" charset="0"/>
              </a:rPr>
              <a:t>We at the IDEAS Institute believe we have developed a proven working model and would like to expand our activities to include:</a:t>
            </a:r>
          </a:p>
          <a:p>
            <a:pPr eaLnBrk="1" hangingPunct="1"/>
            <a:endParaRPr lang="en-IE" altLang="en-US">
              <a:latin typeface="Arial" panose="020B0604020202020204" pitchFamily="34" charset="0"/>
              <a:cs typeface="Arial" panose="020B0604020202020204" pitchFamily="34" charset="0"/>
            </a:endParaRPr>
          </a:p>
          <a:p>
            <a:pPr eaLnBrk="1" hangingPunct="1"/>
            <a:r>
              <a:rPr lang="en-IE" altLang="en-US">
                <a:latin typeface="Arial" panose="020B0604020202020204" pitchFamily="34" charset="0"/>
                <a:cs typeface="Arial" panose="020B0604020202020204" pitchFamily="34" charset="0"/>
              </a:rPr>
              <a:t>- Working with more companies to retain/ sustain manufacturing in Ireland by encouraging innovation and creativity at all levels within factories.</a:t>
            </a:r>
          </a:p>
          <a:p>
            <a:pPr eaLnBrk="1" hangingPunct="1"/>
            <a:r>
              <a:rPr lang="en-IE" altLang="en-US">
                <a:latin typeface="Arial" panose="020B0604020202020204" pitchFamily="34" charset="0"/>
                <a:cs typeface="Arial" panose="020B0604020202020204" pitchFamily="34" charset="0"/>
              </a:rPr>
              <a:t>- Continuously improving our own existing skills, developing and using additional new and innovative tools/ techniques/ skills and knowledge.</a:t>
            </a:r>
          </a:p>
          <a:p>
            <a:pPr eaLnBrk="1" hangingPunct="1"/>
            <a:r>
              <a:rPr lang="en-IE" altLang="en-US">
                <a:latin typeface="Arial" panose="020B0604020202020204" pitchFamily="34" charset="0"/>
                <a:cs typeface="Arial" panose="020B0604020202020204" pitchFamily="34" charset="0"/>
              </a:rPr>
              <a:t>- Working with all stakeholders to explore and develop new frontiers in manufacturing.</a:t>
            </a:r>
          </a:p>
          <a:p>
            <a:pPr eaLnBrk="1" hangingPunct="1"/>
            <a:endParaRPr lang="en-GB" altLang="en-US" i="1">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id="{3326A7A7-09C8-439A-9AE7-13E7007C860D}"/>
              </a:ext>
            </a:extLst>
          </p:cNvPr>
          <p:cNvSpPr txBox="1">
            <a:spLocks noChangeArrowheads="1"/>
          </p:cNvSpPr>
          <p:nvPr/>
        </p:nvSpPr>
        <p:spPr bwMode="auto">
          <a:xfrm>
            <a:off x="4178300" y="5957888"/>
            <a:ext cx="1308100" cy="519112"/>
          </a:xfrm>
          <a:prstGeom prst="rect">
            <a:avLst/>
          </a:prstGeom>
          <a:noFill/>
          <a:ln>
            <a:noFill/>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b="1">
                <a:solidFill>
                  <a:schemeClr val="tx2"/>
                </a:solidFill>
                <a:latin typeface="Verdana" pitchFamily="34" charset="0"/>
              </a:rPr>
              <a:t>LOGO</a:t>
            </a:r>
          </a:p>
        </p:txBody>
      </p:sp>
      <p:sp>
        <p:nvSpPr>
          <p:cNvPr id="175106" name="Rectangle 2"/>
          <p:cNvSpPr>
            <a:spLocks noGrp="1" noChangeArrowheads="1"/>
          </p:cNvSpPr>
          <p:nvPr>
            <p:ph type="ctrTitle"/>
          </p:nvPr>
        </p:nvSpPr>
        <p:spPr bwMode="white">
          <a:xfrm>
            <a:off x="3048000" y="457200"/>
            <a:ext cx="5867400" cy="1752600"/>
          </a:xfrm>
        </p:spPr>
        <p:txBody>
          <a:bodyPr/>
          <a:lstStyle>
            <a:lvl1pPr>
              <a:defRPr/>
            </a:lvl1pPr>
          </a:lstStyle>
          <a:p>
            <a:pPr lvl="0"/>
            <a:r>
              <a:rPr lang="en-US" noProof="0"/>
              <a:t>Click to edit Master title style</a:t>
            </a:r>
          </a:p>
        </p:txBody>
      </p:sp>
      <p:sp>
        <p:nvSpPr>
          <p:cNvPr id="175107" name="Rectangle 3"/>
          <p:cNvSpPr>
            <a:spLocks noGrp="1" noChangeArrowheads="1"/>
          </p:cNvSpPr>
          <p:nvPr>
            <p:ph type="subTitle" idx="1"/>
          </p:nvPr>
        </p:nvSpPr>
        <p:spPr bwMode="white">
          <a:xfrm>
            <a:off x="990600" y="4953000"/>
            <a:ext cx="7315200" cy="3810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3457196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E2EADCDE-14C0-4B82-A92C-09621A77CB77}"/>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id="{85BE3373-B438-45A8-A591-BCD585F75EB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id="{3610B18A-4F4D-4FCF-98D6-0F6423710E7A}"/>
              </a:ext>
            </a:extLst>
          </p:cNvPr>
          <p:cNvSpPr>
            <a:spLocks noGrp="1" noChangeArrowheads="1"/>
          </p:cNvSpPr>
          <p:nvPr>
            <p:ph type="sldNum" sz="quarter" idx="12"/>
          </p:nvPr>
        </p:nvSpPr>
        <p:spPr>
          <a:ln/>
        </p:spPr>
        <p:txBody>
          <a:bodyPr/>
          <a:lstStyle>
            <a:lvl1pPr>
              <a:defRPr/>
            </a:lvl1pPr>
          </a:lstStyle>
          <a:p>
            <a:pPr>
              <a:defRPr/>
            </a:pPr>
            <a:fld id="{519B0CC6-2E60-44B7-9F77-F2815249FB77}" type="slidenum">
              <a:rPr lang="en-US" altLang="en-US"/>
              <a:pPr>
                <a:defRPr/>
              </a:pPr>
              <a:t>‹#›</a:t>
            </a:fld>
            <a:endParaRPr lang="en-US" altLang="en-US"/>
          </a:p>
        </p:txBody>
      </p:sp>
    </p:spTree>
    <p:extLst>
      <p:ext uri="{BB962C8B-B14F-4D97-AF65-F5344CB8AC3E}">
        <p14:creationId xmlns:p14="http://schemas.microsoft.com/office/powerpoint/2010/main" val="566371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172200"/>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152400"/>
            <a:ext cx="60198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8635F861-E4C0-4080-AFBA-C71EA1C8460F}"/>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id="{5590C924-76A6-4C3F-A0E2-27A071AA2FB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id="{7711621B-8F8C-45F3-85DB-9363B016DDBA}"/>
              </a:ext>
            </a:extLst>
          </p:cNvPr>
          <p:cNvSpPr>
            <a:spLocks noGrp="1" noChangeArrowheads="1"/>
          </p:cNvSpPr>
          <p:nvPr>
            <p:ph type="sldNum" sz="quarter" idx="12"/>
          </p:nvPr>
        </p:nvSpPr>
        <p:spPr>
          <a:ln/>
        </p:spPr>
        <p:txBody>
          <a:bodyPr/>
          <a:lstStyle>
            <a:lvl1pPr>
              <a:defRPr/>
            </a:lvl1pPr>
          </a:lstStyle>
          <a:p>
            <a:pPr>
              <a:defRPr/>
            </a:pPr>
            <a:fld id="{F03FC8B7-6D2C-4556-BBC1-6607A6146683}" type="slidenum">
              <a:rPr lang="en-US" altLang="en-US"/>
              <a:pPr>
                <a:defRPr/>
              </a:pPr>
              <a:t>‹#›</a:t>
            </a:fld>
            <a:endParaRPr lang="en-US" altLang="en-US"/>
          </a:p>
        </p:txBody>
      </p:sp>
    </p:spTree>
    <p:extLst>
      <p:ext uri="{BB962C8B-B14F-4D97-AF65-F5344CB8AC3E}">
        <p14:creationId xmlns:p14="http://schemas.microsoft.com/office/powerpoint/2010/main" val="1826842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52400"/>
            <a:ext cx="8229600" cy="617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3" name="Rectangle 4">
            <a:extLst>
              <a:ext uri="{FF2B5EF4-FFF2-40B4-BE49-F238E27FC236}">
                <a16:creationId xmlns:a16="http://schemas.microsoft.com/office/drawing/2014/main" id="{8EFB7BE3-43F2-4024-BE5B-78DE11256990}"/>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5">
            <a:extLst>
              <a:ext uri="{FF2B5EF4-FFF2-40B4-BE49-F238E27FC236}">
                <a16:creationId xmlns:a16="http://schemas.microsoft.com/office/drawing/2014/main" id="{484715E3-C4BC-447C-B6C5-7FC7312818A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6">
            <a:extLst>
              <a:ext uri="{FF2B5EF4-FFF2-40B4-BE49-F238E27FC236}">
                <a16:creationId xmlns:a16="http://schemas.microsoft.com/office/drawing/2014/main" id="{07E5C8A8-C917-4098-829F-D54AD31D1614}"/>
              </a:ext>
            </a:extLst>
          </p:cNvPr>
          <p:cNvSpPr>
            <a:spLocks noGrp="1" noChangeArrowheads="1"/>
          </p:cNvSpPr>
          <p:nvPr>
            <p:ph type="sldNum" sz="quarter" idx="12"/>
          </p:nvPr>
        </p:nvSpPr>
        <p:spPr>
          <a:ln/>
        </p:spPr>
        <p:txBody>
          <a:bodyPr/>
          <a:lstStyle>
            <a:lvl1pPr>
              <a:defRPr/>
            </a:lvl1pPr>
          </a:lstStyle>
          <a:p>
            <a:pPr>
              <a:defRPr/>
            </a:pPr>
            <a:fld id="{D6D4AC37-21B6-41BB-AD9F-170F6E49DB7B}" type="slidenum">
              <a:rPr lang="en-US" altLang="en-US"/>
              <a:pPr>
                <a:defRPr/>
              </a:pPr>
              <a:t>‹#›</a:t>
            </a:fld>
            <a:endParaRPr lang="en-US" altLang="en-US"/>
          </a:p>
        </p:txBody>
      </p:sp>
    </p:spTree>
    <p:extLst>
      <p:ext uri="{BB962C8B-B14F-4D97-AF65-F5344CB8AC3E}">
        <p14:creationId xmlns:p14="http://schemas.microsoft.com/office/powerpoint/2010/main" val="901473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3"/>
          </a:xfrm>
        </p:spPr>
        <p:txBody>
          <a:bodyPr/>
          <a:lstStyle/>
          <a:p>
            <a:r>
              <a:rPr lang="en-US"/>
              <a:t>Click to edit Master title style</a:t>
            </a:r>
            <a:endParaRPr lang="en-IE"/>
          </a:p>
        </p:txBody>
      </p:sp>
      <p:sp>
        <p:nvSpPr>
          <p:cNvPr id="3" name="Chart Placeholder 2"/>
          <p:cNvSpPr>
            <a:spLocks noGrp="1"/>
          </p:cNvSpPr>
          <p:nvPr>
            <p:ph type="chart" idx="1"/>
          </p:nvPr>
        </p:nvSpPr>
        <p:spPr>
          <a:xfrm>
            <a:off x="457200" y="1076325"/>
            <a:ext cx="8229600" cy="5248275"/>
          </a:xfrm>
        </p:spPr>
        <p:txBody>
          <a:bodyPr/>
          <a:lstStyle/>
          <a:p>
            <a:pPr lvl="0"/>
            <a:endParaRPr lang="en-IE" noProof="0"/>
          </a:p>
        </p:txBody>
      </p:sp>
      <p:sp>
        <p:nvSpPr>
          <p:cNvPr id="4" name="Rectangle 4">
            <a:extLst>
              <a:ext uri="{FF2B5EF4-FFF2-40B4-BE49-F238E27FC236}">
                <a16:creationId xmlns:a16="http://schemas.microsoft.com/office/drawing/2014/main" id="{3982B678-F75C-4C7F-A00E-815694771705}"/>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id="{63DA0BDF-15C9-462F-ACBD-0FD538AC3686}"/>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id="{7CA71D2A-7514-4560-A09E-81263B90E8CE}"/>
              </a:ext>
            </a:extLst>
          </p:cNvPr>
          <p:cNvSpPr>
            <a:spLocks noGrp="1" noChangeArrowheads="1"/>
          </p:cNvSpPr>
          <p:nvPr>
            <p:ph type="sldNum" sz="quarter" idx="12"/>
          </p:nvPr>
        </p:nvSpPr>
        <p:spPr>
          <a:ln/>
        </p:spPr>
        <p:txBody>
          <a:bodyPr/>
          <a:lstStyle>
            <a:lvl1pPr>
              <a:defRPr/>
            </a:lvl1pPr>
          </a:lstStyle>
          <a:p>
            <a:pPr>
              <a:defRPr/>
            </a:pPr>
            <a:fld id="{36638538-44C5-49DE-B187-47CDA51C13B5}" type="slidenum">
              <a:rPr lang="en-US" altLang="en-US"/>
              <a:pPr>
                <a:defRPr/>
              </a:pPr>
              <a:t>‹#›</a:t>
            </a:fld>
            <a:endParaRPr lang="en-US" altLang="en-US"/>
          </a:p>
        </p:txBody>
      </p:sp>
    </p:spTree>
    <p:extLst>
      <p:ext uri="{BB962C8B-B14F-4D97-AF65-F5344CB8AC3E}">
        <p14:creationId xmlns:p14="http://schemas.microsoft.com/office/powerpoint/2010/main" val="240948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49CB77F7-741A-4435-840A-CD0F0B54969B}"/>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id="{60FBF415-11AE-4D66-9DCE-B9D8F912D0A3}"/>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id="{CEFF4E4C-71B5-4407-9B2D-C0A720DB0617}"/>
              </a:ext>
            </a:extLst>
          </p:cNvPr>
          <p:cNvSpPr>
            <a:spLocks noGrp="1" noChangeArrowheads="1"/>
          </p:cNvSpPr>
          <p:nvPr>
            <p:ph type="sldNum" sz="quarter" idx="12"/>
          </p:nvPr>
        </p:nvSpPr>
        <p:spPr>
          <a:ln/>
        </p:spPr>
        <p:txBody>
          <a:bodyPr/>
          <a:lstStyle>
            <a:lvl1pPr>
              <a:defRPr/>
            </a:lvl1pPr>
          </a:lstStyle>
          <a:p>
            <a:pPr>
              <a:defRPr/>
            </a:pPr>
            <a:fld id="{C4FECB43-CFD8-4226-BDF0-3BDAF7A7B660}" type="slidenum">
              <a:rPr lang="en-US" altLang="en-US"/>
              <a:pPr>
                <a:defRPr/>
              </a:pPr>
              <a:t>‹#›</a:t>
            </a:fld>
            <a:endParaRPr lang="en-US" altLang="en-US"/>
          </a:p>
        </p:txBody>
      </p:sp>
    </p:spTree>
    <p:extLst>
      <p:ext uri="{BB962C8B-B14F-4D97-AF65-F5344CB8AC3E}">
        <p14:creationId xmlns:p14="http://schemas.microsoft.com/office/powerpoint/2010/main" val="2665005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A71A37D-5293-4E74-96B6-616FAEBE2283}"/>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id="{DB59B9AF-8B3E-45A5-9820-FB5177499F98}"/>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id="{D94F6171-3692-4870-93ED-7B9CFEE2D47D}"/>
              </a:ext>
            </a:extLst>
          </p:cNvPr>
          <p:cNvSpPr>
            <a:spLocks noGrp="1" noChangeArrowheads="1"/>
          </p:cNvSpPr>
          <p:nvPr>
            <p:ph type="sldNum" sz="quarter" idx="12"/>
          </p:nvPr>
        </p:nvSpPr>
        <p:spPr>
          <a:ln/>
        </p:spPr>
        <p:txBody>
          <a:bodyPr/>
          <a:lstStyle>
            <a:lvl1pPr>
              <a:defRPr/>
            </a:lvl1pPr>
          </a:lstStyle>
          <a:p>
            <a:pPr>
              <a:defRPr/>
            </a:pPr>
            <a:fld id="{61555402-0992-48B6-A9E2-A98AB1D013AE}" type="slidenum">
              <a:rPr lang="en-US" altLang="en-US"/>
              <a:pPr>
                <a:defRPr/>
              </a:pPr>
              <a:t>‹#›</a:t>
            </a:fld>
            <a:endParaRPr lang="en-US" altLang="en-US"/>
          </a:p>
        </p:txBody>
      </p:sp>
    </p:spTree>
    <p:extLst>
      <p:ext uri="{BB962C8B-B14F-4D97-AF65-F5344CB8AC3E}">
        <p14:creationId xmlns:p14="http://schemas.microsoft.com/office/powerpoint/2010/main" val="140281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Rectangle 4">
            <a:extLst>
              <a:ext uri="{FF2B5EF4-FFF2-40B4-BE49-F238E27FC236}">
                <a16:creationId xmlns:a16="http://schemas.microsoft.com/office/drawing/2014/main" id="{FDC5BC06-4C89-40EB-841F-0083AF98BC35}"/>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a:extLst>
              <a:ext uri="{FF2B5EF4-FFF2-40B4-BE49-F238E27FC236}">
                <a16:creationId xmlns:a16="http://schemas.microsoft.com/office/drawing/2014/main" id="{2A3C5BC9-090A-4988-94AB-BD29496EE737}"/>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a:extLst>
              <a:ext uri="{FF2B5EF4-FFF2-40B4-BE49-F238E27FC236}">
                <a16:creationId xmlns:a16="http://schemas.microsoft.com/office/drawing/2014/main" id="{A7901102-462E-4D60-AB54-F764CD3794AB}"/>
              </a:ext>
            </a:extLst>
          </p:cNvPr>
          <p:cNvSpPr>
            <a:spLocks noGrp="1" noChangeArrowheads="1"/>
          </p:cNvSpPr>
          <p:nvPr>
            <p:ph type="sldNum" sz="quarter" idx="12"/>
          </p:nvPr>
        </p:nvSpPr>
        <p:spPr>
          <a:ln/>
        </p:spPr>
        <p:txBody>
          <a:bodyPr/>
          <a:lstStyle>
            <a:lvl1pPr>
              <a:defRPr/>
            </a:lvl1pPr>
          </a:lstStyle>
          <a:p>
            <a:pPr>
              <a:defRPr/>
            </a:pPr>
            <a:fld id="{F3549B9E-40A7-4284-AFA3-F4F188DF77AD}" type="slidenum">
              <a:rPr lang="en-US" altLang="en-US"/>
              <a:pPr>
                <a:defRPr/>
              </a:pPr>
              <a:t>‹#›</a:t>
            </a:fld>
            <a:endParaRPr lang="en-US" altLang="en-US"/>
          </a:p>
        </p:txBody>
      </p:sp>
    </p:spTree>
    <p:extLst>
      <p:ext uri="{BB962C8B-B14F-4D97-AF65-F5344CB8AC3E}">
        <p14:creationId xmlns:p14="http://schemas.microsoft.com/office/powerpoint/2010/main" val="370868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Rectangle 4">
            <a:extLst>
              <a:ext uri="{FF2B5EF4-FFF2-40B4-BE49-F238E27FC236}">
                <a16:creationId xmlns:a16="http://schemas.microsoft.com/office/drawing/2014/main" id="{AD3EAB2F-2764-4C45-AF3B-9E205B86C289}"/>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8" name="Rectangle 5">
            <a:extLst>
              <a:ext uri="{FF2B5EF4-FFF2-40B4-BE49-F238E27FC236}">
                <a16:creationId xmlns:a16="http://schemas.microsoft.com/office/drawing/2014/main" id="{656EE0C0-F6D5-4D20-947F-EB90280BAEA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9" name="Rectangle 6">
            <a:extLst>
              <a:ext uri="{FF2B5EF4-FFF2-40B4-BE49-F238E27FC236}">
                <a16:creationId xmlns:a16="http://schemas.microsoft.com/office/drawing/2014/main" id="{9D2D7371-8508-46CF-8F41-C5E4EF8EBB6C}"/>
              </a:ext>
            </a:extLst>
          </p:cNvPr>
          <p:cNvSpPr>
            <a:spLocks noGrp="1" noChangeArrowheads="1"/>
          </p:cNvSpPr>
          <p:nvPr>
            <p:ph type="sldNum" sz="quarter" idx="12"/>
          </p:nvPr>
        </p:nvSpPr>
        <p:spPr>
          <a:ln/>
        </p:spPr>
        <p:txBody>
          <a:bodyPr/>
          <a:lstStyle>
            <a:lvl1pPr>
              <a:defRPr/>
            </a:lvl1pPr>
          </a:lstStyle>
          <a:p>
            <a:pPr>
              <a:defRPr/>
            </a:pPr>
            <a:fld id="{15502772-7BA7-4A50-A27F-FD1A94C059D5}" type="slidenum">
              <a:rPr lang="en-US" altLang="en-US"/>
              <a:pPr>
                <a:defRPr/>
              </a:pPr>
              <a:t>‹#›</a:t>
            </a:fld>
            <a:endParaRPr lang="en-US" altLang="en-US"/>
          </a:p>
        </p:txBody>
      </p:sp>
    </p:spTree>
    <p:extLst>
      <p:ext uri="{BB962C8B-B14F-4D97-AF65-F5344CB8AC3E}">
        <p14:creationId xmlns:p14="http://schemas.microsoft.com/office/powerpoint/2010/main" val="254532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Rectangle 4">
            <a:extLst>
              <a:ext uri="{FF2B5EF4-FFF2-40B4-BE49-F238E27FC236}">
                <a16:creationId xmlns:a16="http://schemas.microsoft.com/office/drawing/2014/main" id="{9AD3894C-50B0-4053-8B0D-C909A4A8FB59}"/>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5">
            <a:extLst>
              <a:ext uri="{FF2B5EF4-FFF2-40B4-BE49-F238E27FC236}">
                <a16:creationId xmlns:a16="http://schemas.microsoft.com/office/drawing/2014/main" id="{EF6D039C-7585-4D84-B1B8-C76CF2A1206E}"/>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6">
            <a:extLst>
              <a:ext uri="{FF2B5EF4-FFF2-40B4-BE49-F238E27FC236}">
                <a16:creationId xmlns:a16="http://schemas.microsoft.com/office/drawing/2014/main" id="{45FD81A3-D5B4-431F-A006-138FCFC08B67}"/>
              </a:ext>
            </a:extLst>
          </p:cNvPr>
          <p:cNvSpPr>
            <a:spLocks noGrp="1" noChangeArrowheads="1"/>
          </p:cNvSpPr>
          <p:nvPr>
            <p:ph type="sldNum" sz="quarter" idx="12"/>
          </p:nvPr>
        </p:nvSpPr>
        <p:spPr>
          <a:ln/>
        </p:spPr>
        <p:txBody>
          <a:bodyPr/>
          <a:lstStyle>
            <a:lvl1pPr>
              <a:defRPr/>
            </a:lvl1pPr>
          </a:lstStyle>
          <a:p>
            <a:pPr>
              <a:defRPr/>
            </a:pPr>
            <a:fld id="{2AD32B91-F99F-458D-98AE-2EA104AD65B2}" type="slidenum">
              <a:rPr lang="en-US" altLang="en-US"/>
              <a:pPr>
                <a:defRPr/>
              </a:pPr>
              <a:t>‹#›</a:t>
            </a:fld>
            <a:endParaRPr lang="en-US" altLang="en-US"/>
          </a:p>
        </p:txBody>
      </p:sp>
    </p:spTree>
    <p:extLst>
      <p:ext uri="{BB962C8B-B14F-4D97-AF65-F5344CB8AC3E}">
        <p14:creationId xmlns:p14="http://schemas.microsoft.com/office/powerpoint/2010/main" val="2752814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C563043-344B-4AEF-A0F0-1A76C53D1BED}"/>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3" name="Rectangle 5">
            <a:extLst>
              <a:ext uri="{FF2B5EF4-FFF2-40B4-BE49-F238E27FC236}">
                <a16:creationId xmlns:a16="http://schemas.microsoft.com/office/drawing/2014/main" id="{9515A95C-D346-4785-9D08-C0D59532B51F}"/>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4" name="Rectangle 6">
            <a:extLst>
              <a:ext uri="{FF2B5EF4-FFF2-40B4-BE49-F238E27FC236}">
                <a16:creationId xmlns:a16="http://schemas.microsoft.com/office/drawing/2014/main" id="{E405D671-1051-4654-B412-21843D2F6E1A}"/>
              </a:ext>
            </a:extLst>
          </p:cNvPr>
          <p:cNvSpPr>
            <a:spLocks noGrp="1" noChangeArrowheads="1"/>
          </p:cNvSpPr>
          <p:nvPr>
            <p:ph type="sldNum" sz="quarter" idx="12"/>
          </p:nvPr>
        </p:nvSpPr>
        <p:spPr>
          <a:ln/>
        </p:spPr>
        <p:txBody>
          <a:bodyPr/>
          <a:lstStyle>
            <a:lvl1pPr>
              <a:defRPr/>
            </a:lvl1pPr>
          </a:lstStyle>
          <a:p>
            <a:pPr>
              <a:defRPr/>
            </a:pPr>
            <a:fld id="{56868287-0CF7-4E5C-B3E0-2B022EC99580}" type="slidenum">
              <a:rPr lang="en-US" altLang="en-US"/>
              <a:pPr>
                <a:defRPr/>
              </a:pPr>
              <a:t>‹#›</a:t>
            </a:fld>
            <a:endParaRPr lang="en-US" altLang="en-US"/>
          </a:p>
        </p:txBody>
      </p:sp>
    </p:spTree>
    <p:extLst>
      <p:ext uri="{BB962C8B-B14F-4D97-AF65-F5344CB8AC3E}">
        <p14:creationId xmlns:p14="http://schemas.microsoft.com/office/powerpoint/2010/main" val="181066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A18993F-C727-4211-AFDB-1B60E47D00A2}"/>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a:extLst>
              <a:ext uri="{FF2B5EF4-FFF2-40B4-BE49-F238E27FC236}">
                <a16:creationId xmlns:a16="http://schemas.microsoft.com/office/drawing/2014/main" id="{64FC3480-8444-4D34-852B-1537F0B752BD}"/>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a:extLst>
              <a:ext uri="{FF2B5EF4-FFF2-40B4-BE49-F238E27FC236}">
                <a16:creationId xmlns:a16="http://schemas.microsoft.com/office/drawing/2014/main" id="{9871F461-B619-41F1-AC5D-E210D9DF11C4}"/>
              </a:ext>
            </a:extLst>
          </p:cNvPr>
          <p:cNvSpPr>
            <a:spLocks noGrp="1" noChangeArrowheads="1"/>
          </p:cNvSpPr>
          <p:nvPr>
            <p:ph type="sldNum" sz="quarter" idx="12"/>
          </p:nvPr>
        </p:nvSpPr>
        <p:spPr>
          <a:ln/>
        </p:spPr>
        <p:txBody>
          <a:bodyPr/>
          <a:lstStyle>
            <a:lvl1pPr>
              <a:defRPr/>
            </a:lvl1pPr>
          </a:lstStyle>
          <a:p>
            <a:pPr>
              <a:defRPr/>
            </a:pPr>
            <a:fld id="{AE2C1E77-81B3-48BF-83DF-8CD964A26DB3}" type="slidenum">
              <a:rPr lang="en-US" altLang="en-US"/>
              <a:pPr>
                <a:defRPr/>
              </a:pPr>
              <a:t>‹#›</a:t>
            </a:fld>
            <a:endParaRPr lang="en-US" altLang="en-US"/>
          </a:p>
        </p:txBody>
      </p:sp>
    </p:spTree>
    <p:extLst>
      <p:ext uri="{BB962C8B-B14F-4D97-AF65-F5344CB8AC3E}">
        <p14:creationId xmlns:p14="http://schemas.microsoft.com/office/powerpoint/2010/main" val="103636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7AC590D-D12E-441D-A4A7-86E73A886910}"/>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a:extLst>
              <a:ext uri="{FF2B5EF4-FFF2-40B4-BE49-F238E27FC236}">
                <a16:creationId xmlns:a16="http://schemas.microsoft.com/office/drawing/2014/main" id="{42AF7CB9-8B21-4C0A-918E-F933E3ECF2C1}"/>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a:extLst>
              <a:ext uri="{FF2B5EF4-FFF2-40B4-BE49-F238E27FC236}">
                <a16:creationId xmlns:a16="http://schemas.microsoft.com/office/drawing/2014/main" id="{68780703-51D6-4A91-ABDB-E4601C4FE77B}"/>
              </a:ext>
            </a:extLst>
          </p:cNvPr>
          <p:cNvSpPr>
            <a:spLocks noGrp="1" noChangeArrowheads="1"/>
          </p:cNvSpPr>
          <p:nvPr>
            <p:ph type="sldNum" sz="quarter" idx="12"/>
          </p:nvPr>
        </p:nvSpPr>
        <p:spPr>
          <a:ln/>
        </p:spPr>
        <p:txBody>
          <a:bodyPr/>
          <a:lstStyle>
            <a:lvl1pPr>
              <a:defRPr/>
            </a:lvl1pPr>
          </a:lstStyle>
          <a:p>
            <a:pPr>
              <a:defRPr/>
            </a:pPr>
            <a:fld id="{949B2935-E08C-44B9-B281-02290AB9B91F}" type="slidenum">
              <a:rPr lang="en-US" altLang="en-US"/>
              <a:pPr>
                <a:defRPr/>
              </a:pPr>
              <a:t>‹#›</a:t>
            </a:fld>
            <a:endParaRPr lang="en-US" altLang="en-US"/>
          </a:p>
        </p:txBody>
      </p:sp>
    </p:spTree>
    <p:extLst>
      <p:ext uri="{BB962C8B-B14F-4D97-AF65-F5344CB8AC3E}">
        <p14:creationId xmlns:p14="http://schemas.microsoft.com/office/powerpoint/2010/main" val="2000710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2">
            <a:extLst>
              <a:ext uri="{FF2B5EF4-FFF2-40B4-BE49-F238E27FC236}">
                <a16:creationId xmlns:a16="http://schemas.microsoft.com/office/drawing/2014/main" id="{ABD2EF2C-1DB3-4648-9A99-5404017D6DF7}"/>
              </a:ext>
            </a:extLst>
          </p:cNvPr>
          <p:cNvGraphicFramePr>
            <a:graphicFrameLocks noChangeAspect="1"/>
          </p:cNvGraphicFramePr>
          <p:nvPr/>
        </p:nvGraphicFramePr>
        <p:xfrm>
          <a:off x="0" y="-26988"/>
          <a:ext cx="9144000" cy="935038"/>
        </p:xfrm>
        <a:graphic>
          <a:graphicData uri="http://schemas.openxmlformats.org/presentationml/2006/ole">
            <mc:AlternateContent xmlns:mc="http://schemas.openxmlformats.org/markup-compatibility/2006">
              <mc:Choice xmlns:v="urn:schemas-microsoft-com:vml" Requires="v">
                <p:oleObj spid="_x0000_s1026" name="Image" r:id="rId16" imgW="6450794" imgH="952045" progId="Photoshop.Image.6">
                  <p:embed/>
                </p:oleObj>
              </mc:Choice>
              <mc:Fallback>
                <p:oleObj name="Image" r:id="rId16" imgW="6450794" imgH="952045" progId="Photoshop.Image.6">
                  <p:embed/>
                  <p:pic>
                    <p:nvPicPr>
                      <p:cNvPr id="1026" name="Object 2">
                        <a:extLst>
                          <a:ext uri="{FF2B5EF4-FFF2-40B4-BE49-F238E27FC236}">
                            <a16:creationId xmlns:a16="http://schemas.microsoft.com/office/drawing/2014/main" id="{ABD2EF2C-1DB3-4648-9A99-5404017D6DF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26988"/>
                        <a:ext cx="9144000" cy="93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7" name="Rectangle 3">
            <a:extLst>
              <a:ext uri="{FF2B5EF4-FFF2-40B4-BE49-F238E27FC236}">
                <a16:creationId xmlns:a16="http://schemas.microsoft.com/office/drawing/2014/main" id="{387FCE1C-40E3-4451-90B6-DC5096F56D3D}"/>
              </a:ext>
            </a:extLst>
          </p:cNvPr>
          <p:cNvSpPr>
            <a:spLocks noGrp="1" noChangeArrowheads="1"/>
          </p:cNvSpPr>
          <p:nvPr>
            <p:ph type="body" idx="1"/>
          </p:nvPr>
        </p:nvSpPr>
        <p:spPr bwMode="auto">
          <a:xfrm>
            <a:off x="457200" y="1076325"/>
            <a:ext cx="8229600" cy="524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4084" name="Rectangle 4">
            <a:extLst>
              <a:ext uri="{FF2B5EF4-FFF2-40B4-BE49-F238E27FC236}">
                <a16:creationId xmlns:a16="http://schemas.microsoft.com/office/drawing/2014/main" id="{8AA02C61-2ADA-4D10-A753-CF00139B3ADB}"/>
              </a:ext>
            </a:extLst>
          </p:cNvPr>
          <p:cNvSpPr>
            <a:spLocks noGrp="1" noChangeArrowheads="1"/>
          </p:cNvSpPr>
          <p:nvPr>
            <p:ph type="dt" sz="half" idx="2"/>
          </p:nvPr>
        </p:nvSpPr>
        <p:spPr bwMode="auto">
          <a:xfrm>
            <a:off x="457200" y="6400800"/>
            <a:ext cx="2133600" cy="3048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b="1">
                <a:solidFill>
                  <a:schemeClr val="tx2"/>
                </a:solidFill>
                <a:latin typeface="+mn-lt"/>
              </a:defRPr>
            </a:lvl1pPr>
          </a:lstStyle>
          <a:p>
            <a:pPr>
              <a:defRPr/>
            </a:pPr>
            <a:r>
              <a:rPr lang="en-US"/>
              <a:t>www.themegallery.com</a:t>
            </a:r>
          </a:p>
        </p:txBody>
      </p:sp>
      <p:sp>
        <p:nvSpPr>
          <p:cNvPr id="174085" name="Rectangle 5">
            <a:extLst>
              <a:ext uri="{FF2B5EF4-FFF2-40B4-BE49-F238E27FC236}">
                <a16:creationId xmlns:a16="http://schemas.microsoft.com/office/drawing/2014/main" id="{5F500487-9D3E-40FB-94E6-793450B2C39C}"/>
              </a:ext>
            </a:extLst>
          </p:cNvPr>
          <p:cNvSpPr>
            <a:spLocks noGrp="1" noChangeArrowheads="1"/>
          </p:cNvSpPr>
          <p:nvPr>
            <p:ph type="ftr" sz="quarter" idx="3"/>
          </p:nvPr>
        </p:nvSpPr>
        <p:spPr bwMode="auto">
          <a:xfrm>
            <a:off x="5867400" y="6443663"/>
            <a:ext cx="2895600" cy="290512"/>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b="1">
                <a:solidFill>
                  <a:schemeClr val="tx2"/>
                </a:solidFill>
                <a:latin typeface="+mn-lt"/>
              </a:defRPr>
            </a:lvl1pPr>
          </a:lstStyle>
          <a:p>
            <a:pPr>
              <a:defRPr/>
            </a:pPr>
            <a:r>
              <a:rPr lang="en-US"/>
              <a:t>Company Logo</a:t>
            </a:r>
          </a:p>
        </p:txBody>
      </p:sp>
      <p:sp>
        <p:nvSpPr>
          <p:cNvPr id="174086" name="Rectangle 6">
            <a:extLst>
              <a:ext uri="{FF2B5EF4-FFF2-40B4-BE49-F238E27FC236}">
                <a16:creationId xmlns:a16="http://schemas.microsoft.com/office/drawing/2014/main" id="{DDB50104-CC85-427B-A7B7-D3E2249D565F}"/>
              </a:ext>
            </a:extLst>
          </p:cNvPr>
          <p:cNvSpPr>
            <a:spLocks noGrp="1" noChangeArrowheads="1"/>
          </p:cNvSpPr>
          <p:nvPr>
            <p:ph type="sldNum" sz="quarter" idx="4"/>
          </p:nvPr>
        </p:nvSpPr>
        <p:spPr bwMode="auto">
          <a:xfrm>
            <a:off x="3429000" y="6446838"/>
            <a:ext cx="2133600" cy="258762"/>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b="1">
                <a:solidFill>
                  <a:schemeClr val="tx2"/>
                </a:solidFill>
                <a:latin typeface="Verdana" panose="020B0604030504040204" pitchFamily="34" charset="0"/>
              </a:defRPr>
            </a:lvl1pPr>
          </a:lstStyle>
          <a:p>
            <a:pPr>
              <a:defRPr/>
            </a:pPr>
            <a:fld id="{3C425021-424F-44F1-8388-BFCB9DA64AD6}" type="slidenum">
              <a:rPr lang="en-US" altLang="en-US"/>
              <a:pPr>
                <a:defRPr/>
              </a:pPr>
              <a:t>‹#›</a:t>
            </a:fld>
            <a:endParaRPr lang="en-US" altLang="en-US"/>
          </a:p>
        </p:txBody>
      </p:sp>
      <p:sp>
        <p:nvSpPr>
          <p:cNvPr id="1031" name="Rectangle 7">
            <a:extLst>
              <a:ext uri="{FF2B5EF4-FFF2-40B4-BE49-F238E27FC236}">
                <a16:creationId xmlns:a16="http://schemas.microsoft.com/office/drawing/2014/main" id="{172D99CF-79A4-45E2-9A6C-CC558937DCD9}"/>
              </a:ext>
            </a:extLst>
          </p:cNvPr>
          <p:cNvSpPr>
            <a:spLocks noGrp="1" noChangeArrowheads="1"/>
          </p:cNvSpPr>
          <p:nvPr>
            <p:ph type="title"/>
          </p:nvPr>
        </p:nvSpPr>
        <p:spPr bwMode="black">
          <a:xfrm>
            <a:off x="457200" y="152400"/>
            <a:ext cx="8229600"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5214" r:id="rId1"/>
    <p:sldLayoutId id="2147485202" r:id="rId2"/>
    <p:sldLayoutId id="2147485203" r:id="rId3"/>
    <p:sldLayoutId id="2147485204" r:id="rId4"/>
    <p:sldLayoutId id="2147485205" r:id="rId5"/>
    <p:sldLayoutId id="2147485206" r:id="rId6"/>
    <p:sldLayoutId id="2147485207" r:id="rId7"/>
    <p:sldLayoutId id="2147485208" r:id="rId8"/>
    <p:sldLayoutId id="2147485209" r:id="rId9"/>
    <p:sldLayoutId id="2147485210" r:id="rId10"/>
    <p:sldLayoutId id="2147485211" r:id="rId11"/>
    <p:sldLayoutId id="2147485212" r:id="rId12"/>
    <p:sldLayoutId id="2147485213" r:id="rId13"/>
  </p:sldLayoutIdLst>
  <p:hf sldNum="0" hdr="0"/>
  <p:txStyles>
    <p:titleStyle>
      <a:lvl1pPr algn="r" rtl="0" eaLnBrk="0" fontAlgn="base" hangingPunct="0">
        <a:spcBef>
          <a:spcPct val="0"/>
        </a:spcBef>
        <a:spcAft>
          <a:spcPct val="0"/>
        </a:spcAft>
        <a:defRPr sz="3200">
          <a:solidFill>
            <a:schemeClr val="tx1"/>
          </a:solidFill>
          <a:latin typeface="+mj-lt"/>
          <a:ea typeface="+mj-ea"/>
          <a:cs typeface="+mj-cs"/>
        </a:defRPr>
      </a:lvl1pPr>
      <a:lvl2pPr algn="r" rtl="0" eaLnBrk="0" fontAlgn="base" hangingPunct="0">
        <a:spcBef>
          <a:spcPct val="0"/>
        </a:spcBef>
        <a:spcAft>
          <a:spcPct val="0"/>
        </a:spcAft>
        <a:defRPr sz="3200">
          <a:solidFill>
            <a:schemeClr val="tx1"/>
          </a:solidFill>
          <a:latin typeface="Verdana" pitchFamily="34" charset="0"/>
        </a:defRPr>
      </a:lvl2pPr>
      <a:lvl3pPr algn="r" rtl="0" eaLnBrk="0" fontAlgn="base" hangingPunct="0">
        <a:spcBef>
          <a:spcPct val="0"/>
        </a:spcBef>
        <a:spcAft>
          <a:spcPct val="0"/>
        </a:spcAft>
        <a:defRPr sz="3200">
          <a:solidFill>
            <a:schemeClr val="tx1"/>
          </a:solidFill>
          <a:latin typeface="Verdana" pitchFamily="34" charset="0"/>
        </a:defRPr>
      </a:lvl3pPr>
      <a:lvl4pPr algn="r" rtl="0" eaLnBrk="0" fontAlgn="base" hangingPunct="0">
        <a:spcBef>
          <a:spcPct val="0"/>
        </a:spcBef>
        <a:spcAft>
          <a:spcPct val="0"/>
        </a:spcAft>
        <a:defRPr sz="3200">
          <a:solidFill>
            <a:schemeClr val="tx1"/>
          </a:solidFill>
          <a:latin typeface="Verdana" pitchFamily="34" charset="0"/>
        </a:defRPr>
      </a:lvl4pPr>
      <a:lvl5pPr algn="r" rtl="0" eaLnBrk="0" fontAlgn="base" hangingPunct="0">
        <a:spcBef>
          <a:spcPct val="0"/>
        </a:spcBef>
        <a:spcAft>
          <a:spcPct val="0"/>
        </a:spcAft>
        <a:defRPr sz="3200">
          <a:solidFill>
            <a:schemeClr val="tx1"/>
          </a:solidFill>
          <a:latin typeface="Verdana" pitchFamily="34" charset="0"/>
        </a:defRPr>
      </a:lvl5pPr>
      <a:lvl6pPr marL="457200" algn="r" rtl="0" fontAlgn="base">
        <a:spcBef>
          <a:spcPct val="0"/>
        </a:spcBef>
        <a:spcAft>
          <a:spcPct val="0"/>
        </a:spcAft>
        <a:defRPr sz="3200">
          <a:solidFill>
            <a:schemeClr val="tx1"/>
          </a:solidFill>
          <a:latin typeface="Verdana" pitchFamily="34" charset="0"/>
        </a:defRPr>
      </a:lvl6pPr>
      <a:lvl7pPr marL="914400" algn="r" rtl="0" fontAlgn="base">
        <a:spcBef>
          <a:spcPct val="0"/>
        </a:spcBef>
        <a:spcAft>
          <a:spcPct val="0"/>
        </a:spcAft>
        <a:defRPr sz="3200">
          <a:solidFill>
            <a:schemeClr val="tx1"/>
          </a:solidFill>
          <a:latin typeface="Verdana" pitchFamily="34" charset="0"/>
        </a:defRPr>
      </a:lvl7pPr>
      <a:lvl8pPr marL="1371600" algn="r" rtl="0" fontAlgn="base">
        <a:spcBef>
          <a:spcPct val="0"/>
        </a:spcBef>
        <a:spcAft>
          <a:spcPct val="0"/>
        </a:spcAft>
        <a:defRPr sz="3200">
          <a:solidFill>
            <a:schemeClr val="tx1"/>
          </a:solidFill>
          <a:latin typeface="Verdana" pitchFamily="34" charset="0"/>
        </a:defRPr>
      </a:lvl8pPr>
      <a:lvl9pPr marL="1828800" algn="r" rtl="0" fontAlgn="base">
        <a:spcBef>
          <a:spcPct val="0"/>
        </a:spcBef>
        <a:spcAft>
          <a:spcPct val="0"/>
        </a:spcAft>
        <a:defRPr sz="3200">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ur01.safelinks.protection.outlook.com/?url=https%3A%2F%2Fyoutu.be%2FDppJ8qqNpwQ&amp;data=05%7C01%7C%7C14999364124d496ebc4308da2ea107a4%7Cb47628df374d4176b661a9858753cbac%7C0%7C0%7C637873566396874294%7CUnknown%7CTWFpbGZsb3d8eyJWIjoiMC4wLjAwMDAiLCJQIjoiV2luMzIiLCJBTiI6Ik1haWwiLCJXVCI6Mn0%3D%7C3000%7C%7C%7C&amp;sdata=NHDVogUTAbU4bEWJhPa6yMYQtjkNV43jvKq8I7Hy05g%3D&amp;reserved=0"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ideasinstitute.i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5B394A9-4B49-45EB-ACAF-75DA55FA30D1}"/>
              </a:ext>
            </a:extLst>
          </p:cNvPr>
          <p:cNvSpPr>
            <a:spLocks noGrp="1" noChangeArrowheads="1"/>
          </p:cNvSpPr>
          <p:nvPr>
            <p:ph type="ctrTitle"/>
          </p:nvPr>
        </p:nvSpPr>
        <p:spPr bwMode="black">
          <a:xfrm>
            <a:off x="431800" y="166688"/>
            <a:ext cx="8532813" cy="5502591"/>
          </a:xfrm>
        </p:spPr>
        <p:txBody>
          <a:bodyPr/>
          <a:lstStyle/>
          <a:p>
            <a:pPr algn="ctr" eaLnBrk="1" hangingPunct="1">
              <a:defRPr/>
            </a:pPr>
            <a:br>
              <a:rPr lang="en-US" altLang="en-US" sz="2800" b="1" i="1" dirty="0">
                <a:latin typeface="Comic Sans MS" panose="030F0702030302020204" pitchFamily="66" charset="0"/>
              </a:rPr>
            </a:br>
            <a:br>
              <a:rPr lang="en-US" altLang="en-US" sz="2800" b="1" i="1" dirty="0">
                <a:latin typeface="Comic Sans MS" panose="030F0702030302020204" pitchFamily="66" charset="0"/>
              </a:rPr>
            </a:br>
            <a:br>
              <a:rPr lang="en-US" altLang="en-US" sz="2800" b="1" i="1" dirty="0">
                <a:latin typeface="Comic Sans MS" panose="030F0702030302020204" pitchFamily="66" charset="0"/>
              </a:rPr>
            </a:br>
            <a:r>
              <a:rPr lang="en-US" altLang="en-US" sz="2800" b="1" i="1" dirty="0">
                <a:latin typeface="Comic Sans MS" panose="030F0702030302020204" pitchFamily="66" charset="0"/>
              </a:rPr>
              <a:t>     </a:t>
            </a:r>
            <a:br>
              <a:rPr lang="en-US" altLang="en-US" sz="2800" b="1" i="1" dirty="0">
                <a:latin typeface="Comic Sans MS" panose="030F0702030302020204" pitchFamily="66" charset="0"/>
              </a:rPr>
            </a:br>
            <a:br>
              <a:rPr lang="en-US" altLang="en-US" sz="2800" i="1" dirty="0">
                <a:latin typeface="Comic Sans MS" panose="030F0702030302020204" pitchFamily="66" charset="0"/>
              </a:rPr>
            </a:br>
            <a:r>
              <a:rPr lang="en-US" altLang="en-US" sz="2800" i="1" dirty="0">
                <a:latin typeface="Comic Sans MS" panose="030F0702030302020204" pitchFamily="66" charset="0"/>
              </a:rPr>
              <a:t>                          Direct II</a:t>
            </a:r>
            <a:br>
              <a:rPr lang="en-US" altLang="en-US" sz="2800" i="1" dirty="0">
                <a:latin typeface="Comic Sans MS" panose="030F0702030302020204" pitchFamily="66" charset="0"/>
              </a:rPr>
            </a:br>
            <a:r>
              <a:rPr lang="en-US" altLang="en-US" sz="2800" i="1" dirty="0">
                <a:latin typeface="Comic Sans MS" panose="030F0702030302020204" pitchFamily="66" charset="0"/>
              </a:rPr>
              <a:t>                             Irish National Seminar </a:t>
            </a:r>
            <a:br>
              <a:rPr lang="en-US" altLang="en-US" sz="2800" i="1" dirty="0">
                <a:latin typeface="Comic Sans MS" panose="030F0702030302020204" pitchFamily="66" charset="0"/>
              </a:rPr>
            </a:br>
            <a:r>
              <a:rPr lang="en-US" altLang="en-US" sz="2800" i="1" dirty="0">
                <a:latin typeface="Comic Sans MS" panose="030F0702030302020204" pitchFamily="66" charset="0"/>
              </a:rPr>
              <a:t>                       Cork  </a:t>
            </a:r>
            <a:br>
              <a:rPr lang="en-US" altLang="en-US" sz="2800" i="1" dirty="0">
                <a:latin typeface="Comic Sans MS" panose="030F0702030302020204" pitchFamily="66" charset="0"/>
              </a:rPr>
            </a:br>
            <a:r>
              <a:rPr lang="en-US" altLang="en-US" sz="2800" i="1" dirty="0">
                <a:latin typeface="Comic Sans MS" panose="030F0702030302020204" pitchFamily="66" charset="0"/>
              </a:rPr>
              <a:t>                           9</a:t>
            </a:r>
            <a:r>
              <a:rPr lang="en-US" altLang="en-US" sz="2800" i="1" baseline="30000" dirty="0">
                <a:latin typeface="Comic Sans MS" panose="030F0702030302020204" pitchFamily="66" charset="0"/>
              </a:rPr>
              <a:t>th</a:t>
            </a:r>
            <a:r>
              <a:rPr lang="en-US" altLang="en-US" sz="2800" i="1" dirty="0">
                <a:latin typeface="Comic Sans MS" panose="030F0702030302020204" pitchFamily="66" charset="0"/>
              </a:rPr>
              <a:t> and 10</a:t>
            </a:r>
            <a:r>
              <a:rPr lang="en-US" altLang="en-US" sz="2800" i="1" baseline="30000" dirty="0">
                <a:latin typeface="Comic Sans MS" panose="030F0702030302020204" pitchFamily="66" charset="0"/>
              </a:rPr>
              <a:t>th</a:t>
            </a:r>
            <a:r>
              <a:rPr lang="en-US" altLang="en-US" sz="2800" i="1" dirty="0">
                <a:latin typeface="Comic Sans MS" panose="030F0702030302020204" pitchFamily="66" charset="0"/>
              </a:rPr>
              <a:t> May 2022</a:t>
            </a:r>
            <a:br>
              <a:rPr lang="en-US" altLang="en-US" sz="2800" i="1" dirty="0">
                <a:latin typeface="Comic Sans MS" panose="030F0702030302020204" pitchFamily="66" charset="0"/>
              </a:rPr>
            </a:br>
            <a:br>
              <a:rPr lang="en-US" altLang="en-US" sz="2800" i="1" dirty="0">
                <a:latin typeface="Comic Sans MS" panose="030F0702030302020204" pitchFamily="66" charset="0"/>
              </a:rPr>
            </a:br>
            <a:br>
              <a:rPr lang="en-US" altLang="en-US" sz="2800" b="1" i="1" dirty="0">
                <a:latin typeface="Comic Sans MS" panose="030F0702030302020204" pitchFamily="66" charset="0"/>
              </a:rPr>
            </a:br>
            <a:r>
              <a:rPr lang="en-US" altLang="en-US" sz="2800" b="1" i="1" dirty="0">
                <a:latin typeface="Comic Sans MS" panose="030F0702030302020204" pitchFamily="66" charset="0"/>
              </a:rPr>
              <a:t>How it Works….. Case Studies                 .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t>
            </a:r>
            <a:br>
              <a:rPr lang="en-US" altLang="en-US" sz="2800" b="1" i="1" dirty="0">
                <a:highlight>
                  <a:srgbClr val="FFFF00"/>
                </a:highlight>
                <a:latin typeface="Comic Sans MS" panose="030F0702030302020204" pitchFamily="66" charset="0"/>
              </a:rPr>
            </a:br>
            <a:r>
              <a:rPr lang="en-US" altLang="en-US" sz="1400" b="1" i="1" dirty="0">
                <a:highlight>
                  <a:srgbClr val="FFFF00"/>
                </a:highlight>
                <a:latin typeface="Comic Sans MS" panose="030F0702030302020204" pitchFamily="66" charset="0"/>
              </a:rPr>
              <a:t>Tony Murphy</a:t>
            </a:r>
            <a:br>
              <a:rPr lang="en-US" altLang="en-US" sz="1400" b="1" i="1" dirty="0">
                <a:highlight>
                  <a:srgbClr val="FFFF00"/>
                </a:highlight>
                <a:latin typeface="Comic Sans MS" panose="030F0702030302020204" pitchFamily="66" charset="0"/>
              </a:rPr>
            </a:br>
            <a:r>
              <a:rPr lang="en-US" altLang="en-US" sz="1400" b="1" i="1" dirty="0">
                <a:highlight>
                  <a:srgbClr val="FFFF00"/>
                </a:highlight>
                <a:latin typeface="Comic Sans MS" panose="030F0702030302020204" pitchFamily="66" charset="0"/>
              </a:rPr>
              <a:t>Workplace Innovation Engineer</a:t>
            </a:r>
            <a:br>
              <a:rPr lang="en-US" altLang="en-US" sz="1400" b="1" i="1" dirty="0">
                <a:highlight>
                  <a:srgbClr val="FFFF00"/>
                </a:highlight>
                <a:latin typeface="Comic Sans MS" panose="030F0702030302020204" pitchFamily="66" charset="0"/>
              </a:rPr>
            </a:br>
            <a:r>
              <a:rPr lang="en-US" altLang="en-US" sz="1400" b="1" i="1" dirty="0">
                <a:highlight>
                  <a:srgbClr val="FFFF00"/>
                </a:highlight>
                <a:latin typeface="Comic Sans MS" panose="030F0702030302020204" pitchFamily="66" charset="0"/>
              </a:rPr>
              <a:t>The IDEAS Institute</a:t>
            </a:r>
            <a:br>
              <a:rPr lang="en-US" altLang="en-US" sz="1400" b="1" i="1" dirty="0">
                <a:highlight>
                  <a:srgbClr val="FFFF00"/>
                </a:highlight>
                <a:latin typeface="Comic Sans MS" panose="030F0702030302020204" pitchFamily="66" charset="0"/>
              </a:rPr>
            </a:br>
            <a:r>
              <a:rPr lang="en-US" altLang="en-US" sz="1400" b="1" i="1" dirty="0">
                <a:highlight>
                  <a:srgbClr val="FFFF00"/>
                </a:highlight>
                <a:latin typeface="Comic Sans MS" panose="030F0702030302020204" pitchFamily="66" charset="0"/>
              </a:rPr>
              <a:t>Liberty Hall</a:t>
            </a:r>
            <a:br>
              <a:rPr lang="en-US" altLang="en-US" sz="1400" b="1" i="1" dirty="0">
                <a:highlight>
                  <a:srgbClr val="FFFF00"/>
                </a:highlight>
                <a:latin typeface="Comic Sans MS" panose="030F0702030302020204" pitchFamily="66" charset="0"/>
              </a:rPr>
            </a:br>
            <a:r>
              <a:rPr lang="en-US" altLang="en-US" sz="1400" b="1" i="1" dirty="0">
                <a:highlight>
                  <a:srgbClr val="FFFF00"/>
                </a:highlight>
                <a:latin typeface="Comic Sans MS" panose="030F0702030302020204" pitchFamily="66" charset="0"/>
              </a:rPr>
              <a:t>Dublin 1</a:t>
            </a:r>
            <a:br>
              <a:rPr lang="en-US" altLang="en-US" sz="2800" b="1" i="1" dirty="0">
                <a:highlight>
                  <a:srgbClr val="FFFF00"/>
                </a:highlight>
                <a:latin typeface="Comic Sans MS" panose="030F0702030302020204" pitchFamily="66" charset="0"/>
              </a:rPr>
            </a:br>
            <a:r>
              <a:rPr lang="en-US" altLang="en-US" sz="2800" b="1" i="1" dirty="0">
                <a:highlight>
                  <a:srgbClr val="FFFF00"/>
                </a:highlight>
                <a:latin typeface="Comic Sans MS" panose="030F0702030302020204" pitchFamily="66" charset="0"/>
              </a:rPr>
              <a:t>             </a:t>
            </a:r>
            <a:br>
              <a:rPr lang="en-US" altLang="en-US" sz="2800" b="1" i="1" dirty="0">
                <a:latin typeface="Comic Sans MS" panose="030F0702030302020204" pitchFamily="66" charset="0"/>
              </a:rPr>
            </a:br>
            <a:br>
              <a:rPr lang="en-US" altLang="en-US" sz="2800" b="1" i="1" dirty="0">
                <a:latin typeface="Comic Sans MS" panose="030F0702030302020204" pitchFamily="66" charset="0"/>
              </a:rPr>
            </a:br>
            <a:r>
              <a:rPr lang="en-US" altLang="en-US" sz="2800" b="1" i="1" dirty="0">
                <a:latin typeface="Comic Sans MS" panose="030F0702030302020204" pitchFamily="66" charset="0"/>
              </a:rPr>
              <a:t>  </a:t>
            </a:r>
            <a:br>
              <a:rPr lang="en-US" altLang="en-US" sz="2800" b="1" i="1" dirty="0">
                <a:latin typeface="Comic Sans MS" panose="030F0702030302020204" pitchFamily="66" charset="0"/>
              </a:rPr>
            </a:br>
            <a:endParaRPr lang="en-US" altLang="en-US" sz="3000" dirty="0"/>
          </a:p>
        </p:txBody>
      </p:sp>
      <p:sp>
        <p:nvSpPr>
          <p:cNvPr id="2051" name="Rectangle 3">
            <a:extLst>
              <a:ext uri="{FF2B5EF4-FFF2-40B4-BE49-F238E27FC236}">
                <a16:creationId xmlns:a16="http://schemas.microsoft.com/office/drawing/2014/main" id="{5EC0FCFB-CE55-4FF6-8A75-42F9A81C1A44}"/>
              </a:ext>
            </a:extLst>
          </p:cNvPr>
          <p:cNvSpPr>
            <a:spLocks noGrp="1" noChangeArrowheads="1"/>
          </p:cNvSpPr>
          <p:nvPr>
            <p:ph type="subTitle" idx="1"/>
          </p:nvPr>
        </p:nvSpPr>
        <p:spPr bwMode="black">
          <a:xfrm>
            <a:off x="1314450" y="5486400"/>
            <a:ext cx="6953250" cy="349370"/>
          </a:xfrm>
        </p:spPr>
        <p:txBody>
          <a:bodyPr/>
          <a:lstStyle/>
          <a:p>
            <a:pPr eaLnBrk="1" hangingPunct="1">
              <a:lnSpc>
                <a:spcPct val="80000"/>
              </a:lnSpc>
              <a:defRPr/>
            </a:pPr>
            <a:endParaRPr lang="en-US" sz="2400" b="1" i="1" dirty="0">
              <a:solidFill>
                <a:schemeClr val="tx2"/>
              </a:solidFill>
              <a:effectLst>
                <a:outerShdw blurRad="38100" dist="38100" dir="2700000" algn="tl">
                  <a:srgbClr val="C0C0C0"/>
                </a:outerShdw>
              </a:effectLst>
            </a:endParaRPr>
          </a:p>
          <a:p>
            <a:pPr eaLnBrk="1" hangingPunct="1">
              <a:lnSpc>
                <a:spcPct val="80000"/>
              </a:lnSpc>
              <a:defRPr/>
            </a:pPr>
            <a:endParaRPr lang="en-US" sz="1800" dirty="0">
              <a:effectLst>
                <a:outerShdw blurRad="38100" dist="38100" dir="2700000" algn="tl">
                  <a:srgbClr val="C0C0C0"/>
                </a:outerShdw>
              </a:effectLst>
            </a:endParaRPr>
          </a:p>
        </p:txBody>
      </p:sp>
      <p:pic>
        <p:nvPicPr>
          <p:cNvPr id="7172" name="Picture 4" descr="LOGO">
            <a:extLst>
              <a:ext uri="{FF2B5EF4-FFF2-40B4-BE49-F238E27FC236}">
                <a16:creationId xmlns:a16="http://schemas.microsoft.com/office/drawing/2014/main" id="{D9B59BC1-9442-4506-9463-369B048973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3363" y="583577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5A657444-EB9D-4A9D-9DC9-8FA63A59D339}"/>
              </a:ext>
            </a:extLst>
          </p:cNvPr>
          <p:cNvSpPr>
            <a:spLocks noGrp="1" noChangeArrowheads="1"/>
          </p:cNvSpPr>
          <p:nvPr>
            <p:ph type="title"/>
          </p:nvPr>
        </p:nvSpPr>
        <p:spPr/>
        <p:txBody>
          <a:bodyPr/>
          <a:lstStyle/>
          <a:p>
            <a:pPr algn="ctr"/>
            <a:r>
              <a:rPr lang="en-IE" altLang="en-US" dirty="0"/>
              <a:t>A very brief Case Study</a:t>
            </a:r>
          </a:p>
        </p:txBody>
      </p:sp>
      <p:sp>
        <p:nvSpPr>
          <p:cNvPr id="33795" name="Content Placeholder 2">
            <a:extLst>
              <a:ext uri="{FF2B5EF4-FFF2-40B4-BE49-F238E27FC236}">
                <a16:creationId xmlns:a16="http://schemas.microsoft.com/office/drawing/2014/main" id="{D5B13CAB-FBD2-4115-8D10-5CA0894B1752}"/>
              </a:ext>
            </a:extLst>
          </p:cNvPr>
          <p:cNvSpPr>
            <a:spLocks noGrp="1" noChangeArrowheads="1"/>
          </p:cNvSpPr>
          <p:nvPr>
            <p:ph idx="1"/>
          </p:nvPr>
        </p:nvSpPr>
        <p:spPr/>
        <p:txBody>
          <a:bodyPr/>
          <a:lstStyle/>
          <a:p>
            <a:r>
              <a:rPr lang="en-IE" altLang="en-US" dirty="0"/>
              <a:t>Large multi-national company</a:t>
            </a:r>
          </a:p>
          <a:p>
            <a:r>
              <a:rPr lang="en-IE" altLang="en-US" dirty="0"/>
              <a:t>Major rationalisation required to get cost-base in order.</a:t>
            </a:r>
          </a:p>
          <a:p>
            <a:r>
              <a:rPr lang="en-IE" altLang="en-US" dirty="0"/>
              <a:t>If successful, major investment promised</a:t>
            </a:r>
          </a:p>
          <a:p>
            <a:r>
              <a:rPr lang="en-IE" altLang="en-US" dirty="0"/>
              <a:t>If not,  …………………?????</a:t>
            </a:r>
          </a:p>
          <a:p>
            <a:r>
              <a:rPr lang="en-IE" altLang="en-US" dirty="0"/>
              <a:t>The final agreement that was reached included delivery of Workplace Innovation by The IDEAS Institute</a:t>
            </a:r>
          </a:p>
          <a:p>
            <a:r>
              <a:rPr lang="en-IE" altLang="en-US" dirty="0"/>
              <a:t>Major investment in plant, product and processes ensued with extra jobs</a:t>
            </a:r>
          </a:p>
        </p:txBody>
      </p:sp>
      <p:pic>
        <p:nvPicPr>
          <p:cNvPr id="6" name="Picture 4" descr="LOGO">
            <a:extLst>
              <a:ext uri="{FF2B5EF4-FFF2-40B4-BE49-F238E27FC236}">
                <a16:creationId xmlns:a16="http://schemas.microsoft.com/office/drawing/2014/main" id="{4FB798B8-7363-49BB-84DF-19315FAE1E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2608" y="5630174"/>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BB279F8E-981F-4C6D-8402-38E81B03A42E}"/>
              </a:ext>
            </a:extLst>
          </p:cNvPr>
          <p:cNvSpPr>
            <a:spLocks noGrp="1" noChangeArrowheads="1"/>
          </p:cNvSpPr>
          <p:nvPr>
            <p:ph type="title"/>
          </p:nvPr>
        </p:nvSpPr>
        <p:spPr/>
        <p:txBody>
          <a:bodyPr/>
          <a:lstStyle/>
          <a:p>
            <a:pPr algn="l"/>
            <a:r>
              <a:rPr lang="en-IE" altLang="en-US" dirty="0">
                <a:highlight>
                  <a:srgbClr val="EAEAEA"/>
                </a:highlight>
              </a:rPr>
              <a:t>Role of the IDEAS Institute..</a:t>
            </a:r>
          </a:p>
        </p:txBody>
      </p:sp>
      <p:sp>
        <p:nvSpPr>
          <p:cNvPr id="3" name="Content Placeholder 2">
            <a:extLst>
              <a:ext uri="{FF2B5EF4-FFF2-40B4-BE49-F238E27FC236}">
                <a16:creationId xmlns:a16="http://schemas.microsoft.com/office/drawing/2014/main" id="{C09BA053-137F-4244-8B40-B949436097A0}"/>
              </a:ext>
            </a:extLst>
          </p:cNvPr>
          <p:cNvSpPr>
            <a:spLocks noGrp="1"/>
          </p:cNvSpPr>
          <p:nvPr>
            <p:ph idx="1"/>
          </p:nvPr>
        </p:nvSpPr>
        <p:spPr/>
        <p:txBody>
          <a:bodyPr/>
          <a:lstStyle/>
          <a:p>
            <a:pPr>
              <a:spcBef>
                <a:spcPts val="1200"/>
              </a:spcBef>
              <a:spcAft>
                <a:spcPts val="600"/>
              </a:spcAft>
              <a:defRPr/>
            </a:pPr>
            <a:r>
              <a:rPr lang="en-IE" sz="2400" dirty="0"/>
              <a:t>Joint union-management steering team formed, trained and is currently fully functioning</a:t>
            </a:r>
          </a:p>
          <a:p>
            <a:pPr>
              <a:spcBef>
                <a:spcPts val="1200"/>
              </a:spcBef>
              <a:spcAft>
                <a:spcPts val="600"/>
              </a:spcAft>
              <a:defRPr/>
            </a:pPr>
            <a:r>
              <a:rPr lang="en-IE" sz="2400" dirty="0"/>
              <a:t>On-going delivery of Teamwork FETAC/QQI Level 5 5N1367 Course (over 100 participants trained thus far)</a:t>
            </a:r>
          </a:p>
          <a:p>
            <a:pPr>
              <a:spcBef>
                <a:spcPts val="1200"/>
              </a:spcBef>
              <a:spcAft>
                <a:spcPts val="600"/>
              </a:spcAft>
              <a:defRPr/>
            </a:pPr>
            <a:r>
              <a:rPr lang="en-IE" sz="2400" dirty="0"/>
              <a:t>24 active teams now using our unique approach to deliver continuous improvement projects</a:t>
            </a:r>
          </a:p>
          <a:p>
            <a:pPr>
              <a:spcBef>
                <a:spcPts val="1200"/>
              </a:spcBef>
              <a:spcAft>
                <a:spcPts val="600"/>
              </a:spcAft>
              <a:defRPr/>
            </a:pPr>
            <a:r>
              <a:rPr lang="en-IE" sz="2400" dirty="0"/>
              <a:t>Internal support department (“Operational Excellence”) formed and committed to 1) support teams and 2) ensure long-term sustainability. …………….This is  real statement of intent…………… </a:t>
            </a:r>
          </a:p>
          <a:p>
            <a:pPr marL="0" indent="0">
              <a:buFont typeface="Wingdings" panose="05000000000000000000" pitchFamily="2" charset="2"/>
              <a:buNone/>
              <a:defRPr/>
            </a:pPr>
            <a:endParaRPr lang="en-IE" dirty="0"/>
          </a:p>
        </p:txBody>
      </p:sp>
      <p:pic>
        <p:nvPicPr>
          <p:cNvPr id="6" name="Picture 4" descr="LOGO">
            <a:extLst>
              <a:ext uri="{FF2B5EF4-FFF2-40B4-BE49-F238E27FC236}">
                <a16:creationId xmlns:a16="http://schemas.microsoft.com/office/drawing/2014/main" id="{ADC974F0-6FAF-41B8-A18B-EC4156C242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868"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17EEB446-7D42-4DF1-8101-94E00F3B320C}"/>
              </a:ext>
            </a:extLst>
          </p:cNvPr>
          <p:cNvSpPr>
            <a:spLocks noGrp="1"/>
          </p:cNvSpPr>
          <p:nvPr>
            <p:ph type="dt" sz="quarter" idx="10"/>
          </p:nvPr>
        </p:nvSpPr>
        <p:spPr/>
        <p:txBody>
          <a:bodyPr/>
          <a:lstStyle/>
          <a:p>
            <a:pPr>
              <a:defRPr/>
            </a:pPr>
            <a:r>
              <a:rPr lang="en-US"/>
              <a:t>www.themegallery.com</a:t>
            </a:r>
          </a:p>
        </p:txBody>
      </p:sp>
      <p:sp>
        <p:nvSpPr>
          <p:cNvPr id="8" name="Footer Placeholder 4">
            <a:extLst>
              <a:ext uri="{FF2B5EF4-FFF2-40B4-BE49-F238E27FC236}">
                <a16:creationId xmlns:a16="http://schemas.microsoft.com/office/drawing/2014/main" id="{C8AC83AF-8113-4BB0-AB4C-24D696B7C102}"/>
              </a:ext>
            </a:extLst>
          </p:cNvPr>
          <p:cNvSpPr>
            <a:spLocks noGrp="1"/>
          </p:cNvSpPr>
          <p:nvPr>
            <p:ph type="ftr" sz="quarter" idx="11"/>
          </p:nvPr>
        </p:nvSpPr>
        <p:spPr/>
        <p:txBody>
          <a:bodyPr/>
          <a:lstStyle/>
          <a:p>
            <a:pPr>
              <a:defRPr/>
            </a:pPr>
            <a:r>
              <a:rPr lang="en-US"/>
              <a:t>Company Logo</a:t>
            </a:r>
          </a:p>
        </p:txBody>
      </p:sp>
      <p:sp>
        <p:nvSpPr>
          <p:cNvPr id="38916" name="Rectangle 6">
            <a:extLst>
              <a:ext uri="{FF2B5EF4-FFF2-40B4-BE49-F238E27FC236}">
                <a16:creationId xmlns:a16="http://schemas.microsoft.com/office/drawing/2014/main" id="{6922C1E1-1797-471C-8558-587A3570EEA0}"/>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8917" name="Rectangle 2">
            <a:extLst>
              <a:ext uri="{FF2B5EF4-FFF2-40B4-BE49-F238E27FC236}">
                <a16:creationId xmlns:a16="http://schemas.microsoft.com/office/drawing/2014/main" id="{A2365AF7-06C1-4C99-929D-90465587DAF3}"/>
              </a:ext>
            </a:extLst>
          </p:cNvPr>
          <p:cNvSpPr>
            <a:spLocks noGrp="1" noChangeArrowheads="1"/>
          </p:cNvSpPr>
          <p:nvPr>
            <p:ph type="title"/>
          </p:nvPr>
        </p:nvSpPr>
        <p:spPr/>
        <p:txBody>
          <a:bodyPr/>
          <a:lstStyle/>
          <a:p>
            <a:pPr algn="l" eaLnBrk="1" hangingPunct="1"/>
            <a:r>
              <a:rPr lang="en-IE" altLang="en-US" b="1" dirty="0">
                <a:highlight>
                  <a:srgbClr val="EAEAEA"/>
                </a:highlight>
              </a:rPr>
              <a:t> </a:t>
            </a:r>
            <a:r>
              <a:rPr lang="en-IE" altLang="en-US" dirty="0">
                <a:highlight>
                  <a:srgbClr val="EAEAEA"/>
                </a:highlight>
              </a:rPr>
              <a:t>More</a:t>
            </a:r>
            <a:r>
              <a:rPr lang="en-IE" altLang="en-US" b="1" dirty="0">
                <a:highlight>
                  <a:srgbClr val="EAEAEA"/>
                </a:highlight>
              </a:rPr>
              <a:t> </a:t>
            </a:r>
            <a:r>
              <a:rPr lang="en-IE" altLang="en-US" dirty="0">
                <a:highlight>
                  <a:srgbClr val="EAEAEA"/>
                </a:highlight>
              </a:rPr>
              <a:t>Case Studies…</a:t>
            </a:r>
            <a:endParaRPr lang="en-GB" altLang="en-US" dirty="0">
              <a:highlight>
                <a:srgbClr val="EAEAEA"/>
              </a:highlight>
            </a:endParaRPr>
          </a:p>
        </p:txBody>
      </p:sp>
      <p:sp>
        <p:nvSpPr>
          <p:cNvPr id="38918" name="Rectangle 3">
            <a:extLst>
              <a:ext uri="{FF2B5EF4-FFF2-40B4-BE49-F238E27FC236}">
                <a16:creationId xmlns:a16="http://schemas.microsoft.com/office/drawing/2014/main" id="{658226AC-FF4A-47B8-B28C-77E4392772E8}"/>
              </a:ext>
            </a:extLst>
          </p:cNvPr>
          <p:cNvSpPr>
            <a:spLocks noChangeArrowheads="1"/>
          </p:cNvSpPr>
          <p:nvPr/>
        </p:nvSpPr>
        <p:spPr bwMode="auto">
          <a:xfrm>
            <a:off x="3614738" y="4497388"/>
            <a:ext cx="1989137" cy="45720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pic>
        <p:nvPicPr>
          <p:cNvPr id="38919" name="Picture 5" descr="LOGO">
            <a:extLst>
              <a:ext uri="{FF2B5EF4-FFF2-40B4-BE49-F238E27FC236}">
                <a16:creationId xmlns:a16="http://schemas.microsoft.com/office/drawing/2014/main" id="{CA9A7DBC-3DF3-44A8-8C1B-76BD13D625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6032500"/>
            <a:ext cx="1752600" cy="673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8920" name="Rectangle 4">
            <a:extLst>
              <a:ext uri="{FF2B5EF4-FFF2-40B4-BE49-F238E27FC236}">
                <a16:creationId xmlns:a16="http://schemas.microsoft.com/office/drawing/2014/main" id="{7EFB0D87-3B8B-4CE8-8BCC-2F1FD2163862}"/>
              </a:ext>
            </a:extLst>
          </p:cNvPr>
          <p:cNvSpPr>
            <a:spLocks noGrp="1" noChangeArrowheads="1"/>
          </p:cNvSpPr>
          <p:nvPr>
            <p:ph type="body" idx="1"/>
          </p:nvPr>
        </p:nvSpPr>
        <p:spPr>
          <a:xfrm>
            <a:off x="325438" y="1157288"/>
            <a:ext cx="8229600" cy="5472112"/>
          </a:xfrm>
        </p:spPr>
        <p:txBody>
          <a:bodyPr/>
          <a:lstStyle/>
          <a:p>
            <a:pPr marL="533400" indent="-533400" eaLnBrk="1" hangingPunct="1">
              <a:lnSpc>
                <a:spcPct val="80000"/>
              </a:lnSpc>
              <a:buFont typeface="Wingdings" panose="05000000000000000000" pitchFamily="2" charset="2"/>
              <a:buNone/>
            </a:pPr>
            <a:endParaRPr lang="en-IE" altLang="en-US" sz="2000" dirty="0"/>
          </a:p>
          <a:p>
            <a:pPr marL="533400" indent="-533400" eaLnBrk="1" hangingPunct="1">
              <a:lnSpc>
                <a:spcPct val="80000"/>
              </a:lnSpc>
              <a:buFont typeface="Wingdings" panose="05000000000000000000" pitchFamily="2" charset="2"/>
              <a:buNone/>
            </a:pPr>
            <a:r>
              <a:rPr lang="en-IE" altLang="en-US" sz="2000" dirty="0"/>
              <a:t>	</a:t>
            </a:r>
            <a:r>
              <a:rPr lang="en-IE" altLang="en-US" sz="2400" dirty="0"/>
              <a:t>During training, every team selects, and completes a Continuous Improvement project – of their choice-- from their own area of work.</a:t>
            </a:r>
          </a:p>
          <a:p>
            <a:pPr marL="533400" indent="-533400" eaLnBrk="1" hangingPunct="1">
              <a:lnSpc>
                <a:spcPct val="80000"/>
              </a:lnSpc>
              <a:buFont typeface="Wingdings" panose="05000000000000000000" pitchFamily="2" charset="2"/>
              <a:buNone/>
            </a:pPr>
            <a:endParaRPr lang="en-IE" altLang="en-US" sz="2400" dirty="0"/>
          </a:p>
          <a:p>
            <a:pPr marL="533400" indent="-533400" eaLnBrk="1" hangingPunct="1">
              <a:lnSpc>
                <a:spcPct val="80000"/>
              </a:lnSpc>
              <a:buFont typeface="Wingdings" panose="05000000000000000000" pitchFamily="2" charset="2"/>
              <a:buNone/>
            </a:pPr>
            <a:r>
              <a:rPr lang="en-IE" altLang="en-US" sz="2400" dirty="0"/>
              <a:t>     As part of the QQI assessment process for 5N1367, every team is required to present their project work.  This team presentation is filmed for marking purposes.</a:t>
            </a:r>
          </a:p>
          <a:p>
            <a:pPr marL="533400" indent="-533400" eaLnBrk="1" hangingPunct="1">
              <a:lnSpc>
                <a:spcPct val="80000"/>
              </a:lnSpc>
              <a:buFont typeface="Wingdings" panose="05000000000000000000" pitchFamily="2" charset="2"/>
              <a:buNone/>
            </a:pPr>
            <a:endParaRPr lang="en-IE" altLang="en-US" sz="2400" dirty="0"/>
          </a:p>
          <a:p>
            <a:pPr marL="533400" indent="-533400" eaLnBrk="1" hangingPunct="1">
              <a:lnSpc>
                <a:spcPct val="80000"/>
              </a:lnSpc>
              <a:buFont typeface="Wingdings" panose="05000000000000000000" pitchFamily="2" charset="2"/>
              <a:buNone/>
            </a:pPr>
            <a:r>
              <a:rPr lang="en-IE" altLang="en-US" sz="2400" dirty="0"/>
              <a:t>     We have approx. 150 team presentations in our extensive archives, and we will now show you highlights from some randomly selected team presentation videos.</a:t>
            </a:r>
          </a:p>
          <a:p>
            <a:pPr marL="533400" indent="-533400" eaLnBrk="1" hangingPunct="1">
              <a:lnSpc>
                <a:spcPct val="80000"/>
              </a:lnSpc>
              <a:buFont typeface="Wingdings" panose="05000000000000000000" pitchFamily="2" charset="2"/>
              <a:buNone/>
            </a:pPr>
            <a:endParaRPr lang="en-IE" altLang="en-US" sz="2400" dirty="0"/>
          </a:p>
          <a:p>
            <a:pPr marL="533400" indent="-533400" eaLnBrk="1" hangingPunct="1">
              <a:lnSpc>
                <a:spcPct val="80000"/>
              </a:lnSpc>
              <a:buFont typeface="Wingdings" panose="05000000000000000000" pitchFamily="2" charset="2"/>
              <a:buNone/>
            </a:pPr>
            <a:endParaRPr lang="en-IE" altLang="en-US" sz="2400" dirty="0"/>
          </a:p>
          <a:p>
            <a:pPr marL="533400" indent="-533400" eaLnBrk="1" hangingPunct="1">
              <a:lnSpc>
                <a:spcPct val="80000"/>
              </a:lnSpc>
              <a:buFont typeface="Wingdings" panose="05000000000000000000" pitchFamily="2" charset="2"/>
              <a:buNone/>
            </a:pPr>
            <a:endParaRPr lang="en-IE" altLang="en-US" sz="2000" dirty="0"/>
          </a:p>
          <a:p>
            <a:pPr marL="533400" indent="-533400" eaLnBrk="1" hangingPunct="1">
              <a:lnSpc>
                <a:spcPct val="80000"/>
              </a:lnSpc>
            </a:pPr>
            <a:endParaRPr lang="en-GB" altLang="en-US" sz="25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4FCACA06-D059-4A71-B610-5B1075F45A5D}"/>
              </a:ext>
            </a:extLst>
          </p:cNvPr>
          <p:cNvSpPr>
            <a:spLocks noGrp="1" noChangeArrowheads="1"/>
          </p:cNvSpPr>
          <p:nvPr>
            <p:ph type="title"/>
          </p:nvPr>
        </p:nvSpPr>
        <p:spPr/>
        <p:txBody>
          <a:bodyPr/>
          <a:lstStyle/>
          <a:p>
            <a:pPr algn="l"/>
            <a:r>
              <a:rPr lang="en-IE" altLang="en-US" dirty="0">
                <a:highlight>
                  <a:srgbClr val="EAEAEA"/>
                </a:highlight>
              </a:rPr>
              <a:t>Points worth considering…</a:t>
            </a:r>
          </a:p>
        </p:txBody>
      </p:sp>
      <p:sp>
        <p:nvSpPr>
          <p:cNvPr id="3" name="Content Placeholder 2">
            <a:extLst>
              <a:ext uri="{FF2B5EF4-FFF2-40B4-BE49-F238E27FC236}">
                <a16:creationId xmlns:a16="http://schemas.microsoft.com/office/drawing/2014/main" id="{A739ACFD-E0B3-4CED-BF48-66DDCA5F2CD8}"/>
              </a:ext>
            </a:extLst>
          </p:cNvPr>
          <p:cNvSpPr>
            <a:spLocks noGrp="1"/>
          </p:cNvSpPr>
          <p:nvPr>
            <p:ph idx="1"/>
          </p:nvPr>
        </p:nvSpPr>
        <p:spPr/>
        <p:txBody>
          <a:bodyPr/>
          <a:lstStyle/>
          <a:p>
            <a:pPr>
              <a:defRPr/>
            </a:pPr>
            <a:endParaRPr lang="en-IE" sz="2000" dirty="0"/>
          </a:p>
          <a:p>
            <a:pPr>
              <a:defRPr/>
            </a:pPr>
            <a:r>
              <a:rPr lang="en-IE" sz="2000" dirty="0"/>
              <a:t>Bear in mind:</a:t>
            </a:r>
          </a:p>
          <a:p>
            <a:pPr marL="0" indent="0">
              <a:buNone/>
              <a:defRPr/>
            </a:pPr>
            <a:endParaRPr lang="en-IE" sz="2000" dirty="0"/>
          </a:p>
          <a:p>
            <a:pPr marL="0" indent="0">
              <a:buNone/>
              <a:defRPr/>
            </a:pPr>
            <a:r>
              <a:rPr lang="en-IE" sz="2000" dirty="0"/>
              <a:t> The presenters are ordinary workers who have just completed our 6-day 5N1367 training course.   For many it is the first formal accredited training they have ever taken.</a:t>
            </a:r>
          </a:p>
          <a:p>
            <a:pPr marL="0" indent="0">
              <a:buNone/>
              <a:defRPr/>
            </a:pPr>
            <a:endParaRPr lang="en-IE" sz="2000" dirty="0"/>
          </a:p>
          <a:p>
            <a:pPr marL="0" indent="0">
              <a:buNone/>
              <a:defRPr/>
            </a:pPr>
            <a:r>
              <a:rPr lang="en-IE" sz="2000" dirty="0"/>
              <a:t>It may have been many years since they were in “school”.</a:t>
            </a:r>
          </a:p>
          <a:p>
            <a:pPr marL="0" indent="0">
              <a:buNone/>
              <a:defRPr/>
            </a:pPr>
            <a:endParaRPr lang="en-IE" sz="2000" dirty="0"/>
          </a:p>
          <a:p>
            <a:pPr marL="0" indent="0">
              <a:buNone/>
              <a:defRPr/>
            </a:pPr>
            <a:r>
              <a:rPr lang="en-IE" sz="2000" dirty="0"/>
              <a:t> For many, it is the first presentation they have ever given.</a:t>
            </a:r>
          </a:p>
          <a:p>
            <a:pPr marL="0" indent="0">
              <a:buNone/>
              <a:defRPr/>
            </a:pPr>
            <a:endParaRPr lang="en-IE" sz="2000" dirty="0"/>
          </a:p>
          <a:p>
            <a:pPr marL="0" indent="0">
              <a:buNone/>
              <a:defRPr/>
            </a:pPr>
            <a:r>
              <a:rPr lang="en-IE" sz="2000" dirty="0"/>
              <a:t>However, they are “experts” in their own area of work.</a:t>
            </a:r>
          </a:p>
          <a:p>
            <a:pPr marL="0" indent="0">
              <a:buNone/>
              <a:defRPr/>
            </a:pPr>
            <a:r>
              <a:rPr lang="en-IE" sz="2000" dirty="0"/>
              <a:t>They know the problems, and they know the solutions…</a:t>
            </a:r>
          </a:p>
          <a:p>
            <a:pPr marL="0" indent="0">
              <a:buNone/>
              <a:defRPr/>
            </a:pPr>
            <a:r>
              <a:rPr lang="en-IE" sz="2000" dirty="0"/>
              <a:t>In many companies, their expertise is neither sought or valued……</a:t>
            </a:r>
          </a:p>
          <a:p>
            <a:pPr marL="0" indent="0">
              <a:buNone/>
              <a:defRPr/>
            </a:pPr>
            <a:endParaRPr lang="en-IE" sz="2000" dirty="0"/>
          </a:p>
          <a:p>
            <a:pPr marL="0" indent="0">
              <a:buNone/>
              <a:defRPr/>
            </a:pPr>
            <a:endParaRPr lang="en-IE" sz="2000" dirty="0"/>
          </a:p>
          <a:p>
            <a:pPr marL="0" indent="0">
              <a:buNone/>
              <a:defRPr/>
            </a:pPr>
            <a:endParaRPr lang="en-IE" sz="2000" dirty="0"/>
          </a:p>
          <a:p>
            <a:pPr>
              <a:defRPr/>
            </a:pPr>
            <a:endParaRPr lang="en-IE" sz="2000" dirty="0"/>
          </a:p>
          <a:p>
            <a:pPr>
              <a:defRPr/>
            </a:pPr>
            <a:r>
              <a:rPr lang="en-IE" dirty="0"/>
              <a:t>        “Handbook of Good Practice”</a:t>
            </a:r>
          </a:p>
          <a:p>
            <a:pPr>
              <a:defRPr/>
            </a:pPr>
            <a:endParaRPr lang="en-IE" sz="2000" dirty="0"/>
          </a:p>
          <a:p>
            <a:pPr>
              <a:defRPr/>
            </a:pPr>
            <a:r>
              <a:rPr lang="en-IE" sz="2000" dirty="0"/>
              <a:t>Your personal copy is included in your Seminar Information pack.</a:t>
            </a:r>
          </a:p>
          <a:p>
            <a:pPr marL="0" indent="0">
              <a:buNone/>
              <a:defRPr/>
            </a:pPr>
            <a:endParaRPr lang="en-IE" sz="2000" dirty="0"/>
          </a:p>
        </p:txBody>
      </p:sp>
      <p:pic>
        <p:nvPicPr>
          <p:cNvPr id="6" name="Picture 4" descr="LOGO">
            <a:extLst>
              <a:ext uri="{FF2B5EF4-FFF2-40B4-BE49-F238E27FC236}">
                <a16:creationId xmlns:a16="http://schemas.microsoft.com/office/drawing/2014/main" id="{893AB214-9C91-4202-BE0C-625F201080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2369" y="6037396"/>
            <a:ext cx="1536869" cy="66820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515957-447D-C521-13BC-BD9A96777FC4}"/>
              </a:ext>
            </a:extLst>
          </p:cNvPr>
          <p:cNvSpPr txBox="1"/>
          <p:nvPr/>
        </p:nvSpPr>
        <p:spPr>
          <a:xfrm>
            <a:off x="2286000" y="3286764"/>
            <a:ext cx="5269230" cy="523220"/>
          </a:xfrm>
          <a:prstGeom prst="rect">
            <a:avLst/>
          </a:prstGeom>
          <a:noFill/>
        </p:spPr>
        <p:txBody>
          <a:bodyPr wrap="square">
            <a:spAutoFit/>
          </a:bodyPr>
          <a:lstStyle/>
          <a:p>
            <a:r>
              <a:rPr lang="en-GB" sz="2800" b="1" u="sng" dirty="0">
                <a:solidFill>
                  <a:srgbClr val="002060"/>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https://youtu.be/DppJ8qqNpwQ</a:t>
            </a:r>
            <a:endParaRPr lang="en-IE" sz="2800" b="1" dirty="0">
              <a:solidFill>
                <a:srgbClr val="002060"/>
              </a:solidFill>
              <a:effectLst/>
              <a:latin typeface="Calibri" panose="020F0502020204030204" pitchFamily="34" charset="0"/>
              <a:ea typeface="Calibri" panose="020F0502020204030204" pitchFamily="34" charset="0"/>
            </a:endParaRPr>
          </a:p>
        </p:txBody>
      </p:sp>
      <p:pic>
        <p:nvPicPr>
          <p:cNvPr id="7" name="Picture 4" descr="LOGO">
            <a:extLst>
              <a:ext uri="{FF2B5EF4-FFF2-40B4-BE49-F238E27FC236}">
                <a16:creationId xmlns:a16="http://schemas.microsoft.com/office/drawing/2014/main" id="{855159F6-5E2C-4392-E9B1-059C0930A6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6639"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6657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74D49-72BB-5A72-0971-8F7C7B908F39}"/>
              </a:ext>
            </a:extLst>
          </p:cNvPr>
          <p:cNvSpPr>
            <a:spLocks noGrp="1"/>
          </p:cNvSpPr>
          <p:nvPr>
            <p:ph type="title"/>
          </p:nvPr>
        </p:nvSpPr>
        <p:spPr/>
        <p:txBody>
          <a:bodyPr/>
          <a:lstStyle/>
          <a:p>
            <a:r>
              <a:rPr lang="en-IE" dirty="0"/>
              <a:t>What do you think…..?    </a:t>
            </a:r>
          </a:p>
        </p:txBody>
      </p:sp>
      <p:sp>
        <p:nvSpPr>
          <p:cNvPr id="3" name="Content Placeholder 2">
            <a:extLst>
              <a:ext uri="{FF2B5EF4-FFF2-40B4-BE49-F238E27FC236}">
                <a16:creationId xmlns:a16="http://schemas.microsoft.com/office/drawing/2014/main" id="{FB3BB8FE-5B0F-4BAE-A0FB-D1026D27005F}"/>
              </a:ext>
            </a:extLst>
          </p:cNvPr>
          <p:cNvSpPr>
            <a:spLocks noGrp="1"/>
          </p:cNvSpPr>
          <p:nvPr>
            <p:ph idx="1"/>
          </p:nvPr>
        </p:nvSpPr>
        <p:spPr/>
        <p:txBody>
          <a:bodyPr/>
          <a:lstStyle/>
          <a:p>
            <a:r>
              <a:rPr lang="en-IE" dirty="0"/>
              <a:t>You have just seen some examples of what is possible when the..</a:t>
            </a:r>
          </a:p>
          <a:p>
            <a:r>
              <a:rPr lang="en-IE" dirty="0"/>
              <a:t>..knowledge/skills/experience/creativity</a:t>
            </a:r>
          </a:p>
          <a:p>
            <a:pPr marL="0" indent="0">
              <a:buNone/>
            </a:pPr>
            <a:r>
              <a:rPr lang="en-IE" dirty="0"/>
              <a:t>.. of the entire workforce is sought and valued……and actively encouraged.</a:t>
            </a:r>
          </a:p>
          <a:p>
            <a:pPr marL="0" indent="0">
              <a:buNone/>
            </a:pPr>
            <a:endParaRPr lang="en-IE" dirty="0"/>
          </a:p>
          <a:p>
            <a:pPr marL="0" indent="0">
              <a:buNone/>
            </a:pPr>
            <a:r>
              <a:rPr lang="en-IE" dirty="0"/>
              <a:t>INTERESTING QUESTION: Why would companies chose NOT to tap into this creative  potential that is within every workforce?</a:t>
            </a:r>
          </a:p>
        </p:txBody>
      </p:sp>
      <p:sp>
        <p:nvSpPr>
          <p:cNvPr id="4" name="Date Placeholder 3">
            <a:extLst>
              <a:ext uri="{FF2B5EF4-FFF2-40B4-BE49-F238E27FC236}">
                <a16:creationId xmlns:a16="http://schemas.microsoft.com/office/drawing/2014/main" id="{CD3CEB38-92DB-AE2A-7692-6D88AA2E5D1C}"/>
              </a:ext>
            </a:extLst>
          </p:cNvPr>
          <p:cNvSpPr>
            <a:spLocks noGrp="1"/>
          </p:cNvSpPr>
          <p:nvPr>
            <p:ph type="dt" sz="half" idx="10"/>
          </p:nvPr>
        </p:nvSpPr>
        <p:spPr/>
        <p:txBody>
          <a:bodyPr/>
          <a:lstStyle/>
          <a:p>
            <a:pPr>
              <a:defRPr/>
            </a:pPr>
            <a:r>
              <a:rPr lang="en-US"/>
              <a:t>www.themegallery.com</a:t>
            </a:r>
          </a:p>
        </p:txBody>
      </p:sp>
      <p:sp>
        <p:nvSpPr>
          <p:cNvPr id="5" name="Footer Placeholder 4">
            <a:extLst>
              <a:ext uri="{FF2B5EF4-FFF2-40B4-BE49-F238E27FC236}">
                <a16:creationId xmlns:a16="http://schemas.microsoft.com/office/drawing/2014/main" id="{1A9EB3C9-716B-85C7-4DD5-3A35288C535D}"/>
              </a:ext>
            </a:extLst>
          </p:cNvPr>
          <p:cNvSpPr>
            <a:spLocks noGrp="1"/>
          </p:cNvSpPr>
          <p:nvPr>
            <p:ph type="ftr" sz="quarter" idx="11"/>
          </p:nvPr>
        </p:nvSpPr>
        <p:spPr/>
        <p:txBody>
          <a:bodyPr/>
          <a:lstStyle/>
          <a:p>
            <a:pPr>
              <a:defRPr/>
            </a:pPr>
            <a:r>
              <a:rPr lang="en-US"/>
              <a:t>Company Logo</a:t>
            </a:r>
          </a:p>
        </p:txBody>
      </p:sp>
    </p:spTree>
    <p:extLst>
      <p:ext uri="{BB962C8B-B14F-4D97-AF65-F5344CB8AC3E}">
        <p14:creationId xmlns:p14="http://schemas.microsoft.com/office/powerpoint/2010/main" val="2765365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C4F6AE1C-14D2-4D65-9B73-F1E57F32D639}"/>
              </a:ext>
            </a:extLst>
          </p:cNvPr>
          <p:cNvSpPr>
            <a:spLocks noGrp="1" noChangeArrowheads="1"/>
          </p:cNvSpPr>
          <p:nvPr>
            <p:ph type="title"/>
          </p:nvPr>
        </p:nvSpPr>
        <p:spPr/>
        <p:txBody>
          <a:bodyPr/>
          <a:lstStyle/>
          <a:p>
            <a:r>
              <a:rPr lang="en-IE" altLang="en-US" dirty="0">
                <a:highlight>
                  <a:srgbClr val="EAEAEA"/>
                </a:highlight>
              </a:rPr>
              <a:t>So ,………………………     </a:t>
            </a:r>
          </a:p>
        </p:txBody>
      </p:sp>
      <p:sp>
        <p:nvSpPr>
          <p:cNvPr id="3" name="Content Placeholder 2">
            <a:extLst>
              <a:ext uri="{FF2B5EF4-FFF2-40B4-BE49-F238E27FC236}">
                <a16:creationId xmlns:a16="http://schemas.microsoft.com/office/drawing/2014/main" id="{0021D926-D12E-4674-B3BE-C605F378CA71}"/>
              </a:ext>
            </a:extLst>
          </p:cNvPr>
          <p:cNvSpPr>
            <a:spLocks noGrp="1"/>
          </p:cNvSpPr>
          <p:nvPr>
            <p:ph idx="1"/>
          </p:nvPr>
        </p:nvSpPr>
        <p:spPr/>
        <p:txBody>
          <a:bodyPr/>
          <a:lstStyle/>
          <a:p>
            <a:pPr>
              <a:defRPr/>
            </a:pPr>
            <a:endParaRPr lang="en-GB" u="sng" dirty="0"/>
          </a:p>
          <a:p>
            <a:pPr marL="0" indent="0">
              <a:buFont typeface="Wingdings" panose="05000000000000000000" pitchFamily="2" charset="2"/>
              <a:buNone/>
              <a:defRPr/>
            </a:pPr>
            <a:r>
              <a:rPr lang="en-GB" dirty="0"/>
              <a:t>  </a:t>
            </a:r>
            <a:r>
              <a:rPr lang="en-GB"/>
              <a:t>Now you know </a:t>
            </a:r>
            <a:r>
              <a:rPr lang="en-GB" dirty="0"/>
              <a:t>what we do --- and how we do it!!! </a:t>
            </a:r>
          </a:p>
          <a:p>
            <a:pPr marL="0" indent="0">
              <a:buFont typeface="Wingdings" panose="05000000000000000000" pitchFamily="2" charset="2"/>
              <a:buNone/>
              <a:defRPr/>
            </a:pPr>
            <a:endParaRPr lang="en-GB" dirty="0"/>
          </a:p>
          <a:p>
            <a:pPr marL="0" indent="0">
              <a:buFont typeface="Wingdings" panose="05000000000000000000" pitchFamily="2" charset="2"/>
              <a:buNone/>
              <a:defRPr/>
            </a:pPr>
            <a:r>
              <a:rPr lang="en-GB" dirty="0"/>
              <a:t>If you wish to learn more about the work of The IDEAS Institute,</a:t>
            </a:r>
          </a:p>
          <a:p>
            <a:pPr marL="0" indent="0">
              <a:buFont typeface="Wingdings" panose="05000000000000000000" pitchFamily="2" charset="2"/>
              <a:buNone/>
              <a:defRPr/>
            </a:pPr>
            <a:r>
              <a:rPr lang="en-GB" dirty="0"/>
              <a:t>or if you think we can work together in the future….       please do not hesitate to contact us in our new offices in</a:t>
            </a:r>
          </a:p>
          <a:p>
            <a:pPr marL="0" indent="0">
              <a:buFont typeface="Wingdings" panose="05000000000000000000" pitchFamily="2" charset="2"/>
              <a:buNone/>
              <a:defRPr/>
            </a:pPr>
            <a:r>
              <a:rPr lang="en-GB" dirty="0"/>
              <a:t>                   LIBERTY HALL</a:t>
            </a:r>
          </a:p>
          <a:p>
            <a:pPr marL="0" indent="0">
              <a:buFont typeface="Wingdings" panose="05000000000000000000" pitchFamily="2" charset="2"/>
              <a:buNone/>
              <a:defRPr/>
            </a:pPr>
            <a:endParaRPr lang="en-GB" dirty="0"/>
          </a:p>
          <a:p>
            <a:pPr marL="0" indent="0">
              <a:buFont typeface="Wingdings" panose="05000000000000000000" pitchFamily="2" charset="2"/>
              <a:buNone/>
              <a:defRPr/>
            </a:pPr>
            <a:endParaRPr lang="en-GB" sz="3600" dirty="0"/>
          </a:p>
          <a:p>
            <a:pPr marL="0" indent="0">
              <a:buFont typeface="Wingdings" panose="05000000000000000000" pitchFamily="2" charset="2"/>
              <a:buNone/>
              <a:defRPr/>
            </a:pPr>
            <a:r>
              <a:rPr lang="en-GB" dirty="0"/>
              <a:t>			              </a:t>
            </a:r>
            <a:r>
              <a:rPr lang="en-GB" sz="1800" dirty="0"/>
              <a:t>9</a:t>
            </a:r>
            <a:r>
              <a:rPr lang="en-GB" sz="1800" baseline="30000" dirty="0"/>
              <a:t>th</a:t>
            </a:r>
            <a:r>
              <a:rPr lang="en-GB" sz="1800" dirty="0"/>
              <a:t> May 2022.</a:t>
            </a:r>
            <a:endParaRPr lang="en-IE" sz="1800" dirty="0"/>
          </a:p>
        </p:txBody>
      </p:sp>
      <p:pic>
        <p:nvPicPr>
          <p:cNvPr id="6" name="Picture 4" descr="LOGO">
            <a:extLst>
              <a:ext uri="{FF2B5EF4-FFF2-40B4-BE49-F238E27FC236}">
                <a16:creationId xmlns:a16="http://schemas.microsoft.com/office/drawing/2014/main" id="{4E765701-DE3F-43D9-92EE-600959EB92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125" y="5922962"/>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6B6C40BF-BFAB-4222-B029-10D5078AE47C}"/>
              </a:ext>
            </a:extLst>
          </p:cNvPr>
          <p:cNvSpPr txBox="1"/>
          <p:nvPr/>
        </p:nvSpPr>
        <p:spPr>
          <a:xfrm>
            <a:off x="931653" y="5963728"/>
            <a:ext cx="3559834" cy="461665"/>
          </a:xfrm>
          <a:prstGeom prst="rect">
            <a:avLst/>
          </a:prstGeom>
          <a:noFill/>
        </p:spPr>
        <p:txBody>
          <a:bodyPr wrap="square" rtlCol="0">
            <a:spAutoFit/>
          </a:bodyPr>
          <a:lstStyle/>
          <a:p>
            <a:r>
              <a:rPr lang="en-IE" sz="2400" b="1" dirty="0">
                <a:hlinkClick r:id="rId4"/>
              </a:rPr>
              <a:t>www.ideasinstitute.ie</a:t>
            </a:r>
            <a:r>
              <a:rPr lang="en-IE" sz="2400" b="1"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WordArt 4">
            <a:extLst>
              <a:ext uri="{FF2B5EF4-FFF2-40B4-BE49-F238E27FC236}">
                <a16:creationId xmlns:a16="http://schemas.microsoft.com/office/drawing/2014/main" id="{A7E50F8B-78D4-4DBC-B45B-49A47D3A8E54}"/>
              </a:ext>
            </a:extLst>
          </p:cNvPr>
          <p:cNvSpPr>
            <a:spLocks noChangeArrowheads="1" noChangeShapeType="1" noTextEdit="1"/>
          </p:cNvSpPr>
          <p:nvPr/>
        </p:nvSpPr>
        <p:spPr bwMode="gray">
          <a:xfrm>
            <a:off x="1830388" y="701675"/>
            <a:ext cx="5759450" cy="863600"/>
          </a:xfrm>
          <a:prstGeom prst="rect">
            <a:avLst/>
          </a:prstGeom>
        </p:spPr>
        <p:txBody>
          <a:bodyPr wrap="none" fromWordArt="1">
            <a:prstTxWarp prst="textDeflate">
              <a:avLst>
                <a:gd name="adj" fmla="val 0"/>
              </a:avLst>
            </a:prstTxWarp>
          </a:bodyPr>
          <a:lstStyle/>
          <a:p>
            <a:pPr algn="ctr"/>
            <a:r>
              <a:rPr lang="en-IE" sz="3600" b="1" kern="10">
                <a:ln w="19050">
                  <a:solidFill>
                    <a:schemeClr val="bg1"/>
                  </a:solidFill>
                  <a:round/>
                  <a:headEnd/>
                  <a:tailEnd/>
                </a:ln>
                <a:gradFill rotWithShape="1">
                  <a:gsLst>
                    <a:gs pos="0">
                      <a:schemeClr val="tx1"/>
                    </a:gs>
                    <a:gs pos="100000">
                      <a:schemeClr val="hlink"/>
                    </a:gs>
                  </a:gsLst>
                  <a:lin ang="0" scaled="1"/>
                </a:gradFill>
                <a:effectLst>
                  <a:outerShdw dist="63500" dir="2212194" algn="ctr" rotWithShape="0">
                    <a:schemeClr val="tx2">
                      <a:alpha val="50000"/>
                    </a:schemeClr>
                  </a:outerShdw>
                </a:effectLst>
                <a:cs typeface="Arial" panose="020B0604020202020204" pitchFamily="34" charset="0"/>
              </a:rPr>
              <a:t>Thank You !</a:t>
            </a:r>
          </a:p>
        </p:txBody>
      </p:sp>
      <p:pic>
        <p:nvPicPr>
          <p:cNvPr id="46083" name="Picture 5" descr="LOGO">
            <a:extLst>
              <a:ext uri="{FF2B5EF4-FFF2-40B4-BE49-F238E27FC236}">
                <a16:creationId xmlns:a16="http://schemas.microsoft.com/office/drawing/2014/main" id="{BF8C6FB6-CC03-4B86-9079-855FA8352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4825" y="4281488"/>
            <a:ext cx="3248025" cy="2101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6084" name="Picture 9" descr="MC900383632[1]">
            <a:extLst>
              <a:ext uri="{FF2B5EF4-FFF2-40B4-BE49-F238E27FC236}">
                <a16:creationId xmlns:a16="http://schemas.microsoft.com/office/drawing/2014/main" id="{56997F61-117A-4C0A-90E7-775084A53A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86788" y="6237288"/>
            <a:ext cx="3889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a:extLst>
              <a:ext uri="{FF2B5EF4-FFF2-40B4-BE49-F238E27FC236}">
                <a16:creationId xmlns:a16="http://schemas.microsoft.com/office/drawing/2014/main" id="{36F15C44-6106-46E0-A8AE-7DE1BFDB4CB2}"/>
              </a:ext>
            </a:extLst>
          </p:cNvPr>
          <p:cNvSpPr>
            <a:spLocks noGrp="1" noChangeArrowheads="1"/>
          </p:cNvSpPr>
          <p:nvPr>
            <p:ph type="subTitle" idx="1"/>
          </p:nvPr>
        </p:nvSpPr>
        <p:spPr bwMode="black">
          <a:xfrm>
            <a:off x="1004093" y="1941513"/>
            <a:ext cx="7777163" cy="2139950"/>
          </a:xfrm>
          <a:solidFill>
            <a:schemeClr val="bg1"/>
          </a:solidFill>
        </p:spPr>
        <p:txBody>
          <a:bodyPr/>
          <a:lstStyle/>
          <a:p>
            <a:pPr eaLnBrk="1" hangingPunct="1">
              <a:lnSpc>
                <a:spcPct val="80000"/>
              </a:lnSpc>
              <a:defRPr/>
            </a:pPr>
            <a:endParaRPr lang="en-US" sz="3000" b="1" dirty="0">
              <a:effectLst>
                <a:outerShdw blurRad="38100" dist="38100" dir="2700000" algn="tl">
                  <a:srgbClr val="C0C0C0"/>
                </a:outerShdw>
              </a:effectLst>
            </a:endParaRPr>
          </a:p>
          <a:p>
            <a:pPr eaLnBrk="1" hangingPunct="1">
              <a:lnSpc>
                <a:spcPct val="80000"/>
              </a:lnSpc>
              <a:defRPr/>
            </a:pPr>
            <a:endParaRPr lang="en-US" sz="3000" b="1" dirty="0">
              <a:effectLst>
                <a:outerShdw blurRad="38100" dist="38100" dir="2700000" algn="tl">
                  <a:srgbClr val="C0C0C0"/>
                </a:outerShdw>
              </a:effectLst>
            </a:endParaRPr>
          </a:p>
          <a:p>
            <a:pPr eaLnBrk="1" hangingPunct="1">
              <a:lnSpc>
                <a:spcPct val="80000"/>
              </a:lnSpc>
              <a:defRPr/>
            </a:pPr>
            <a:r>
              <a:rPr lang="en-US" sz="2000" b="1" dirty="0">
                <a:effectLst>
                  <a:outerShdw blurRad="38100" dist="38100" dir="2700000" algn="tl">
                    <a:srgbClr val="C0C0C0"/>
                  </a:outerShdw>
                </a:effectLst>
                <a:highlight>
                  <a:srgbClr val="EAEAEA"/>
                </a:highlight>
              </a:rPr>
              <a:t>Tony Murphy </a:t>
            </a:r>
            <a:r>
              <a:rPr lang="en-US" sz="2000" dirty="0">
                <a:effectLst>
                  <a:outerShdw blurRad="38100" dist="38100" dir="2700000" algn="tl">
                    <a:srgbClr val="C0C0C0"/>
                  </a:outerShdw>
                </a:effectLst>
                <a:highlight>
                  <a:srgbClr val="EAEAEA"/>
                </a:highlight>
              </a:rPr>
              <a:t>M.Sc., B.A., </a:t>
            </a:r>
            <a:r>
              <a:rPr lang="en-US" sz="2000" dirty="0" err="1">
                <a:effectLst>
                  <a:outerShdw blurRad="38100" dist="38100" dir="2700000" algn="tl">
                    <a:srgbClr val="C0C0C0"/>
                  </a:outerShdw>
                </a:effectLst>
                <a:highlight>
                  <a:srgbClr val="EAEAEA"/>
                </a:highlight>
              </a:rPr>
              <a:t>M.I.Prod.E</a:t>
            </a:r>
            <a:r>
              <a:rPr lang="en-US" sz="2000" dirty="0">
                <a:effectLst>
                  <a:outerShdw blurRad="38100" dist="38100" dir="2700000" algn="tl">
                    <a:srgbClr val="C0C0C0"/>
                  </a:outerShdw>
                </a:effectLst>
                <a:highlight>
                  <a:srgbClr val="EAEAEA"/>
                </a:highlight>
              </a:rPr>
              <a:t>..</a:t>
            </a:r>
          </a:p>
          <a:p>
            <a:pPr eaLnBrk="1" hangingPunct="1">
              <a:lnSpc>
                <a:spcPct val="80000"/>
              </a:lnSpc>
              <a:defRPr/>
            </a:pPr>
            <a:r>
              <a:rPr lang="en-US" sz="2000" dirty="0">
                <a:effectLst>
                  <a:outerShdw blurRad="38100" dist="38100" dir="2700000" algn="tl">
                    <a:srgbClr val="C0C0C0"/>
                  </a:outerShdw>
                </a:effectLst>
                <a:highlight>
                  <a:srgbClr val="EAEAEA"/>
                </a:highlight>
              </a:rPr>
              <a:t>tmurphy@siptu.ie</a:t>
            </a:r>
            <a:endParaRPr lang="en-IE" sz="2000" dirty="0">
              <a:effectLst>
                <a:outerShdw blurRad="38100" dist="38100" dir="2700000" algn="tl">
                  <a:srgbClr val="C0C0C0"/>
                </a:outerShdw>
              </a:effectLst>
              <a:highlight>
                <a:srgbClr val="EAEAEA"/>
              </a:highlight>
            </a:endParaRPr>
          </a:p>
          <a:p>
            <a:pPr eaLnBrk="1" hangingPunct="1">
              <a:lnSpc>
                <a:spcPct val="80000"/>
              </a:lnSpc>
              <a:defRPr/>
            </a:pPr>
            <a:endParaRPr lang="en-US" sz="3000" dirty="0">
              <a:effectLst>
                <a:outerShdw blurRad="38100" dist="38100" dir="2700000" algn="tl">
                  <a:srgbClr val="C0C0C0"/>
                </a:outerShdw>
              </a:effectLst>
            </a:endParaRPr>
          </a:p>
          <a:p>
            <a:pPr eaLnBrk="1" hangingPunct="1">
              <a:lnSpc>
                <a:spcPct val="80000"/>
              </a:lnSpc>
              <a:defRPr/>
            </a:pPr>
            <a:endParaRPr lang="en-US" sz="3000" dirty="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89092"/>
                                        </p:tgtEl>
                                        <p:attrNameLst>
                                          <p:attrName>style.visibility</p:attrName>
                                        </p:attrNameLst>
                                      </p:cBhvr>
                                      <p:to>
                                        <p:strVal val="visible"/>
                                      </p:to>
                                    </p:set>
                                    <p:anim calcmode="lin" valueType="num">
                                      <p:cBhvr>
                                        <p:cTn id="7" dur="500" fill="hold"/>
                                        <p:tgtEl>
                                          <p:spTgt spid="89092"/>
                                        </p:tgtEl>
                                        <p:attrNameLst>
                                          <p:attrName>ppt_w</p:attrName>
                                        </p:attrNameLst>
                                      </p:cBhvr>
                                      <p:tavLst>
                                        <p:tav tm="0">
                                          <p:val>
                                            <p:fltVal val="0"/>
                                          </p:val>
                                        </p:tav>
                                        <p:tav tm="100000">
                                          <p:val>
                                            <p:strVal val="#ppt_w"/>
                                          </p:val>
                                        </p:tav>
                                      </p:tavLst>
                                    </p:anim>
                                    <p:anim calcmode="lin" valueType="num">
                                      <p:cBhvr>
                                        <p:cTn id="8" dur="500" fill="hold"/>
                                        <p:tgtEl>
                                          <p:spTgt spid="89092"/>
                                        </p:tgtEl>
                                        <p:attrNameLst>
                                          <p:attrName>ppt_h</p:attrName>
                                        </p:attrNameLst>
                                      </p:cBhvr>
                                      <p:tavLst>
                                        <p:tav tm="0">
                                          <p:val>
                                            <p:fltVal val="0"/>
                                          </p:val>
                                        </p:tav>
                                        <p:tav tm="100000">
                                          <p:val>
                                            <p:strVal val="#ppt_h"/>
                                          </p:val>
                                        </p:tav>
                                      </p:tavLst>
                                    </p:anim>
                                    <p:animEffect transition="in" filter="fade">
                                      <p:cBhvr>
                                        <p:cTn id="9" dur="500"/>
                                        <p:tgtEl>
                                          <p:spTgt spid="89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B7504-F167-ABC1-99C2-FC38A4FDAC35}"/>
              </a:ext>
            </a:extLst>
          </p:cNvPr>
          <p:cNvSpPr>
            <a:spLocks noGrp="1"/>
          </p:cNvSpPr>
          <p:nvPr>
            <p:ph type="title"/>
          </p:nvPr>
        </p:nvSpPr>
        <p:spPr/>
        <p:txBody>
          <a:bodyPr/>
          <a:lstStyle/>
          <a:p>
            <a:r>
              <a:rPr lang="en-IE" dirty="0"/>
              <a:t>The Plan………</a:t>
            </a:r>
          </a:p>
        </p:txBody>
      </p:sp>
      <p:sp>
        <p:nvSpPr>
          <p:cNvPr id="3" name="Content Placeholder 2">
            <a:extLst>
              <a:ext uri="{FF2B5EF4-FFF2-40B4-BE49-F238E27FC236}">
                <a16:creationId xmlns:a16="http://schemas.microsoft.com/office/drawing/2014/main" id="{38A243F8-A90D-F582-7EDD-6E29B7BADF5F}"/>
              </a:ext>
            </a:extLst>
          </p:cNvPr>
          <p:cNvSpPr>
            <a:spLocks noGrp="1"/>
          </p:cNvSpPr>
          <p:nvPr>
            <p:ph idx="1"/>
          </p:nvPr>
        </p:nvSpPr>
        <p:spPr/>
        <p:txBody>
          <a:bodyPr/>
          <a:lstStyle/>
          <a:p>
            <a:r>
              <a:rPr lang="en-IE" dirty="0"/>
              <a:t>A brief outline of how the joint union management approach developed by The IDEAS Institute works ….in practice….</a:t>
            </a:r>
          </a:p>
          <a:p>
            <a:endParaRPr lang="en-IE" dirty="0"/>
          </a:p>
          <a:p>
            <a:r>
              <a:rPr lang="en-IE" dirty="0"/>
              <a:t>Brief case study</a:t>
            </a:r>
          </a:p>
          <a:p>
            <a:endParaRPr lang="en-IE" dirty="0"/>
          </a:p>
          <a:p>
            <a:r>
              <a:rPr lang="en-IE" dirty="0"/>
              <a:t>Video of teams delivering continuous improvements in their own areas of work</a:t>
            </a:r>
          </a:p>
          <a:p>
            <a:endParaRPr lang="en-IE" dirty="0"/>
          </a:p>
          <a:p>
            <a:r>
              <a:rPr lang="en-IE" dirty="0"/>
              <a:t>Summary</a:t>
            </a:r>
          </a:p>
          <a:p>
            <a:r>
              <a:rPr lang="en-IE" dirty="0"/>
              <a:t> </a:t>
            </a:r>
          </a:p>
        </p:txBody>
      </p:sp>
    </p:spTree>
    <p:extLst>
      <p:ext uri="{BB962C8B-B14F-4D97-AF65-F5344CB8AC3E}">
        <p14:creationId xmlns:p14="http://schemas.microsoft.com/office/powerpoint/2010/main" val="754302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585C975-7E25-48AB-980C-9B958DD9114F}"/>
              </a:ext>
            </a:extLst>
          </p:cNvPr>
          <p:cNvSpPr>
            <a:spLocks noGrp="1" noChangeArrowheads="1"/>
          </p:cNvSpPr>
          <p:nvPr>
            <p:ph type="title"/>
          </p:nvPr>
        </p:nvSpPr>
        <p:spPr/>
        <p:txBody>
          <a:bodyPr/>
          <a:lstStyle/>
          <a:p>
            <a:pPr algn="l"/>
            <a:r>
              <a:rPr lang="en-US" altLang="en-US" dirty="0">
                <a:highlight>
                  <a:srgbClr val="EAEAEA"/>
                </a:highlight>
              </a:rPr>
              <a:t>Remember this…………?</a:t>
            </a:r>
          </a:p>
        </p:txBody>
      </p:sp>
      <p:sp>
        <p:nvSpPr>
          <p:cNvPr id="12293" name="Content Placeholder 5">
            <a:extLst>
              <a:ext uri="{FF2B5EF4-FFF2-40B4-BE49-F238E27FC236}">
                <a16:creationId xmlns:a16="http://schemas.microsoft.com/office/drawing/2014/main" id="{4F718897-7AE9-4735-ACF9-F287C2CAB417}"/>
              </a:ext>
            </a:extLst>
          </p:cNvPr>
          <p:cNvSpPr>
            <a:spLocks noGrp="1" noChangeArrowheads="1"/>
          </p:cNvSpPr>
          <p:nvPr>
            <p:ph idx="1"/>
          </p:nvPr>
        </p:nvSpPr>
        <p:spPr/>
        <p:txBody>
          <a:bodyPr/>
          <a:lstStyle/>
          <a:p>
            <a:endParaRPr lang="en-IE" altLang="en-US" dirty="0"/>
          </a:p>
          <a:p>
            <a:endParaRPr lang="en-IE" altLang="en-US" dirty="0"/>
          </a:p>
          <a:p>
            <a:r>
              <a:rPr lang="en-IE" altLang="en-US" dirty="0"/>
              <a:t>“…. The mental capacity of our people to solve problems and improve performance, is the key to sustained competitiveness.  We need to maximise the potential of our people to deliver improved productivity using proven tools and techniques”……. </a:t>
            </a:r>
          </a:p>
          <a:p>
            <a:endParaRPr lang="en-IE" altLang="en-US" dirty="0"/>
          </a:p>
          <a:p>
            <a:pPr marL="0" indent="0">
              <a:buNone/>
            </a:pPr>
            <a:r>
              <a:rPr lang="en-IE" altLang="en-US" sz="1400" dirty="0"/>
              <a:t>	Source: “Keegan and O’Kelly  2004  Oak Tree Press</a:t>
            </a:r>
            <a:endParaRPr lang="en-US" altLang="en-US" sz="1400" dirty="0"/>
          </a:p>
        </p:txBody>
      </p:sp>
      <p:pic>
        <p:nvPicPr>
          <p:cNvPr id="6" name="Picture 4" descr="LOGO">
            <a:extLst>
              <a:ext uri="{FF2B5EF4-FFF2-40B4-BE49-F238E27FC236}">
                <a16:creationId xmlns:a16="http://schemas.microsoft.com/office/drawing/2014/main" id="{5553DF99-F651-43D8-BA65-7CDE70B73E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9860" y="5781675"/>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1921B87-E41C-4CF4-8A7B-15C322969769}"/>
              </a:ext>
            </a:extLst>
          </p:cNvPr>
          <p:cNvSpPr>
            <a:spLocks noGrp="1" noChangeArrowheads="1"/>
          </p:cNvSpPr>
          <p:nvPr>
            <p:ph type="title"/>
          </p:nvPr>
        </p:nvSpPr>
        <p:spPr/>
        <p:txBody>
          <a:bodyPr/>
          <a:lstStyle/>
          <a:p>
            <a:pPr algn="l"/>
            <a:r>
              <a:rPr lang="en-IE" altLang="en-US" dirty="0">
                <a:highlight>
                  <a:srgbClr val="EAEAEA"/>
                </a:highlight>
              </a:rPr>
              <a:t>……So,…………………………   </a:t>
            </a:r>
            <a:endParaRPr lang="en-US" altLang="en-US" dirty="0">
              <a:highlight>
                <a:srgbClr val="EAEAEA"/>
              </a:highlight>
            </a:endParaRPr>
          </a:p>
        </p:txBody>
      </p:sp>
      <p:sp>
        <p:nvSpPr>
          <p:cNvPr id="11267" name="Content Placeholder 2">
            <a:extLst>
              <a:ext uri="{FF2B5EF4-FFF2-40B4-BE49-F238E27FC236}">
                <a16:creationId xmlns:a16="http://schemas.microsoft.com/office/drawing/2014/main" id="{45BC60E0-4573-4EEB-B9D4-F3CE6A202F9B}"/>
              </a:ext>
            </a:extLst>
          </p:cNvPr>
          <p:cNvSpPr>
            <a:spLocks noGrp="1" noChangeArrowheads="1"/>
          </p:cNvSpPr>
          <p:nvPr>
            <p:ph idx="1"/>
          </p:nvPr>
        </p:nvSpPr>
        <p:spPr/>
        <p:txBody>
          <a:bodyPr/>
          <a:lstStyle/>
          <a:p>
            <a:pPr>
              <a:defRPr/>
            </a:pPr>
            <a:r>
              <a:rPr lang="en-IE" altLang="en-US" dirty="0"/>
              <a:t> </a:t>
            </a:r>
            <a:r>
              <a:rPr lang="en-IE" altLang="en-US" sz="3200" dirty="0"/>
              <a:t> </a:t>
            </a:r>
            <a:r>
              <a:rPr lang="en-IE" altLang="en-US" dirty="0"/>
              <a:t>How</a:t>
            </a:r>
            <a:r>
              <a:rPr lang="en-IE" altLang="en-US" b="1" dirty="0"/>
              <a:t> </a:t>
            </a:r>
            <a:r>
              <a:rPr lang="en-IE" altLang="en-US" dirty="0"/>
              <a:t>do we “maximise this potential”?</a:t>
            </a:r>
          </a:p>
          <a:p>
            <a:pPr>
              <a:defRPr/>
            </a:pPr>
            <a:r>
              <a:rPr lang="en-IE" altLang="en-US" dirty="0"/>
              <a:t> </a:t>
            </a:r>
          </a:p>
          <a:p>
            <a:pPr>
              <a:defRPr/>
            </a:pPr>
            <a:endParaRPr lang="en-IE" altLang="en-US" b="1" dirty="0"/>
          </a:p>
          <a:p>
            <a:pPr>
              <a:defRPr/>
            </a:pPr>
            <a:r>
              <a:rPr lang="en-IE" altLang="en-US" b="1" dirty="0"/>
              <a:t>  </a:t>
            </a:r>
            <a:r>
              <a:rPr lang="en-IE" altLang="en-US" dirty="0"/>
              <a:t>We have developed, and we are successfully implementing, our unique approach to successful introduction of Workplace Innovation based on direct participation…</a:t>
            </a:r>
          </a:p>
          <a:p>
            <a:pPr>
              <a:defRPr/>
            </a:pPr>
            <a:endParaRPr lang="en-US" altLang="en-US" dirty="0"/>
          </a:p>
        </p:txBody>
      </p:sp>
      <p:pic>
        <p:nvPicPr>
          <p:cNvPr id="6" name="Picture 4" descr="LOGO">
            <a:extLst>
              <a:ext uri="{FF2B5EF4-FFF2-40B4-BE49-F238E27FC236}">
                <a16:creationId xmlns:a16="http://schemas.microsoft.com/office/drawing/2014/main" id="{C0B008DE-9688-47B7-B203-22062E355C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1363" y="572794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val 4">
            <a:extLst>
              <a:ext uri="{FF2B5EF4-FFF2-40B4-BE49-F238E27FC236}">
                <a16:creationId xmlns:a16="http://schemas.microsoft.com/office/drawing/2014/main" id="{D2058411-CE0B-44C4-86B1-A7DCBE4B7BFE}"/>
              </a:ext>
            </a:extLst>
          </p:cNvPr>
          <p:cNvSpPr>
            <a:spLocks noChangeArrowheads="1"/>
          </p:cNvSpPr>
          <p:nvPr/>
        </p:nvSpPr>
        <p:spPr bwMode="auto">
          <a:xfrm>
            <a:off x="1330325" y="765175"/>
            <a:ext cx="1946275" cy="1295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843" name="Text Box 5">
            <a:extLst>
              <a:ext uri="{FF2B5EF4-FFF2-40B4-BE49-F238E27FC236}">
                <a16:creationId xmlns:a16="http://schemas.microsoft.com/office/drawing/2014/main" id="{2EA1D6CB-A0C6-4B21-BA79-E08BBC467771}"/>
              </a:ext>
            </a:extLst>
          </p:cNvPr>
          <p:cNvSpPr txBox="1">
            <a:spLocks noChangeArrowheads="1"/>
          </p:cNvSpPr>
          <p:nvPr/>
        </p:nvSpPr>
        <p:spPr bwMode="auto">
          <a:xfrm>
            <a:off x="1692275" y="908050"/>
            <a:ext cx="1008063" cy="254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a:solidFill>
                  <a:srgbClr val="000000"/>
                </a:solidFill>
                <a:latin typeface="Arial" panose="020B0604020202020204" pitchFamily="34" charset="0"/>
                <a:cs typeface="Arial" panose="020B0604020202020204" pitchFamily="34" charset="0"/>
              </a:rPr>
              <a:t>1. Preparation</a:t>
            </a:r>
          </a:p>
        </p:txBody>
      </p:sp>
      <p:sp>
        <p:nvSpPr>
          <p:cNvPr id="35844" name="Line 6">
            <a:extLst>
              <a:ext uri="{FF2B5EF4-FFF2-40B4-BE49-F238E27FC236}">
                <a16:creationId xmlns:a16="http://schemas.microsoft.com/office/drawing/2014/main" id="{86C9E270-11B5-4EA3-9F2E-DCE64246D58B}"/>
              </a:ext>
            </a:extLst>
          </p:cNvPr>
          <p:cNvSpPr>
            <a:spLocks noChangeShapeType="1"/>
          </p:cNvSpPr>
          <p:nvPr/>
        </p:nvSpPr>
        <p:spPr bwMode="auto">
          <a:xfrm>
            <a:off x="1225550" y="1557338"/>
            <a:ext cx="2014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45" name="Text Box 7">
            <a:extLst>
              <a:ext uri="{FF2B5EF4-FFF2-40B4-BE49-F238E27FC236}">
                <a16:creationId xmlns:a16="http://schemas.microsoft.com/office/drawing/2014/main" id="{79DAC53A-1685-4227-9FC2-1A88345D550E}"/>
              </a:ext>
            </a:extLst>
          </p:cNvPr>
          <p:cNvSpPr txBox="1">
            <a:spLocks noChangeArrowheads="1"/>
          </p:cNvSpPr>
          <p:nvPr/>
        </p:nvSpPr>
        <p:spPr bwMode="auto">
          <a:xfrm>
            <a:off x="1692275" y="1557338"/>
            <a:ext cx="136842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a:solidFill>
                  <a:srgbClr val="000000"/>
                </a:solidFill>
                <a:latin typeface="Arial" panose="020B0604020202020204" pitchFamily="34" charset="0"/>
                <a:cs typeface="Arial" panose="020B0604020202020204" pitchFamily="34" charset="0"/>
              </a:rPr>
              <a:t>What? Why</a:t>
            </a:r>
            <a:br>
              <a:rPr lang="en-IE" altLang="en-US" sz="1000">
                <a:solidFill>
                  <a:srgbClr val="000000"/>
                </a:solidFill>
                <a:latin typeface="Arial" panose="020B0604020202020204" pitchFamily="34" charset="0"/>
                <a:cs typeface="Arial" panose="020B0604020202020204" pitchFamily="34" charset="0"/>
              </a:rPr>
            </a:br>
            <a:r>
              <a:rPr lang="en-IE" altLang="en-US" sz="1000">
                <a:solidFill>
                  <a:srgbClr val="000000"/>
                </a:solidFill>
                <a:latin typeface="Arial" panose="020B0604020202020204" pitchFamily="34" charset="0"/>
                <a:cs typeface="Arial" panose="020B0604020202020204" pitchFamily="34" charset="0"/>
              </a:rPr>
              <a:t> How? When</a:t>
            </a:r>
            <a:r>
              <a:rPr lang="en-IE" altLang="en-US" sz="1200">
                <a:solidFill>
                  <a:srgbClr val="000000"/>
                </a:solidFill>
                <a:latin typeface="Arial" panose="020B0604020202020204" pitchFamily="34" charset="0"/>
                <a:cs typeface="Arial" panose="020B0604020202020204" pitchFamily="34" charset="0"/>
              </a:rPr>
              <a:t>?</a:t>
            </a:r>
            <a:endParaRPr lang="en-GB" altLang="en-US" sz="1200">
              <a:solidFill>
                <a:srgbClr val="000000"/>
              </a:solidFill>
              <a:latin typeface="Arial" panose="020B0604020202020204" pitchFamily="34" charset="0"/>
              <a:cs typeface="Arial" panose="020B0604020202020204" pitchFamily="34" charset="0"/>
            </a:endParaRPr>
          </a:p>
        </p:txBody>
      </p:sp>
      <p:sp>
        <p:nvSpPr>
          <p:cNvPr id="35846" name="Oval 8">
            <a:extLst>
              <a:ext uri="{FF2B5EF4-FFF2-40B4-BE49-F238E27FC236}">
                <a16:creationId xmlns:a16="http://schemas.microsoft.com/office/drawing/2014/main" id="{7F805E95-F62C-4F8A-9020-3E3C54270758}"/>
              </a:ext>
            </a:extLst>
          </p:cNvPr>
          <p:cNvSpPr>
            <a:spLocks noChangeArrowheads="1"/>
          </p:cNvSpPr>
          <p:nvPr/>
        </p:nvSpPr>
        <p:spPr bwMode="auto">
          <a:xfrm>
            <a:off x="5435600" y="4941888"/>
            <a:ext cx="2303463" cy="1439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847" name="Oval 9">
            <a:extLst>
              <a:ext uri="{FF2B5EF4-FFF2-40B4-BE49-F238E27FC236}">
                <a16:creationId xmlns:a16="http://schemas.microsoft.com/office/drawing/2014/main" id="{7B79448E-79C0-45E5-87A1-27D93838C43C}"/>
              </a:ext>
            </a:extLst>
          </p:cNvPr>
          <p:cNvSpPr>
            <a:spLocks noChangeArrowheads="1"/>
          </p:cNvSpPr>
          <p:nvPr/>
        </p:nvSpPr>
        <p:spPr bwMode="auto">
          <a:xfrm>
            <a:off x="5508625" y="2781300"/>
            <a:ext cx="2303463" cy="13668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848" name="Oval 10">
            <a:extLst>
              <a:ext uri="{FF2B5EF4-FFF2-40B4-BE49-F238E27FC236}">
                <a16:creationId xmlns:a16="http://schemas.microsoft.com/office/drawing/2014/main" id="{7FAF5D77-DCC6-4AFB-A080-9A02C2951C3B}"/>
              </a:ext>
            </a:extLst>
          </p:cNvPr>
          <p:cNvSpPr>
            <a:spLocks noChangeArrowheads="1"/>
          </p:cNvSpPr>
          <p:nvPr/>
        </p:nvSpPr>
        <p:spPr bwMode="auto">
          <a:xfrm>
            <a:off x="5580063" y="692150"/>
            <a:ext cx="2087562" cy="12239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849" name="Rectangle 12">
            <a:extLst>
              <a:ext uri="{FF2B5EF4-FFF2-40B4-BE49-F238E27FC236}">
                <a16:creationId xmlns:a16="http://schemas.microsoft.com/office/drawing/2014/main" id="{6AC47B56-F6CB-429B-B1DE-940DFB4FC7DC}"/>
              </a:ext>
            </a:extLst>
          </p:cNvPr>
          <p:cNvSpPr>
            <a:spLocks noChangeArrowheads="1"/>
          </p:cNvSpPr>
          <p:nvPr/>
        </p:nvSpPr>
        <p:spPr bwMode="auto">
          <a:xfrm>
            <a:off x="5724525" y="981075"/>
            <a:ext cx="1662113"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IE" altLang="en-US" sz="1200">
                <a:solidFill>
                  <a:srgbClr val="000000"/>
                </a:solidFill>
                <a:latin typeface="Arial" panose="020B0604020202020204" pitchFamily="34" charset="0"/>
                <a:cs typeface="Arial" panose="020B0604020202020204" pitchFamily="34" charset="0"/>
              </a:rPr>
              <a:t>2. Awareness Raising</a:t>
            </a:r>
            <a:endParaRPr lang="en-GB" altLang="en-US" sz="1200">
              <a:solidFill>
                <a:srgbClr val="000000"/>
              </a:solidFill>
              <a:latin typeface="Arial" panose="020B0604020202020204" pitchFamily="34" charset="0"/>
              <a:cs typeface="Arial" panose="020B0604020202020204" pitchFamily="34" charset="0"/>
            </a:endParaRPr>
          </a:p>
        </p:txBody>
      </p:sp>
      <p:sp>
        <p:nvSpPr>
          <p:cNvPr id="35850" name="Text Box 13">
            <a:extLst>
              <a:ext uri="{FF2B5EF4-FFF2-40B4-BE49-F238E27FC236}">
                <a16:creationId xmlns:a16="http://schemas.microsoft.com/office/drawing/2014/main" id="{66695B94-8701-426F-BC18-8EE44487963E}"/>
              </a:ext>
            </a:extLst>
          </p:cNvPr>
          <p:cNvSpPr txBox="1">
            <a:spLocks noChangeArrowheads="1"/>
          </p:cNvSpPr>
          <p:nvPr/>
        </p:nvSpPr>
        <p:spPr bwMode="auto">
          <a:xfrm>
            <a:off x="7812088" y="2636838"/>
            <a:ext cx="936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What info needed?</a:t>
            </a:r>
            <a:endParaRPr lang="en-GB" altLang="en-US" sz="1200">
              <a:solidFill>
                <a:srgbClr val="000000"/>
              </a:solidFill>
              <a:latin typeface="Arial" panose="020B0604020202020204" pitchFamily="34" charset="0"/>
              <a:cs typeface="Arial" panose="020B0604020202020204" pitchFamily="34" charset="0"/>
            </a:endParaRPr>
          </a:p>
        </p:txBody>
      </p:sp>
      <p:sp>
        <p:nvSpPr>
          <p:cNvPr id="35851" name="Text Box 14">
            <a:extLst>
              <a:ext uri="{FF2B5EF4-FFF2-40B4-BE49-F238E27FC236}">
                <a16:creationId xmlns:a16="http://schemas.microsoft.com/office/drawing/2014/main" id="{088827ED-1DE3-48E7-B375-AC58D076D0FE}"/>
              </a:ext>
            </a:extLst>
          </p:cNvPr>
          <p:cNvSpPr txBox="1">
            <a:spLocks noChangeArrowheads="1"/>
          </p:cNvSpPr>
          <p:nvPr/>
        </p:nvSpPr>
        <p:spPr bwMode="auto">
          <a:xfrm>
            <a:off x="5867400" y="3500438"/>
            <a:ext cx="1368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#Develop, Test &amp; Conduct Survey</a:t>
            </a:r>
            <a:endParaRPr lang="en-GB" altLang="en-US" sz="1200">
              <a:solidFill>
                <a:srgbClr val="000000"/>
              </a:solidFill>
              <a:latin typeface="Arial" panose="020B0604020202020204" pitchFamily="34" charset="0"/>
              <a:cs typeface="Arial" panose="020B0604020202020204" pitchFamily="34" charset="0"/>
            </a:endParaRPr>
          </a:p>
        </p:txBody>
      </p:sp>
      <p:sp>
        <p:nvSpPr>
          <p:cNvPr id="35852" name="Text Box 15">
            <a:extLst>
              <a:ext uri="{FF2B5EF4-FFF2-40B4-BE49-F238E27FC236}">
                <a16:creationId xmlns:a16="http://schemas.microsoft.com/office/drawing/2014/main" id="{8F7AAB92-8CFE-4182-A34B-0EA466B8C98D}"/>
              </a:ext>
            </a:extLst>
          </p:cNvPr>
          <p:cNvSpPr txBox="1">
            <a:spLocks noChangeArrowheads="1"/>
          </p:cNvSpPr>
          <p:nvPr/>
        </p:nvSpPr>
        <p:spPr bwMode="auto">
          <a:xfrm>
            <a:off x="5867400" y="3068638"/>
            <a:ext cx="1441450" cy="284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3. Data Collection</a:t>
            </a:r>
            <a:endParaRPr lang="en-GB" altLang="en-US" sz="1200">
              <a:solidFill>
                <a:srgbClr val="000000"/>
              </a:solidFill>
              <a:latin typeface="Arial" panose="020B0604020202020204" pitchFamily="34" charset="0"/>
              <a:cs typeface="Arial" panose="020B0604020202020204" pitchFamily="34" charset="0"/>
            </a:endParaRPr>
          </a:p>
        </p:txBody>
      </p:sp>
      <p:sp>
        <p:nvSpPr>
          <p:cNvPr id="35853" name="Text Box 16">
            <a:extLst>
              <a:ext uri="{FF2B5EF4-FFF2-40B4-BE49-F238E27FC236}">
                <a16:creationId xmlns:a16="http://schemas.microsoft.com/office/drawing/2014/main" id="{B7E92A99-C3DA-4B3E-963C-6960C930781D}"/>
              </a:ext>
            </a:extLst>
          </p:cNvPr>
          <p:cNvSpPr txBox="1">
            <a:spLocks noChangeArrowheads="1"/>
          </p:cNvSpPr>
          <p:nvPr/>
        </p:nvSpPr>
        <p:spPr bwMode="auto">
          <a:xfrm>
            <a:off x="4356100" y="2133600"/>
            <a:ext cx="6477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“Fast </a:t>
            </a:r>
          </a:p>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Track”</a:t>
            </a:r>
            <a:endParaRPr lang="en-GB" altLang="en-US" sz="1200">
              <a:solidFill>
                <a:srgbClr val="000000"/>
              </a:solidFill>
              <a:latin typeface="Arial" panose="020B0604020202020204" pitchFamily="34" charset="0"/>
              <a:cs typeface="Arial" panose="020B0604020202020204" pitchFamily="34" charset="0"/>
            </a:endParaRPr>
          </a:p>
        </p:txBody>
      </p:sp>
      <p:sp>
        <p:nvSpPr>
          <p:cNvPr id="35854" name="Text Box 17">
            <a:extLst>
              <a:ext uri="{FF2B5EF4-FFF2-40B4-BE49-F238E27FC236}">
                <a16:creationId xmlns:a16="http://schemas.microsoft.com/office/drawing/2014/main" id="{DCC70B09-F0FE-42D6-AEA8-4F6D704885E5}"/>
              </a:ext>
            </a:extLst>
          </p:cNvPr>
          <p:cNvSpPr txBox="1">
            <a:spLocks noChangeArrowheads="1"/>
          </p:cNvSpPr>
          <p:nvPr/>
        </p:nvSpPr>
        <p:spPr bwMode="auto">
          <a:xfrm>
            <a:off x="6011863" y="1341438"/>
            <a:ext cx="1223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#Inform all Stakeholders</a:t>
            </a:r>
            <a:endParaRPr lang="en-GB" altLang="en-US" sz="1200">
              <a:solidFill>
                <a:srgbClr val="000000"/>
              </a:solidFill>
              <a:latin typeface="Arial" panose="020B0604020202020204" pitchFamily="34" charset="0"/>
              <a:cs typeface="Arial" panose="020B0604020202020204" pitchFamily="34" charset="0"/>
            </a:endParaRPr>
          </a:p>
        </p:txBody>
      </p:sp>
      <p:sp>
        <p:nvSpPr>
          <p:cNvPr id="35855" name="Line 18">
            <a:extLst>
              <a:ext uri="{FF2B5EF4-FFF2-40B4-BE49-F238E27FC236}">
                <a16:creationId xmlns:a16="http://schemas.microsoft.com/office/drawing/2014/main" id="{8006854A-A4B3-4068-8E07-C88F9B38B5B8}"/>
              </a:ext>
            </a:extLst>
          </p:cNvPr>
          <p:cNvSpPr>
            <a:spLocks noChangeShapeType="1"/>
          </p:cNvSpPr>
          <p:nvPr/>
        </p:nvSpPr>
        <p:spPr bwMode="auto">
          <a:xfrm>
            <a:off x="5580063" y="1341438"/>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56" name="Line 19">
            <a:extLst>
              <a:ext uri="{FF2B5EF4-FFF2-40B4-BE49-F238E27FC236}">
                <a16:creationId xmlns:a16="http://schemas.microsoft.com/office/drawing/2014/main" id="{727390D2-2427-49A4-AC6B-57EC92C2B577}"/>
              </a:ext>
            </a:extLst>
          </p:cNvPr>
          <p:cNvSpPr>
            <a:spLocks noChangeShapeType="1"/>
          </p:cNvSpPr>
          <p:nvPr/>
        </p:nvSpPr>
        <p:spPr bwMode="auto">
          <a:xfrm>
            <a:off x="5508625" y="3429000"/>
            <a:ext cx="2303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57" name="Text Box 22">
            <a:extLst>
              <a:ext uri="{FF2B5EF4-FFF2-40B4-BE49-F238E27FC236}">
                <a16:creationId xmlns:a16="http://schemas.microsoft.com/office/drawing/2014/main" id="{916CF123-95C0-4E6C-B486-D0AA36F8EEB1}"/>
              </a:ext>
            </a:extLst>
          </p:cNvPr>
          <p:cNvSpPr txBox="1">
            <a:spLocks noChangeArrowheads="1"/>
          </p:cNvSpPr>
          <p:nvPr/>
        </p:nvSpPr>
        <p:spPr bwMode="auto">
          <a:xfrm>
            <a:off x="5867400" y="5157788"/>
            <a:ext cx="1441450" cy="284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4. Data Analysis</a:t>
            </a:r>
            <a:endParaRPr lang="en-GB" altLang="en-US" sz="1200">
              <a:solidFill>
                <a:srgbClr val="000000"/>
              </a:solidFill>
              <a:latin typeface="Arial" panose="020B0604020202020204" pitchFamily="34" charset="0"/>
              <a:cs typeface="Arial" panose="020B0604020202020204" pitchFamily="34" charset="0"/>
            </a:endParaRPr>
          </a:p>
        </p:txBody>
      </p:sp>
      <p:sp>
        <p:nvSpPr>
          <p:cNvPr id="35858" name="Line 23">
            <a:extLst>
              <a:ext uri="{FF2B5EF4-FFF2-40B4-BE49-F238E27FC236}">
                <a16:creationId xmlns:a16="http://schemas.microsoft.com/office/drawing/2014/main" id="{D772B85F-4A36-44F5-826B-C0C718CF94C5}"/>
              </a:ext>
            </a:extLst>
          </p:cNvPr>
          <p:cNvSpPr>
            <a:spLocks noChangeShapeType="1"/>
          </p:cNvSpPr>
          <p:nvPr/>
        </p:nvSpPr>
        <p:spPr bwMode="auto">
          <a:xfrm>
            <a:off x="5475288" y="5516563"/>
            <a:ext cx="222885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59" name="Text Box 24">
            <a:extLst>
              <a:ext uri="{FF2B5EF4-FFF2-40B4-BE49-F238E27FC236}">
                <a16:creationId xmlns:a16="http://schemas.microsoft.com/office/drawing/2014/main" id="{FEB5FC02-885C-4F60-B99D-6F094622CC8D}"/>
              </a:ext>
            </a:extLst>
          </p:cNvPr>
          <p:cNvSpPr txBox="1">
            <a:spLocks noChangeArrowheads="1"/>
          </p:cNvSpPr>
          <p:nvPr/>
        </p:nvSpPr>
        <p:spPr bwMode="auto">
          <a:xfrm>
            <a:off x="5724525" y="5589588"/>
            <a:ext cx="18732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#Summary Report</a:t>
            </a:r>
          </a:p>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#Inform Stakeholder</a:t>
            </a:r>
            <a:endParaRPr lang="en-GB" altLang="en-US" sz="1200">
              <a:solidFill>
                <a:srgbClr val="000000"/>
              </a:solidFill>
              <a:latin typeface="Arial" panose="020B0604020202020204" pitchFamily="34" charset="0"/>
              <a:cs typeface="Arial" panose="020B0604020202020204" pitchFamily="34" charset="0"/>
            </a:endParaRPr>
          </a:p>
        </p:txBody>
      </p:sp>
      <p:sp>
        <p:nvSpPr>
          <p:cNvPr id="35860" name="Oval 25">
            <a:extLst>
              <a:ext uri="{FF2B5EF4-FFF2-40B4-BE49-F238E27FC236}">
                <a16:creationId xmlns:a16="http://schemas.microsoft.com/office/drawing/2014/main" id="{8525F8E1-47FF-46CB-A64C-4055F27471B4}"/>
              </a:ext>
            </a:extLst>
          </p:cNvPr>
          <p:cNvSpPr>
            <a:spLocks noChangeArrowheads="1"/>
          </p:cNvSpPr>
          <p:nvPr/>
        </p:nvSpPr>
        <p:spPr bwMode="auto">
          <a:xfrm>
            <a:off x="900113" y="4906963"/>
            <a:ext cx="2376487" cy="13652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861" name="Text Box 26">
            <a:extLst>
              <a:ext uri="{FF2B5EF4-FFF2-40B4-BE49-F238E27FC236}">
                <a16:creationId xmlns:a16="http://schemas.microsoft.com/office/drawing/2014/main" id="{A90DEC89-AF04-4FBB-843A-7AA0874E2794}"/>
              </a:ext>
            </a:extLst>
          </p:cNvPr>
          <p:cNvSpPr txBox="1">
            <a:spLocks noChangeArrowheads="1"/>
          </p:cNvSpPr>
          <p:nvPr/>
        </p:nvSpPr>
        <p:spPr bwMode="auto">
          <a:xfrm>
            <a:off x="1331913" y="5661025"/>
            <a:ext cx="18732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Action Plan: Form and  train  “natural” operational  teams</a:t>
            </a:r>
            <a:endParaRPr lang="en-GB" altLang="en-US" sz="1200">
              <a:solidFill>
                <a:srgbClr val="000000"/>
              </a:solidFill>
              <a:latin typeface="Arial" panose="020B0604020202020204" pitchFamily="34" charset="0"/>
              <a:cs typeface="Arial" panose="020B0604020202020204" pitchFamily="34" charset="0"/>
            </a:endParaRPr>
          </a:p>
        </p:txBody>
      </p:sp>
      <p:sp>
        <p:nvSpPr>
          <p:cNvPr id="35862" name="Line 27">
            <a:extLst>
              <a:ext uri="{FF2B5EF4-FFF2-40B4-BE49-F238E27FC236}">
                <a16:creationId xmlns:a16="http://schemas.microsoft.com/office/drawing/2014/main" id="{0466936C-5F90-47D4-A02D-4EF309FB0B5C}"/>
              </a:ext>
            </a:extLst>
          </p:cNvPr>
          <p:cNvSpPr>
            <a:spLocks noChangeShapeType="1"/>
          </p:cNvSpPr>
          <p:nvPr/>
        </p:nvSpPr>
        <p:spPr bwMode="auto">
          <a:xfrm>
            <a:off x="900113" y="5661025"/>
            <a:ext cx="23764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63" name="Oval 29">
            <a:extLst>
              <a:ext uri="{FF2B5EF4-FFF2-40B4-BE49-F238E27FC236}">
                <a16:creationId xmlns:a16="http://schemas.microsoft.com/office/drawing/2014/main" id="{DFCA5E7A-9986-49E0-ACA7-F55A080FC7B3}"/>
              </a:ext>
            </a:extLst>
          </p:cNvPr>
          <p:cNvSpPr>
            <a:spLocks noChangeArrowheads="1"/>
          </p:cNvSpPr>
          <p:nvPr/>
        </p:nvSpPr>
        <p:spPr bwMode="auto">
          <a:xfrm>
            <a:off x="250825" y="2781300"/>
            <a:ext cx="2447925" cy="16573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864" name="Text Box 30">
            <a:extLst>
              <a:ext uri="{FF2B5EF4-FFF2-40B4-BE49-F238E27FC236}">
                <a16:creationId xmlns:a16="http://schemas.microsoft.com/office/drawing/2014/main" id="{DFB6766F-6A93-421F-9A00-DC0A0698DF0B}"/>
              </a:ext>
            </a:extLst>
          </p:cNvPr>
          <p:cNvSpPr txBox="1">
            <a:spLocks noChangeArrowheads="1"/>
          </p:cNvSpPr>
          <p:nvPr/>
        </p:nvSpPr>
        <p:spPr bwMode="auto">
          <a:xfrm>
            <a:off x="1403350" y="5013325"/>
            <a:ext cx="14414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5. Implementation of Teamwork Training (5N1367)</a:t>
            </a:r>
            <a:endParaRPr lang="en-GB" altLang="en-US" sz="1200">
              <a:solidFill>
                <a:srgbClr val="000000"/>
              </a:solidFill>
              <a:latin typeface="Arial" panose="020B0604020202020204" pitchFamily="34" charset="0"/>
              <a:cs typeface="Arial" panose="020B0604020202020204" pitchFamily="34" charset="0"/>
            </a:endParaRPr>
          </a:p>
        </p:txBody>
      </p:sp>
      <p:sp>
        <p:nvSpPr>
          <p:cNvPr id="35865" name="Text Box 20">
            <a:extLst>
              <a:ext uri="{FF2B5EF4-FFF2-40B4-BE49-F238E27FC236}">
                <a16:creationId xmlns:a16="http://schemas.microsoft.com/office/drawing/2014/main" id="{09164538-65E9-47FE-945A-A222DB340F99}"/>
              </a:ext>
            </a:extLst>
          </p:cNvPr>
          <p:cNvSpPr txBox="1">
            <a:spLocks noChangeArrowheads="1"/>
          </p:cNvSpPr>
          <p:nvPr/>
        </p:nvSpPr>
        <p:spPr bwMode="auto">
          <a:xfrm>
            <a:off x="827088" y="2924175"/>
            <a:ext cx="144145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6. On-Going Monitoring &amp; Review Process</a:t>
            </a:r>
            <a:endParaRPr lang="en-GB" altLang="en-US" sz="1200">
              <a:solidFill>
                <a:srgbClr val="000000"/>
              </a:solidFill>
              <a:latin typeface="Arial" panose="020B0604020202020204" pitchFamily="34" charset="0"/>
              <a:cs typeface="Arial" panose="020B0604020202020204" pitchFamily="34" charset="0"/>
            </a:endParaRPr>
          </a:p>
        </p:txBody>
      </p:sp>
      <p:sp>
        <p:nvSpPr>
          <p:cNvPr id="35866" name="Text Box 21">
            <a:extLst>
              <a:ext uri="{FF2B5EF4-FFF2-40B4-BE49-F238E27FC236}">
                <a16:creationId xmlns:a16="http://schemas.microsoft.com/office/drawing/2014/main" id="{4A445614-0586-4F9A-A9C5-0E32731CAB11}"/>
              </a:ext>
            </a:extLst>
          </p:cNvPr>
          <p:cNvSpPr txBox="1">
            <a:spLocks noChangeArrowheads="1"/>
          </p:cNvSpPr>
          <p:nvPr/>
        </p:nvSpPr>
        <p:spPr bwMode="auto">
          <a:xfrm>
            <a:off x="539750" y="3644900"/>
            <a:ext cx="208756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#Structured Reviews</a:t>
            </a:r>
          </a:p>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#Corrective Actions</a:t>
            </a:r>
            <a:endParaRPr lang="en-GB" altLang="en-US" sz="1200">
              <a:solidFill>
                <a:srgbClr val="000000"/>
              </a:solidFill>
              <a:latin typeface="Arial" panose="020B0604020202020204" pitchFamily="34" charset="0"/>
              <a:cs typeface="Arial" panose="020B0604020202020204" pitchFamily="34" charset="0"/>
            </a:endParaRPr>
          </a:p>
        </p:txBody>
      </p:sp>
      <p:sp>
        <p:nvSpPr>
          <p:cNvPr id="35867" name="Line 28">
            <a:extLst>
              <a:ext uri="{FF2B5EF4-FFF2-40B4-BE49-F238E27FC236}">
                <a16:creationId xmlns:a16="http://schemas.microsoft.com/office/drawing/2014/main" id="{63AC94CC-137A-4EF1-ADF2-A24FC7313558}"/>
              </a:ext>
            </a:extLst>
          </p:cNvPr>
          <p:cNvSpPr>
            <a:spLocks noChangeShapeType="1"/>
          </p:cNvSpPr>
          <p:nvPr/>
        </p:nvSpPr>
        <p:spPr bwMode="auto">
          <a:xfrm>
            <a:off x="250825" y="3573463"/>
            <a:ext cx="2449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68" name="Line 31">
            <a:extLst>
              <a:ext uri="{FF2B5EF4-FFF2-40B4-BE49-F238E27FC236}">
                <a16:creationId xmlns:a16="http://schemas.microsoft.com/office/drawing/2014/main" id="{3C3DE333-5174-46E7-8881-EFB9DF141C64}"/>
              </a:ext>
            </a:extLst>
          </p:cNvPr>
          <p:cNvSpPr>
            <a:spLocks noChangeShapeType="1"/>
          </p:cNvSpPr>
          <p:nvPr/>
        </p:nvSpPr>
        <p:spPr bwMode="auto">
          <a:xfrm>
            <a:off x="3276600" y="1341438"/>
            <a:ext cx="790575"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69" name="Line 32">
            <a:extLst>
              <a:ext uri="{FF2B5EF4-FFF2-40B4-BE49-F238E27FC236}">
                <a16:creationId xmlns:a16="http://schemas.microsoft.com/office/drawing/2014/main" id="{598A3F6E-D839-4ED8-9CE9-A93E86DB7FF5}"/>
              </a:ext>
            </a:extLst>
          </p:cNvPr>
          <p:cNvSpPr>
            <a:spLocks noChangeShapeType="1"/>
          </p:cNvSpPr>
          <p:nvPr/>
        </p:nvSpPr>
        <p:spPr bwMode="auto">
          <a:xfrm>
            <a:off x="3995738" y="1341438"/>
            <a:ext cx="1584325"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0" name="Line 33">
            <a:extLst>
              <a:ext uri="{FF2B5EF4-FFF2-40B4-BE49-F238E27FC236}">
                <a16:creationId xmlns:a16="http://schemas.microsoft.com/office/drawing/2014/main" id="{045C5C4E-21A1-4852-BEB0-9C30AC7BE134}"/>
              </a:ext>
            </a:extLst>
          </p:cNvPr>
          <p:cNvSpPr>
            <a:spLocks noChangeShapeType="1"/>
          </p:cNvSpPr>
          <p:nvPr/>
        </p:nvSpPr>
        <p:spPr bwMode="auto">
          <a:xfrm>
            <a:off x="6732588" y="4149725"/>
            <a:ext cx="0" cy="28733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1" name="Line 34">
            <a:extLst>
              <a:ext uri="{FF2B5EF4-FFF2-40B4-BE49-F238E27FC236}">
                <a16:creationId xmlns:a16="http://schemas.microsoft.com/office/drawing/2014/main" id="{68D707B3-88C6-42F2-B2F5-1D00C16472CE}"/>
              </a:ext>
            </a:extLst>
          </p:cNvPr>
          <p:cNvSpPr>
            <a:spLocks noChangeShapeType="1"/>
          </p:cNvSpPr>
          <p:nvPr/>
        </p:nvSpPr>
        <p:spPr bwMode="auto">
          <a:xfrm>
            <a:off x="6659563" y="1916113"/>
            <a:ext cx="0" cy="6477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2" name="Line 36">
            <a:extLst>
              <a:ext uri="{FF2B5EF4-FFF2-40B4-BE49-F238E27FC236}">
                <a16:creationId xmlns:a16="http://schemas.microsoft.com/office/drawing/2014/main" id="{96299644-ED1F-4982-879D-0363CDE939FA}"/>
              </a:ext>
            </a:extLst>
          </p:cNvPr>
          <p:cNvSpPr>
            <a:spLocks noChangeShapeType="1"/>
          </p:cNvSpPr>
          <p:nvPr/>
        </p:nvSpPr>
        <p:spPr bwMode="auto">
          <a:xfrm>
            <a:off x="6732588" y="4294188"/>
            <a:ext cx="0" cy="64611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3" name="Line 37">
            <a:extLst>
              <a:ext uri="{FF2B5EF4-FFF2-40B4-BE49-F238E27FC236}">
                <a16:creationId xmlns:a16="http://schemas.microsoft.com/office/drawing/2014/main" id="{313CAAC3-55F5-45E4-A706-B7FE619BF31B}"/>
              </a:ext>
            </a:extLst>
          </p:cNvPr>
          <p:cNvSpPr>
            <a:spLocks noChangeShapeType="1"/>
          </p:cNvSpPr>
          <p:nvPr/>
        </p:nvSpPr>
        <p:spPr bwMode="auto">
          <a:xfrm>
            <a:off x="6659563" y="2492375"/>
            <a:ext cx="0" cy="28892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4" name="Line 39">
            <a:extLst>
              <a:ext uri="{FF2B5EF4-FFF2-40B4-BE49-F238E27FC236}">
                <a16:creationId xmlns:a16="http://schemas.microsoft.com/office/drawing/2014/main" id="{50C2F5B9-41C0-44DD-A98D-5C52D6D3FB5F}"/>
              </a:ext>
            </a:extLst>
          </p:cNvPr>
          <p:cNvSpPr>
            <a:spLocks noChangeShapeType="1"/>
          </p:cNvSpPr>
          <p:nvPr/>
        </p:nvSpPr>
        <p:spPr bwMode="auto">
          <a:xfrm flipH="1">
            <a:off x="4716463" y="1754188"/>
            <a:ext cx="1223962" cy="114141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5" name="Line 40">
            <a:extLst>
              <a:ext uri="{FF2B5EF4-FFF2-40B4-BE49-F238E27FC236}">
                <a16:creationId xmlns:a16="http://schemas.microsoft.com/office/drawing/2014/main" id="{A2B97617-33B4-4A55-A261-F5D98C785AE0}"/>
              </a:ext>
            </a:extLst>
          </p:cNvPr>
          <p:cNvSpPr>
            <a:spLocks noChangeShapeType="1"/>
          </p:cNvSpPr>
          <p:nvPr/>
        </p:nvSpPr>
        <p:spPr bwMode="auto">
          <a:xfrm flipH="1" flipV="1">
            <a:off x="2484438" y="4135438"/>
            <a:ext cx="3046412" cy="130651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6" name="Line 41">
            <a:extLst>
              <a:ext uri="{FF2B5EF4-FFF2-40B4-BE49-F238E27FC236}">
                <a16:creationId xmlns:a16="http://schemas.microsoft.com/office/drawing/2014/main" id="{5E6FC62C-6230-40BB-9403-972A1E4EBA19}"/>
              </a:ext>
            </a:extLst>
          </p:cNvPr>
          <p:cNvSpPr>
            <a:spLocks noChangeShapeType="1"/>
          </p:cNvSpPr>
          <p:nvPr/>
        </p:nvSpPr>
        <p:spPr bwMode="auto">
          <a:xfrm flipV="1">
            <a:off x="2693988" y="2838450"/>
            <a:ext cx="2089150" cy="216217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7" name="Line 42">
            <a:extLst>
              <a:ext uri="{FF2B5EF4-FFF2-40B4-BE49-F238E27FC236}">
                <a16:creationId xmlns:a16="http://schemas.microsoft.com/office/drawing/2014/main" id="{523F312C-4828-45C9-AF31-A1259FB13A68}"/>
              </a:ext>
            </a:extLst>
          </p:cNvPr>
          <p:cNvSpPr>
            <a:spLocks noChangeShapeType="1"/>
          </p:cNvSpPr>
          <p:nvPr/>
        </p:nvSpPr>
        <p:spPr bwMode="auto">
          <a:xfrm flipV="1">
            <a:off x="2484438" y="2565400"/>
            <a:ext cx="576262" cy="504825"/>
          </a:xfrm>
          <a:prstGeom prst="line">
            <a:avLst/>
          </a:prstGeom>
          <a:noFill/>
          <a:ln w="38100">
            <a:solidFill>
              <a:srgbClr val="00B05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8" name="Line 43">
            <a:extLst>
              <a:ext uri="{FF2B5EF4-FFF2-40B4-BE49-F238E27FC236}">
                <a16:creationId xmlns:a16="http://schemas.microsoft.com/office/drawing/2014/main" id="{6A08FD16-70D3-450C-95A2-610BEC7FE2E2}"/>
              </a:ext>
            </a:extLst>
          </p:cNvPr>
          <p:cNvSpPr>
            <a:spLocks noChangeShapeType="1"/>
          </p:cNvSpPr>
          <p:nvPr/>
        </p:nvSpPr>
        <p:spPr bwMode="auto">
          <a:xfrm flipV="1">
            <a:off x="2700338" y="2492375"/>
            <a:ext cx="1079500" cy="720725"/>
          </a:xfrm>
          <a:prstGeom prst="line">
            <a:avLst/>
          </a:prstGeom>
          <a:noFill/>
          <a:ln w="38100">
            <a:solidFill>
              <a:srgbClr val="00B05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79" name="Line 44">
            <a:extLst>
              <a:ext uri="{FF2B5EF4-FFF2-40B4-BE49-F238E27FC236}">
                <a16:creationId xmlns:a16="http://schemas.microsoft.com/office/drawing/2014/main" id="{14F56BCF-D9AB-4505-A62D-00AE9CDA7840}"/>
              </a:ext>
            </a:extLst>
          </p:cNvPr>
          <p:cNvSpPr>
            <a:spLocks noChangeShapeType="1"/>
          </p:cNvSpPr>
          <p:nvPr/>
        </p:nvSpPr>
        <p:spPr bwMode="auto">
          <a:xfrm>
            <a:off x="2843213" y="3502025"/>
            <a:ext cx="792162" cy="71438"/>
          </a:xfrm>
          <a:prstGeom prst="line">
            <a:avLst/>
          </a:prstGeom>
          <a:noFill/>
          <a:ln w="38100">
            <a:solidFill>
              <a:srgbClr val="00B05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880" name="Line 45">
            <a:extLst>
              <a:ext uri="{FF2B5EF4-FFF2-40B4-BE49-F238E27FC236}">
                <a16:creationId xmlns:a16="http://schemas.microsoft.com/office/drawing/2014/main" id="{995C1188-3792-40E9-BBB0-ED2BAD5A99C8}"/>
              </a:ext>
            </a:extLst>
          </p:cNvPr>
          <p:cNvSpPr>
            <a:spLocks noChangeShapeType="1"/>
          </p:cNvSpPr>
          <p:nvPr/>
        </p:nvSpPr>
        <p:spPr bwMode="auto">
          <a:xfrm>
            <a:off x="2700338" y="3860800"/>
            <a:ext cx="504825" cy="288925"/>
          </a:xfrm>
          <a:prstGeom prst="line">
            <a:avLst/>
          </a:prstGeom>
          <a:noFill/>
          <a:ln w="38100">
            <a:solidFill>
              <a:srgbClr val="00B05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2090" name="Line 46">
            <a:extLst>
              <a:ext uri="{FF2B5EF4-FFF2-40B4-BE49-F238E27FC236}">
                <a16:creationId xmlns:a16="http://schemas.microsoft.com/office/drawing/2014/main" id="{4A4E6960-85A0-4BF5-9202-6373A6C6993C}"/>
              </a:ext>
            </a:extLst>
          </p:cNvPr>
          <p:cNvSpPr>
            <a:spLocks noChangeShapeType="1"/>
          </p:cNvSpPr>
          <p:nvPr/>
        </p:nvSpPr>
        <p:spPr bwMode="auto">
          <a:xfrm flipH="1">
            <a:off x="1547813" y="4462463"/>
            <a:ext cx="0" cy="479425"/>
          </a:xfrm>
          <a:prstGeom prst="line">
            <a:avLst/>
          </a:prstGeom>
          <a:noFill/>
          <a:ln w="38100">
            <a:solidFill>
              <a:srgbClr val="00B050"/>
            </a:solidFill>
            <a:round/>
            <a:headEnd type="triangle" w="med" len="med"/>
            <a:tailEnd type="triangle" w="med" len="med"/>
          </a:ln>
          <a:effectLst/>
        </p:spPr>
        <p:txBody>
          <a:bodyPr/>
          <a:lstStyle/>
          <a:p>
            <a:pPr eaLnBrk="1" hangingPunct="1">
              <a:defRPr/>
            </a:pPr>
            <a:endParaRPr lang="en-IE" b="1">
              <a:ln w="18000">
                <a:solidFill>
                  <a:srgbClr val="B2B2B2">
                    <a:satMod val="140000"/>
                  </a:srgbClr>
                </a:solidFill>
                <a:prstDash val="solid"/>
                <a:miter lim="800000"/>
              </a:ln>
              <a:noFill/>
              <a:effectLst>
                <a:outerShdw blurRad="25500" dist="23000" dir="7020000" algn="tl">
                  <a:srgbClr val="000000">
                    <a:alpha val="50000"/>
                  </a:srgbClr>
                </a:outerShdw>
              </a:effectLst>
              <a:latin typeface="Arial" charset="0"/>
              <a:cs typeface="Arial" charset="0"/>
            </a:endParaRPr>
          </a:p>
        </p:txBody>
      </p:sp>
      <p:sp>
        <p:nvSpPr>
          <p:cNvPr id="35882" name="Text Box 47">
            <a:extLst>
              <a:ext uri="{FF2B5EF4-FFF2-40B4-BE49-F238E27FC236}">
                <a16:creationId xmlns:a16="http://schemas.microsoft.com/office/drawing/2014/main" id="{24CA5353-32DD-43E9-BF04-DD1EC1701D55}"/>
              </a:ext>
            </a:extLst>
          </p:cNvPr>
          <p:cNvSpPr txBox="1">
            <a:spLocks noChangeArrowheads="1"/>
          </p:cNvSpPr>
          <p:nvPr/>
        </p:nvSpPr>
        <p:spPr bwMode="auto">
          <a:xfrm>
            <a:off x="3311525" y="6021388"/>
            <a:ext cx="2089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Organisation Support &amp; Encouragement for Teams</a:t>
            </a:r>
            <a:endParaRPr lang="en-GB" altLang="en-US" sz="1200">
              <a:solidFill>
                <a:srgbClr val="000000"/>
              </a:solidFill>
              <a:latin typeface="Arial" panose="020B0604020202020204" pitchFamily="34" charset="0"/>
              <a:cs typeface="Arial" panose="020B0604020202020204" pitchFamily="34" charset="0"/>
            </a:endParaRPr>
          </a:p>
        </p:txBody>
      </p:sp>
      <p:sp>
        <p:nvSpPr>
          <p:cNvPr id="35883" name="Text Box 48">
            <a:extLst>
              <a:ext uri="{FF2B5EF4-FFF2-40B4-BE49-F238E27FC236}">
                <a16:creationId xmlns:a16="http://schemas.microsoft.com/office/drawing/2014/main" id="{5773BE5A-2C89-448E-9F81-CD071C4F6CC4}"/>
              </a:ext>
            </a:extLst>
          </p:cNvPr>
          <p:cNvSpPr txBox="1">
            <a:spLocks noChangeArrowheads="1"/>
          </p:cNvSpPr>
          <p:nvPr/>
        </p:nvSpPr>
        <p:spPr bwMode="auto">
          <a:xfrm>
            <a:off x="6732588" y="1989138"/>
            <a:ext cx="21605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u="sng">
                <a:solidFill>
                  <a:srgbClr val="3399FF"/>
                </a:solidFill>
                <a:latin typeface="Arial" panose="020B0604020202020204" pitchFamily="34" charset="0"/>
                <a:cs typeface="Arial" panose="020B0604020202020204" pitchFamily="34" charset="0"/>
              </a:rPr>
              <a:t>“OPTIONAL”</a:t>
            </a:r>
            <a:r>
              <a:rPr lang="en-IE" altLang="en-US" sz="1200">
                <a:solidFill>
                  <a:srgbClr val="000000"/>
                </a:solidFill>
                <a:latin typeface="Arial" panose="020B0604020202020204" pitchFamily="34" charset="0"/>
                <a:cs typeface="Arial" panose="020B0604020202020204" pitchFamily="34" charset="0"/>
              </a:rPr>
              <a:t> – Fact Finding</a:t>
            </a:r>
            <a:endParaRPr lang="en-GB" altLang="en-US" sz="1200">
              <a:solidFill>
                <a:srgbClr val="000000"/>
              </a:solidFill>
              <a:latin typeface="Arial" panose="020B0604020202020204" pitchFamily="34" charset="0"/>
              <a:cs typeface="Arial" panose="020B0604020202020204" pitchFamily="34" charset="0"/>
            </a:endParaRPr>
          </a:p>
        </p:txBody>
      </p:sp>
      <p:sp>
        <p:nvSpPr>
          <p:cNvPr id="35884" name="Text Box 49">
            <a:extLst>
              <a:ext uri="{FF2B5EF4-FFF2-40B4-BE49-F238E27FC236}">
                <a16:creationId xmlns:a16="http://schemas.microsoft.com/office/drawing/2014/main" id="{B4A98BFC-CA1C-4C00-A3A9-6C53A2E53F94}"/>
              </a:ext>
            </a:extLst>
          </p:cNvPr>
          <p:cNvSpPr txBox="1">
            <a:spLocks noChangeArrowheads="1"/>
          </p:cNvSpPr>
          <p:nvPr/>
        </p:nvSpPr>
        <p:spPr bwMode="auto">
          <a:xfrm>
            <a:off x="8027988" y="823913"/>
            <a:ext cx="1042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Generate Discussions</a:t>
            </a:r>
            <a:endParaRPr lang="en-GB" altLang="en-US" sz="1200">
              <a:solidFill>
                <a:srgbClr val="000000"/>
              </a:solidFill>
              <a:latin typeface="Arial" panose="020B0604020202020204" pitchFamily="34" charset="0"/>
              <a:cs typeface="Arial" panose="020B0604020202020204" pitchFamily="34" charset="0"/>
            </a:endParaRPr>
          </a:p>
        </p:txBody>
      </p:sp>
      <p:sp>
        <p:nvSpPr>
          <p:cNvPr id="35885" name="Text Box 50">
            <a:extLst>
              <a:ext uri="{FF2B5EF4-FFF2-40B4-BE49-F238E27FC236}">
                <a16:creationId xmlns:a16="http://schemas.microsoft.com/office/drawing/2014/main" id="{AF1B13A9-BEF0-47DB-9B47-6288D718916C}"/>
              </a:ext>
            </a:extLst>
          </p:cNvPr>
          <p:cNvSpPr txBox="1">
            <a:spLocks noChangeArrowheads="1"/>
          </p:cNvSpPr>
          <p:nvPr/>
        </p:nvSpPr>
        <p:spPr bwMode="auto">
          <a:xfrm>
            <a:off x="7380288" y="188913"/>
            <a:ext cx="15843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Schedule Meetings</a:t>
            </a:r>
            <a:endParaRPr lang="en-GB" altLang="en-US" sz="1200">
              <a:solidFill>
                <a:srgbClr val="000000"/>
              </a:solidFill>
              <a:latin typeface="Arial" panose="020B0604020202020204" pitchFamily="34" charset="0"/>
              <a:cs typeface="Arial" panose="020B0604020202020204" pitchFamily="34" charset="0"/>
            </a:endParaRPr>
          </a:p>
        </p:txBody>
      </p:sp>
      <p:sp>
        <p:nvSpPr>
          <p:cNvPr id="35886" name="Text Box 51">
            <a:extLst>
              <a:ext uri="{FF2B5EF4-FFF2-40B4-BE49-F238E27FC236}">
                <a16:creationId xmlns:a16="http://schemas.microsoft.com/office/drawing/2014/main" id="{6E2E0EF7-73D2-4271-A6DF-F0E646F2687F}"/>
              </a:ext>
            </a:extLst>
          </p:cNvPr>
          <p:cNvSpPr txBox="1">
            <a:spLocks noChangeArrowheads="1"/>
          </p:cNvSpPr>
          <p:nvPr/>
        </p:nvSpPr>
        <p:spPr bwMode="auto">
          <a:xfrm>
            <a:off x="8101013" y="3357563"/>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What Questions?</a:t>
            </a:r>
            <a:endParaRPr lang="en-GB" altLang="en-US" sz="1200">
              <a:solidFill>
                <a:srgbClr val="000000"/>
              </a:solidFill>
              <a:latin typeface="Arial" panose="020B0604020202020204" pitchFamily="34" charset="0"/>
              <a:cs typeface="Arial" panose="020B0604020202020204" pitchFamily="34" charset="0"/>
            </a:endParaRPr>
          </a:p>
        </p:txBody>
      </p:sp>
      <p:sp>
        <p:nvSpPr>
          <p:cNvPr id="35887" name="Text Box 52">
            <a:extLst>
              <a:ext uri="{FF2B5EF4-FFF2-40B4-BE49-F238E27FC236}">
                <a16:creationId xmlns:a16="http://schemas.microsoft.com/office/drawing/2014/main" id="{4FE8C262-D352-4A61-B6E5-B62119167F40}"/>
              </a:ext>
            </a:extLst>
          </p:cNvPr>
          <p:cNvSpPr txBox="1">
            <a:spLocks noChangeArrowheads="1"/>
          </p:cNvSpPr>
          <p:nvPr/>
        </p:nvSpPr>
        <p:spPr bwMode="auto">
          <a:xfrm>
            <a:off x="8027988" y="4005263"/>
            <a:ext cx="865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Schedule Survey</a:t>
            </a:r>
            <a:endParaRPr lang="en-GB" altLang="en-US" sz="1200">
              <a:solidFill>
                <a:srgbClr val="000000"/>
              </a:solidFill>
              <a:latin typeface="Arial" panose="020B0604020202020204" pitchFamily="34" charset="0"/>
              <a:cs typeface="Arial" panose="020B0604020202020204" pitchFamily="34" charset="0"/>
            </a:endParaRPr>
          </a:p>
        </p:txBody>
      </p:sp>
      <p:sp>
        <p:nvSpPr>
          <p:cNvPr id="35888" name="Text Box 53">
            <a:extLst>
              <a:ext uri="{FF2B5EF4-FFF2-40B4-BE49-F238E27FC236}">
                <a16:creationId xmlns:a16="http://schemas.microsoft.com/office/drawing/2014/main" id="{0CADE969-0F0D-4F30-957C-DA0558C3EBAB}"/>
              </a:ext>
            </a:extLst>
          </p:cNvPr>
          <p:cNvSpPr txBox="1">
            <a:spLocks noChangeArrowheads="1"/>
          </p:cNvSpPr>
          <p:nvPr/>
        </p:nvSpPr>
        <p:spPr bwMode="auto">
          <a:xfrm>
            <a:off x="8027988" y="6021388"/>
            <a:ext cx="865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Feedback to All</a:t>
            </a:r>
            <a:endParaRPr lang="en-GB" altLang="en-US" sz="1200">
              <a:solidFill>
                <a:srgbClr val="000000"/>
              </a:solidFill>
              <a:latin typeface="Arial" panose="020B0604020202020204" pitchFamily="34" charset="0"/>
              <a:cs typeface="Arial" panose="020B0604020202020204" pitchFamily="34" charset="0"/>
            </a:endParaRPr>
          </a:p>
        </p:txBody>
      </p:sp>
      <p:sp>
        <p:nvSpPr>
          <p:cNvPr id="35889" name="Text Box 54">
            <a:extLst>
              <a:ext uri="{FF2B5EF4-FFF2-40B4-BE49-F238E27FC236}">
                <a16:creationId xmlns:a16="http://schemas.microsoft.com/office/drawing/2014/main" id="{99F86125-113F-4AD4-B144-9441B1AD6C4C}"/>
              </a:ext>
            </a:extLst>
          </p:cNvPr>
          <p:cNvSpPr txBox="1">
            <a:spLocks noChangeArrowheads="1"/>
          </p:cNvSpPr>
          <p:nvPr/>
        </p:nvSpPr>
        <p:spPr bwMode="auto">
          <a:xfrm>
            <a:off x="8101013" y="5445125"/>
            <a:ext cx="865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Formulae Actions</a:t>
            </a:r>
            <a:endParaRPr lang="en-GB" altLang="en-US" sz="1200">
              <a:solidFill>
                <a:srgbClr val="000000"/>
              </a:solidFill>
              <a:latin typeface="Arial" panose="020B0604020202020204" pitchFamily="34" charset="0"/>
              <a:cs typeface="Arial" panose="020B0604020202020204" pitchFamily="34" charset="0"/>
            </a:endParaRPr>
          </a:p>
        </p:txBody>
      </p:sp>
      <p:sp>
        <p:nvSpPr>
          <p:cNvPr id="35890" name="Text Box 55">
            <a:extLst>
              <a:ext uri="{FF2B5EF4-FFF2-40B4-BE49-F238E27FC236}">
                <a16:creationId xmlns:a16="http://schemas.microsoft.com/office/drawing/2014/main" id="{BD933AE5-5A10-4C68-97D0-70D26FDD8EBE}"/>
              </a:ext>
            </a:extLst>
          </p:cNvPr>
          <p:cNvSpPr txBox="1">
            <a:spLocks noChangeArrowheads="1"/>
          </p:cNvSpPr>
          <p:nvPr/>
        </p:nvSpPr>
        <p:spPr bwMode="auto">
          <a:xfrm>
            <a:off x="8027988" y="4868863"/>
            <a:ext cx="865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Review Findings</a:t>
            </a:r>
            <a:endParaRPr lang="en-GB" altLang="en-US" sz="1200">
              <a:solidFill>
                <a:srgbClr val="000000"/>
              </a:solidFill>
              <a:latin typeface="Arial" panose="020B0604020202020204" pitchFamily="34" charset="0"/>
              <a:cs typeface="Arial" panose="020B0604020202020204" pitchFamily="34" charset="0"/>
            </a:endParaRPr>
          </a:p>
        </p:txBody>
      </p:sp>
      <p:sp>
        <p:nvSpPr>
          <p:cNvPr id="35891" name="Text Box 56">
            <a:extLst>
              <a:ext uri="{FF2B5EF4-FFF2-40B4-BE49-F238E27FC236}">
                <a16:creationId xmlns:a16="http://schemas.microsoft.com/office/drawing/2014/main" id="{85360FFD-0C3A-4A1A-AD2C-6176970484A3}"/>
              </a:ext>
            </a:extLst>
          </p:cNvPr>
          <p:cNvSpPr txBox="1">
            <a:spLocks noChangeArrowheads="1"/>
          </p:cNvSpPr>
          <p:nvPr/>
        </p:nvSpPr>
        <p:spPr bwMode="auto">
          <a:xfrm>
            <a:off x="1187450" y="6583363"/>
            <a:ext cx="2808288"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100">
                <a:solidFill>
                  <a:srgbClr val="000000"/>
                </a:solidFill>
                <a:latin typeface="Arial" panose="020B0604020202020204" pitchFamily="34" charset="0"/>
                <a:cs typeface="Arial" panose="020B0604020202020204" pitchFamily="34" charset="0"/>
              </a:rPr>
              <a:t>Build on Strengths, Address Weaknesses</a:t>
            </a:r>
            <a:endParaRPr lang="en-GB" altLang="en-US" sz="1100">
              <a:solidFill>
                <a:srgbClr val="000000"/>
              </a:solidFill>
              <a:latin typeface="Arial" panose="020B0604020202020204" pitchFamily="34" charset="0"/>
              <a:cs typeface="Arial" panose="020B0604020202020204" pitchFamily="34" charset="0"/>
            </a:endParaRPr>
          </a:p>
        </p:txBody>
      </p:sp>
      <p:sp>
        <p:nvSpPr>
          <p:cNvPr id="35892" name="Text Box 57">
            <a:extLst>
              <a:ext uri="{FF2B5EF4-FFF2-40B4-BE49-F238E27FC236}">
                <a16:creationId xmlns:a16="http://schemas.microsoft.com/office/drawing/2014/main" id="{03FDC550-5760-4ED0-9329-FE95C263BA40}"/>
              </a:ext>
            </a:extLst>
          </p:cNvPr>
          <p:cNvSpPr txBox="1">
            <a:spLocks noChangeArrowheads="1"/>
          </p:cNvSpPr>
          <p:nvPr/>
        </p:nvSpPr>
        <p:spPr bwMode="auto">
          <a:xfrm>
            <a:off x="2268538" y="2133600"/>
            <a:ext cx="12239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a:solidFill>
                  <a:srgbClr val="000000"/>
                </a:solidFill>
                <a:latin typeface="Arial" panose="020B0604020202020204" pitchFamily="34" charset="0"/>
                <a:cs typeface="Arial" panose="020B0604020202020204" pitchFamily="34" charset="0"/>
              </a:rPr>
              <a:t>Evolving Role for JUMSG</a:t>
            </a:r>
            <a:endParaRPr lang="en-GB" altLang="en-US" sz="1000">
              <a:solidFill>
                <a:srgbClr val="000000"/>
              </a:solidFill>
              <a:latin typeface="Arial" panose="020B0604020202020204" pitchFamily="34" charset="0"/>
              <a:cs typeface="Arial" panose="020B0604020202020204" pitchFamily="34" charset="0"/>
            </a:endParaRPr>
          </a:p>
        </p:txBody>
      </p:sp>
      <p:sp>
        <p:nvSpPr>
          <p:cNvPr id="35893" name="Text Box 58">
            <a:extLst>
              <a:ext uri="{FF2B5EF4-FFF2-40B4-BE49-F238E27FC236}">
                <a16:creationId xmlns:a16="http://schemas.microsoft.com/office/drawing/2014/main" id="{89F0FFE3-7D7E-48F8-A131-90F0E6EEABA2}"/>
              </a:ext>
            </a:extLst>
          </p:cNvPr>
          <p:cNvSpPr txBox="1">
            <a:spLocks noChangeArrowheads="1"/>
          </p:cNvSpPr>
          <p:nvPr/>
        </p:nvSpPr>
        <p:spPr bwMode="auto">
          <a:xfrm>
            <a:off x="323850" y="288770"/>
            <a:ext cx="17287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dirty="0">
                <a:solidFill>
                  <a:srgbClr val="000000"/>
                </a:solidFill>
                <a:highlight>
                  <a:srgbClr val="EAEAEA"/>
                </a:highlight>
                <a:latin typeface="Arial" panose="020B0604020202020204" pitchFamily="34" charset="0"/>
                <a:cs typeface="Arial" panose="020B0604020202020204" pitchFamily="34" charset="0"/>
              </a:rPr>
              <a:t>Terms of Reference</a:t>
            </a:r>
            <a:endParaRPr lang="en-GB" altLang="en-US" sz="1200" dirty="0">
              <a:solidFill>
                <a:srgbClr val="000000"/>
              </a:solidFill>
              <a:highlight>
                <a:srgbClr val="EAEAEA"/>
              </a:highlight>
              <a:latin typeface="Arial" panose="020B0604020202020204" pitchFamily="34" charset="0"/>
              <a:cs typeface="Arial" panose="020B0604020202020204" pitchFamily="34" charset="0"/>
            </a:endParaRPr>
          </a:p>
        </p:txBody>
      </p:sp>
      <p:sp>
        <p:nvSpPr>
          <p:cNvPr id="35894" name="Text Box 59">
            <a:extLst>
              <a:ext uri="{FF2B5EF4-FFF2-40B4-BE49-F238E27FC236}">
                <a16:creationId xmlns:a16="http://schemas.microsoft.com/office/drawing/2014/main" id="{9CEB5967-9D0B-4F41-B051-F86E2387502C}"/>
              </a:ext>
            </a:extLst>
          </p:cNvPr>
          <p:cNvSpPr txBox="1">
            <a:spLocks noChangeArrowheads="1"/>
          </p:cNvSpPr>
          <p:nvPr/>
        </p:nvSpPr>
        <p:spPr bwMode="auto">
          <a:xfrm>
            <a:off x="1331913" y="0"/>
            <a:ext cx="22320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Develop Joint “Vision”</a:t>
            </a:r>
            <a:endParaRPr lang="en-GB" altLang="en-US" sz="1200">
              <a:solidFill>
                <a:srgbClr val="000000"/>
              </a:solidFill>
              <a:latin typeface="Arial" panose="020B0604020202020204" pitchFamily="34" charset="0"/>
              <a:cs typeface="Arial" panose="020B0604020202020204" pitchFamily="34" charset="0"/>
            </a:endParaRPr>
          </a:p>
        </p:txBody>
      </p:sp>
      <p:sp>
        <p:nvSpPr>
          <p:cNvPr id="35895" name="Text Box 60">
            <a:extLst>
              <a:ext uri="{FF2B5EF4-FFF2-40B4-BE49-F238E27FC236}">
                <a16:creationId xmlns:a16="http://schemas.microsoft.com/office/drawing/2014/main" id="{D113DBDC-F835-4E24-A911-8271FECDB747}"/>
              </a:ext>
            </a:extLst>
          </p:cNvPr>
          <p:cNvSpPr txBox="1">
            <a:spLocks noChangeArrowheads="1"/>
          </p:cNvSpPr>
          <p:nvPr/>
        </p:nvSpPr>
        <p:spPr bwMode="auto">
          <a:xfrm>
            <a:off x="3590925" y="1663700"/>
            <a:ext cx="1368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a:solidFill>
                  <a:srgbClr val="000000"/>
                </a:solidFill>
                <a:latin typeface="Arial" panose="020B0604020202020204" pitchFamily="34" charset="0"/>
                <a:cs typeface="Arial" panose="020B0604020202020204" pitchFamily="34" charset="0"/>
              </a:rPr>
              <a:t>Communications Plan</a:t>
            </a:r>
            <a:endParaRPr lang="en-GB" altLang="en-US" sz="1000">
              <a:solidFill>
                <a:srgbClr val="000000"/>
              </a:solidFill>
              <a:latin typeface="Arial" panose="020B0604020202020204" pitchFamily="34" charset="0"/>
              <a:cs typeface="Arial" panose="020B0604020202020204" pitchFamily="34" charset="0"/>
            </a:endParaRPr>
          </a:p>
        </p:txBody>
      </p:sp>
      <p:sp>
        <p:nvSpPr>
          <p:cNvPr id="35896" name="Text Box 61">
            <a:extLst>
              <a:ext uri="{FF2B5EF4-FFF2-40B4-BE49-F238E27FC236}">
                <a16:creationId xmlns:a16="http://schemas.microsoft.com/office/drawing/2014/main" id="{0BC97189-C670-44C9-9BFD-9CD27C448B18}"/>
              </a:ext>
            </a:extLst>
          </p:cNvPr>
          <p:cNvSpPr txBox="1">
            <a:spLocks noChangeArrowheads="1"/>
          </p:cNvSpPr>
          <p:nvPr/>
        </p:nvSpPr>
        <p:spPr bwMode="auto">
          <a:xfrm>
            <a:off x="2987675" y="260350"/>
            <a:ext cx="12969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a:solidFill>
                  <a:srgbClr val="000000"/>
                </a:solidFill>
                <a:latin typeface="Arial" panose="020B0604020202020204" pitchFamily="34" charset="0"/>
                <a:cs typeface="Arial" panose="020B0604020202020204" pitchFamily="34" charset="0"/>
              </a:rPr>
              <a:t>Ground Rules</a:t>
            </a:r>
            <a:endParaRPr lang="en-GB" altLang="en-US" sz="1200">
              <a:solidFill>
                <a:srgbClr val="000000"/>
              </a:solidFill>
              <a:latin typeface="Arial" panose="020B0604020202020204" pitchFamily="34" charset="0"/>
              <a:cs typeface="Arial" panose="020B0604020202020204" pitchFamily="34" charset="0"/>
            </a:endParaRPr>
          </a:p>
        </p:txBody>
      </p:sp>
      <p:sp>
        <p:nvSpPr>
          <p:cNvPr id="35897" name="Text Box 62">
            <a:extLst>
              <a:ext uri="{FF2B5EF4-FFF2-40B4-BE49-F238E27FC236}">
                <a16:creationId xmlns:a16="http://schemas.microsoft.com/office/drawing/2014/main" id="{4A333A70-F381-4DB0-BB7B-66F4F126D12A}"/>
              </a:ext>
            </a:extLst>
          </p:cNvPr>
          <p:cNvSpPr txBox="1">
            <a:spLocks noChangeArrowheads="1"/>
          </p:cNvSpPr>
          <p:nvPr/>
        </p:nvSpPr>
        <p:spPr bwMode="auto">
          <a:xfrm>
            <a:off x="-34925" y="3673475"/>
            <a:ext cx="250825" cy="317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b="1">
                <a:solidFill>
                  <a:srgbClr val="000000"/>
                </a:solidFill>
                <a:latin typeface="Arial" panose="020B0604020202020204" pitchFamily="34" charset="0"/>
                <a:cs typeface="Arial" panose="020B0604020202020204" pitchFamily="34" charset="0"/>
              </a:rPr>
              <a:t>SECURING</a:t>
            </a:r>
          </a:p>
          <a:p>
            <a:pPr eaLnBrk="1" hangingPunct="1">
              <a:spcBef>
                <a:spcPct val="50000"/>
              </a:spcBef>
              <a:buFontTx/>
              <a:buNone/>
            </a:pPr>
            <a:r>
              <a:rPr lang="en-IE" altLang="en-US" sz="1000" b="1">
                <a:solidFill>
                  <a:srgbClr val="000000"/>
                </a:solidFill>
                <a:latin typeface="Arial" panose="020B0604020202020204" pitchFamily="34" charset="0"/>
                <a:cs typeface="Arial" panose="020B0604020202020204" pitchFamily="34" charset="0"/>
              </a:rPr>
              <a:t> THE</a:t>
            </a:r>
          </a:p>
          <a:p>
            <a:pPr eaLnBrk="1" hangingPunct="1">
              <a:spcBef>
                <a:spcPct val="50000"/>
              </a:spcBef>
              <a:buFontTx/>
              <a:buNone/>
            </a:pPr>
            <a:r>
              <a:rPr lang="en-IE" altLang="en-US" sz="1000" b="1">
                <a:solidFill>
                  <a:srgbClr val="000000"/>
                </a:solidFill>
                <a:latin typeface="Arial" panose="020B0604020202020204" pitchFamily="34" charset="0"/>
                <a:cs typeface="Arial" panose="020B0604020202020204" pitchFamily="34" charset="0"/>
              </a:rPr>
              <a:t> FUTURE</a:t>
            </a:r>
            <a:endParaRPr lang="en-GB" altLang="en-US" sz="1000" b="1">
              <a:solidFill>
                <a:srgbClr val="000000"/>
              </a:solidFill>
              <a:latin typeface="Arial" panose="020B0604020202020204" pitchFamily="34" charset="0"/>
              <a:cs typeface="Arial" panose="020B0604020202020204" pitchFamily="34" charset="0"/>
            </a:endParaRPr>
          </a:p>
        </p:txBody>
      </p:sp>
      <p:sp>
        <p:nvSpPr>
          <p:cNvPr id="35898" name="Text Box 63">
            <a:extLst>
              <a:ext uri="{FF2B5EF4-FFF2-40B4-BE49-F238E27FC236}">
                <a16:creationId xmlns:a16="http://schemas.microsoft.com/office/drawing/2014/main" id="{A4B7BF18-B6F6-4C0F-9A82-BE30E67C1B59}"/>
              </a:ext>
            </a:extLst>
          </p:cNvPr>
          <p:cNvSpPr txBox="1">
            <a:spLocks noChangeArrowheads="1"/>
          </p:cNvSpPr>
          <p:nvPr/>
        </p:nvSpPr>
        <p:spPr bwMode="auto">
          <a:xfrm>
            <a:off x="0" y="2276475"/>
            <a:ext cx="187166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dirty="0">
                <a:solidFill>
                  <a:srgbClr val="000000"/>
                </a:solidFill>
                <a:latin typeface="Arial" panose="020B0604020202020204" pitchFamily="34" charset="0"/>
                <a:cs typeface="Arial" panose="020B0604020202020204" pitchFamily="34" charset="0"/>
              </a:rPr>
              <a:t>JUMST</a:t>
            </a:r>
          </a:p>
          <a:p>
            <a:pPr eaLnBrk="1" hangingPunct="1">
              <a:spcBef>
                <a:spcPct val="50000"/>
              </a:spcBef>
              <a:buFontTx/>
              <a:buNone/>
            </a:pPr>
            <a:r>
              <a:rPr lang="en-IE" altLang="en-US" sz="1000" dirty="0">
                <a:solidFill>
                  <a:srgbClr val="000000"/>
                </a:solidFill>
                <a:latin typeface="Arial" panose="020B0604020202020204" pitchFamily="34" charset="0"/>
                <a:cs typeface="Arial" panose="020B0604020202020204" pitchFamily="34" charset="0"/>
              </a:rPr>
              <a:t>Teambuilding “Dream Team”</a:t>
            </a:r>
            <a:endParaRPr lang="en-GB" altLang="en-US" sz="1000" dirty="0">
              <a:solidFill>
                <a:srgbClr val="000000"/>
              </a:solidFill>
              <a:latin typeface="Arial" panose="020B0604020202020204" pitchFamily="34" charset="0"/>
              <a:cs typeface="Arial" panose="020B0604020202020204" pitchFamily="34" charset="0"/>
            </a:endParaRPr>
          </a:p>
        </p:txBody>
      </p:sp>
      <p:sp>
        <p:nvSpPr>
          <p:cNvPr id="35899" name="Text Box 64">
            <a:extLst>
              <a:ext uri="{FF2B5EF4-FFF2-40B4-BE49-F238E27FC236}">
                <a16:creationId xmlns:a16="http://schemas.microsoft.com/office/drawing/2014/main" id="{EFCDAC32-B8FC-4674-A46B-C99F3775B78B}"/>
              </a:ext>
            </a:extLst>
          </p:cNvPr>
          <p:cNvSpPr txBox="1">
            <a:spLocks noChangeArrowheads="1"/>
          </p:cNvSpPr>
          <p:nvPr/>
        </p:nvSpPr>
        <p:spPr bwMode="auto">
          <a:xfrm>
            <a:off x="-9525" y="692150"/>
            <a:ext cx="1296988"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dirty="0">
                <a:solidFill>
                  <a:srgbClr val="000000"/>
                </a:solidFill>
                <a:highlight>
                  <a:srgbClr val="FFFF00"/>
                </a:highlight>
                <a:latin typeface="Arial" panose="020B0604020202020204" pitchFamily="34" charset="0"/>
                <a:cs typeface="Arial" panose="020B0604020202020204" pitchFamily="34" charset="0"/>
              </a:rPr>
              <a:t>***** SOME PREPARATORY WORK TO ENSURE UNDERSTANDING &amp; “BUY-IN” FROM ALL CONSTITUENT PARTS***********</a:t>
            </a:r>
            <a:endParaRPr lang="en-GB" altLang="en-US" sz="1000" dirty="0">
              <a:solidFill>
                <a:srgbClr val="000000"/>
              </a:solidFill>
              <a:highlight>
                <a:srgbClr val="FFFF00"/>
              </a:highlight>
              <a:latin typeface="Arial" panose="020B0604020202020204" pitchFamily="34" charset="0"/>
              <a:cs typeface="Arial" panose="020B0604020202020204" pitchFamily="34" charset="0"/>
            </a:endParaRPr>
          </a:p>
        </p:txBody>
      </p:sp>
      <p:sp>
        <p:nvSpPr>
          <p:cNvPr id="35900" name="AutoShape 65">
            <a:extLst>
              <a:ext uri="{FF2B5EF4-FFF2-40B4-BE49-F238E27FC236}">
                <a16:creationId xmlns:a16="http://schemas.microsoft.com/office/drawing/2014/main" id="{7C426C17-B0D5-46FA-A5F5-3CFA9A395EF6}"/>
              </a:ext>
            </a:extLst>
          </p:cNvPr>
          <p:cNvSpPr>
            <a:spLocks noChangeArrowheads="1"/>
          </p:cNvSpPr>
          <p:nvPr/>
        </p:nvSpPr>
        <p:spPr bwMode="auto">
          <a:xfrm>
            <a:off x="234950" y="5516563"/>
            <a:ext cx="555625" cy="288925"/>
          </a:xfrm>
          <a:prstGeom prst="leftArrow">
            <a:avLst>
              <a:gd name="adj1" fmla="val 50000"/>
              <a:gd name="adj2" fmla="val 6242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901" name="AutoShape 66">
            <a:extLst>
              <a:ext uri="{FF2B5EF4-FFF2-40B4-BE49-F238E27FC236}">
                <a16:creationId xmlns:a16="http://schemas.microsoft.com/office/drawing/2014/main" id="{92DFA65F-6530-4ED9-A0C2-0C512485C783}"/>
              </a:ext>
            </a:extLst>
          </p:cNvPr>
          <p:cNvSpPr>
            <a:spLocks noChangeArrowheads="1"/>
          </p:cNvSpPr>
          <p:nvPr/>
        </p:nvSpPr>
        <p:spPr bwMode="auto">
          <a:xfrm rot="-5400000">
            <a:off x="1683544" y="2223294"/>
            <a:ext cx="485775" cy="306387"/>
          </a:xfrm>
          <a:prstGeom prst="leftArrow">
            <a:avLst>
              <a:gd name="adj1" fmla="val 50000"/>
              <a:gd name="adj2" fmla="val 39637"/>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902" name="AutoShape 67">
            <a:extLst>
              <a:ext uri="{FF2B5EF4-FFF2-40B4-BE49-F238E27FC236}">
                <a16:creationId xmlns:a16="http://schemas.microsoft.com/office/drawing/2014/main" id="{4FDF7A56-9900-495E-AD4C-B47140F21929}"/>
              </a:ext>
            </a:extLst>
          </p:cNvPr>
          <p:cNvSpPr>
            <a:spLocks noChangeArrowheads="1"/>
          </p:cNvSpPr>
          <p:nvPr/>
        </p:nvSpPr>
        <p:spPr bwMode="auto">
          <a:xfrm rot="10800000">
            <a:off x="827088" y="1052513"/>
            <a:ext cx="288925" cy="306387"/>
          </a:xfrm>
          <a:prstGeom prst="left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IE" altLang="en-US" sz="1800">
              <a:solidFill>
                <a:srgbClr val="000000"/>
              </a:solidFill>
              <a:latin typeface="Arial" panose="020B0604020202020204" pitchFamily="34" charset="0"/>
              <a:cs typeface="Arial" panose="020B0604020202020204" pitchFamily="34" charset="0"/>
            </a:endParaRPr>
          </a:p>
        </p:txBody>
      </p:sp>
      <p:sp>
        <p:nvSpPr>
          <p:cNvPr id="35903" name="Line 68">
            <a:extLst>
              <a:ext uri="{FF2B5EF4-FFF2-40B4-BE49-F238E27FC236}">
                <a16:creationId xmlns:a16="http://schemas.microsoft.com/office/drawing/2014/main" id="{5BD04244-0233-44A3-B430-CC03A99A2A60}"/>
              </a:ext>
            </a:extLst>
          </p:cNvPr>
          <p:cNvSpPr>
            <a:spLocks noChangeShapeType="1"/>
          </p:cNvSpPr>
          <p:nvPr/>
        </p:nvSpPr>
        <p:spPr bwMode="auto">
          <a:xfrm flipV="1">
            <a:off x="611188" y="1844675"/>
            <a:ext cx="865187" cy="576263"/>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04" name="Line 69">
            <a:extLst>
              <a:ext uri="{FF2B5EF4-FFF2-40B4-BE49-F238E27FC236}">
                <a16:creationId xmlns:a16="http://schemas.microsoft.com/office/drawing/2014/main" id="{93E1024A-C989-4A14-958A-2386885E2DDC}"/>
              </a:ext>
            </a:extLst>
          </p:cNvPr>
          <p:cNvSpPr>
            <a:spLocks noChangeShapeType="1"/>
          </p:cNvSpPr>
          <p:nvPr/>
        </p:nvSpPr>
        <p:spPr bwMode="auto">
          <a:xfrm>
            <a:off x="1187450" y="620713"/>
            <a:ext cx="215900" cy="414337"/>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05" name="Line 70">
            <a:extLst>
              <a:ext uri="{FF2B5EF4-FFF2-40B4-BE49-F238E27FC236}">
                <a16:creationId xmlns:a16="http://schemas.microsoft.com/office/drawing/2014/main" id="{A338C1E7-D34E-4E22-A654-E5632D2453A3}"/>
              </a:ext>
            </a:extLst>
          </p:cNvPr>
          <p:cNvSpPr>
            <a:spLocks noChangeShapeType="1"/>
          </p:cNvSpPr>
          <p:nvPr/>
        </p:nvSpPr>
        <p:spPr bwMode="auto">
          <a:xfrm>
            <a:off x="2195513" y="260350"/>
            <a:ext cx="0" cy="50482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06" name="Line 71">
            <a:extLst>
              <a:ext uri="{FF2B5EF4-FFF2-40B4-BE49-F238E27FC236}">
                <a16:creationId xmlns:a16="http://schemas.microsoft.com/office/drawing/2014/main" id="{4C09549B-07DE-45B4-A855-C24D392AFB19}"/>
              </a:ext>
            </a:extLst>
          </p:cNvPr>
          <p:cNvSpPr>
            <a:spLocks noChangeShapeType="1"/>
          </p:cNvSpPr>
          <p:nvPr/>
        </p:nvSpPr>
        <p:spPr bwMode="auto">
          <a:xfrm flipV="1">
            <a:off x="2843213" y="549275"/>
            <a:ext cx="287337" cy="35877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07" name="Line 72">
            <a:extLst>
              <a:ext uri="{FF2B5EF4-FFF2-40B4-BE49-F238E27FC236}">
                <a16:creationId xmlns:a16="http://schemas.microsoft.com/office/drawing/2014/main" id="{AF2E7B49-FDCC-47DE-A7BC-BDE8B4E3A61D}"/>
              </a:ext>
            </a:extLst>
          </p:cNvPr>
          <p:cNvSpPr>
            <a:spLocks noChangeShapeType="1"/>
          </p:cNvSpPr>
          <p:nvPr/>
        </p:nvSpPr>
        <p:spPr bwMode="auto">
          <a:xfrm>
            <a:off x="3203575" y="1663700"/>
            <a:ext cx="468313" cy="18097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08" name="Line 73">
            <a:extLst>
              <a:ext uri="{FF2B5EF4-FFF2-40B4-BE49-F238E27FC236}">
                <a16:creationId xmlns:a16="http://schemas.microsoft.com/office/drawing/2014/main" id="{2765FEF0-D28D-44CE-856A-1C4E711A786A}"/>
              </a:ext>
            </a:extLst>
          </p:cNvPr>
          <p:cNvSpPr>
            <a:spLocks noChangeShapeType="1"/>
          </p:cNvSpPr>
          <p:nvPr/>
        </p:nvSpPr>
        <p:spPr bwMode="auto">
          <a:xfrm flipV="1">
            <a:off x="7667625" y="1052513"/>
            <a:ext cx="433388" cy="215900"/>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09" name="Line 74">
            <a:extLst>
              <a:ext uri="{FF2B5EF4-FFF2-40B4-BE49-F238E27FC236}">
                <a16:creationId xmlns:a16="http://schemas.microsoft.com/office/drawing/2014/main" id="{F2197957-B8E9-4B6F-A253-26F92043CF0A}"/>
              </a:ext>
            </a:extLst>
          </p:cNvPr>
          <p:cNvSpPr>
            <a:spLocks noChangeShapeType="1"/>
          </p:cNvSpPr>
          <p:nvPr/>
        </p:nvSpPr>
        <p:spPr bwMode="auto">
          <a:xfrm>
            <a:off x="2124075" y="6308725"/>
            <a:ext cx="0" cy="28892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0" name="Line 75">
            <a:extLst>
              <a:ext uri="{FF2B5EF4-FFF2-40B4-BE49-F238E27FC236}">
                <a16:creationId xmlns:a16="http://schemas.microsoft.com/office/drawing/2014/main" id="{A18BEC9A-42F9-4EB2-B174-2AB5A4BC5A6D}"/>
              </a:ext>
            </a:extLst>
          </p:cNvPr>
          <p:cNvSpPr>
            <a:spLocks noChangeShapeType="1"/>
          </p:cNvSpPr>
          <p:nvPr/>
        </p:nvSpPr>
        <p:spPr bwMode="auto">
          <a:xfrm>
            <a:off x="7524750" y="6092825"/>
            <a:ext cx="576263" cy="11747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1" name="Line 76">
            <a:extLst>
              <a:ext uri="{FF2B5EF4-FFF2-40B4-BE49-F238E27FC236}">
                <a16:creationId xmlns:a16="http://schemas.microsoft.com/office/drawing/2014/main" id="{C2FEBBFD-F0DB-4F61-805B-A2108D1BB477}"/>
              </a:ext>
            </a:extLst>
          </p:cNvPr>
          <p:cNvSpPr>
            <a:spLocks noChangeShapeType="1"/>
          </p:cNvSpPr>
          <p:nvPr/>
        </p:nvSpPr>
        <p:spPr bwMode="auto">
          <a:xfrm flipV="1">
            <a:off x="7524750" y="2852738"/>
            <a:ext cx="360363" cy="144462"/>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2" name="Line 77">
            <a:extLst>
              <a:ext uri="{FF2B5EF4-FFF2-40B4-BE49-F238E27FC236}">
                <a16:creationId xmlns:a16="http://schemas.microsoft.com/office/drawing/2014/main" id="{DBCCAD03-E7CE-4C43-8063-05EF184890EC}"/>
              </a:ext>
            </a:extLst>
          </p:cNvPr>
          <p:cNvSpPr>
            <a:spLocks noChangeShapeType="1"/>
          </p:cNvSpPr>
          <p:nvPr/>
        </p:nvSpPr>
        <p:spPr bwMode="auto">
          <a:xfrm flipH="1">
            <a:off x="7308850" y="471488"/>
            <a:ext cx="466725" cy="366712"/>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3" name="Line 78">
            <a:extLst>
              <a:ext uri="{FF2B5EF4-FFF2-40B4-BE49-F238E27FC236}">
                <a16:creationId xmlns:a16="http://schemas.microsoft.com/office/drawing/2014/main" id="{836027F9-DCD8-4361-8041-6F0DB45E8083}"/>
              </a:ext>
            </a:extLst>
          </p:cNvPr>
          <p:cNvSpPr>
            <a:spLocks noChangeShapeType="1"/>
          </p:cNvSpPr>
          <p:nvPr/>
        </p:nvSpPr>
        <p:spPr bwMode="auto">
          <a:xfrm flipV="1">
            <a:off x="7524750" y="5084763"/>
            <a:ext cx="503238" cy="144462"/>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4" name="Line 79">
            <a:extLst>
              <a:ext uri="{FF2B5EF4-FFF2-40B4-BE49-F238E27FC236}">
                <a16:creationId xmlns:a16="http://schemas.microsoft.com/office/drawing/2014/main" id="{EAD117AA-EE27-49F5-82A1-5CCEF22104DB}"/>
              </a:ext>
            </a:extLst>
          </p:cNvPr>
          <p:cNvSpPr>
            <a:spLocks noChangeShapeType="1"/>
          </p:cNvSpPr>
          <p:nvPr/>
        </p:nvSpPr>
        <p:spPr bwMode="auto">
          <a:xfrm flipV="1">
            <a:off x="7775575" y="3609975"/>
            <a:ext cx="360363" cy="3492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5" name="Line 80">
            <a:extLst>
              <a:ext uri="{FF2B5EF4-FFF2-40B4-BE49-F238E27FC236}">
                <a16:creationId xmlns:a16="http://schemas.microsoft.com/office/drawing/2014/main" id="{C5DD066E-961F-4CDA-92CD-5423CEE8301D}"/>
              </a:ext>
            </a:extLst>
          </p:cNvPr>
          <p:cNvSpPr>
            <a:spLocks noChangeShapeType="1"/>
          </p:cNvSpPr>
          <p:nvPr/>
        </p:nvSpPr>
        <p:spPr bwMode="auto">
          <a:xfrm flipV="1">
            <a:off x="7740650" y="5732463"/>
            <a:ext cx="360363" cy="1587"/>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6" name="Line 81">
            <a:extLst>
              <a:ext uri="{FF2B5EF4-FFF2-40B4-BE49-F238E27FC236}">
                <a16:creationId xmlns:a16="http://schemas.microsoft.com/office/drawing/2014/main" id="{5F822751-EE8C-47D5-A866-2F12B539FBE4}"/>
              </a:ext>
            </a:extLst>
          </p:cNvPr>
          <p:cNvSpPr>
            <a:spLocks noChangeShapeType="1"/>
          </p:cNvSpPr>
          <p:nvPr/>
        </p:nvSpPr>
        <p:spPr bwMode="auto">
          <a:xfrm>
            <a:off x="7596188" y="3860800"/>
            <a:ext cx="431800" cy="333375"/>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7" name="Line 82">
            <a:extLst>
              <a:ext uri="{FF2B5EF4-FFF2-40B4-BE49-F238E27FC236}">
                <a16:creationId xmlns:a16="http://schemas.microsoft.com/office/drawing/2014/main" id="{7AB990F7-BC71-49CA-B672-D4008A42845C}"/>
              </a:ext>
            </a:extLst>
          </p:cNvPr>
          <p:cNvSpPr>
            <a:spLocks noChangeShapeType="1"/>
          </p:cNvSpPr>
          <p:nvPr/>
        </p:nvSpPr>
        <p:spPr bwMode="auto">
          <a:xfrm>
            <a:off x="3240088" y="5805488"/>
            <a:ext cx="252412" cy="215900"/>
          </a:xfrm>
          <a:prstGeom prst="line">
            <a:avLst/>
          </a:prstGeom>
          <a:noFill/>
          <a:ln w="28575">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p>
        </p:txBody>
      </p:sp>
      <p:sp>
        <p:nvSpPr>
          <p:cNvPr id="35918" name="Text Box 83">
            <a:extLst>
              <a:ext uri="{FF2B5EF4-FFF2-40B4-BE49-F238E27FC236}">
                <a16:creationId xmlns:a16="http://schemas.microsoft.com/office/drawing/2014/main" id="{E6EA6322-C277-4157-9304-DB62DAD89C0E}"/>
              </a:ext>
            </a:extLst>
          </p:cNvPr>
          <p:cNvSpPr txBox="1">
            <a:spLocks noChangeArrowheads="1"/>
          </p:cNvSpPr>
          <p:nvPr/>
        </p:nvSpPr>
        <p:spPr bwMode="auto">
          <a:xfrm>
            <a:off x="4643438" y="6546850"/>
            <a:ext cx="4457700" cy="276225"/>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200" b="1">
                <a:solidFill>
                  <a:srgbClr val="000000"/>
                </a:solidFill>
                <a:latin typeface="Arial" panose="020B0604020202020204" pitchFamily="34" charset="0"/>
                <a:cs typeface="Arial" panose="020B0604020202020204" pitchFamily="34" charset="0"/>
              </a:rPr>
              <a:t>JOINT UNION-MANAGEMENT COLLABORATIVE PROCESS</a:t>
            </a:r>
            <a:endParaRPr lang="en-GB" altLang="en-US" sz="1200" b="1">
              <a:solidFill>
                <a:srgbClr val="000000"/>
              </a:solidFill>
              <a:latin typeface="Arial" panose="020B0604020202020204" pitchFamily="34" charset="0"/>
              <a:cs typeface="Arial" panose="020B0604020202020204" pitchFamily="34" charset="0"/>
            </a:endParaRPr>
          </a:p>
        </p:txBody>
      </p:sp>
      <p:sp>
        <p:nvSpPr>
          <p:cNvPr id="35919" name="Text Box 84">
            <a:extLst>
              <a:ext uri="{FF2B5EF4-FFF2-40B4-BE49-F238E27FC236}">
                <a16:creationId xmlns:a16="http://schemas.microsoft.com/office/drawing/2014/main" id="{4AB35627-EDA8-4929-8F67-015DC5404592}"/>
              </a:ext>
            </a:extLst>
          </p:cNvPr>
          <p:cNvSpPr txBox="1">
            <a:spLocks noChangeArrowheads="1"/>
          </p:cNvSpPr>
          <p:nvPr/>
        </p:nvSpPr>
        <p:spPr bwMode="auto">
          <a:xfrm>
            <a:off x="1476375" y="1125538"/>
            <a:ext cx="165576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IE" altLang="en-US" sz="1000">
                <a:solidFill>
                  <a:srgbClr val="000000"/>
                </a:solidFill>
                <a:latin typeface="Arial" panose="020B0604020202020204" pitchFamily="34" charset="0"/>
                <a:cs typeface="Arial" panose="020B0604020202020204" pitchFamily="34" charset="0"/>
              </a:rPr>
              <a:t>FETAC TEAMWORK (5N1367)</a:t>
            </a:r>
          </a:p>
        </p:txBody>
      </p:sp>
      <mc:AlternateContent xmlns:mc="http://schemas.openxmlformats.org/markup-compatibility/2006" xmlns:pslz="http://schemas.microsoft.com/office/powerpoint/2016/slidezoom">
        <mc:Choice Requires="pslz">
          <p:graphicFrame>
            <p:nvGraphicFramePr>
              <p:cNvPr id="3" name="Slide Zoom 2">
                <a:extLst>
                  <a:ext uri="{FF2B5EF4-FFF2-40B4-BE49-F238E27FC236}">
                    <a16:creationId xmlns:a16="http://schemas.microsoft.com/office/drawing/2014/main" id="{17D73FC7-E40D-F1DD-CCE5-3598E1D0B103}"/>
                  </a:ext>
                </a:extLst>
              </p:cNvPr>
              <p:cNvGraphicFramePr>
                <a:graphicFrameLocks noChangeAspect="1"/>
              </p:cNvGraphicFramePr>
              <p:nvPr>
                <p:extLst>
                  <p:ext uri="{D42A27DB-BD31-4B8C-83A1-F6EECF244321}">
                    <p14:modId xmlns:p14="http://schemas.microsoft.com/office/powerpoint/2010/main" val="1621142014"/>
                  </p:ext>
                </p:extLst>
              </p:nvPr>
            </p:nvGraphicFramePr>
            <p:xfrm>
              <a:off x="-4137660" y="-365760"/>
              <a:ext cx="2286000" cy="1714500"/>
            </p:xfrm>
            <a:graphic>
              <a:graphicData uri="http://schemas.microsoft.com/office/powerpoint/2016/slidezoom">
                <pslz:sldZm>
                  <pslz:sldZmObj sldId="312" cId="0">
                    <pslz:zmPr id="{F1A026B4-5273-4704-B16A-0574B3E74E9B}"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3" name="Slide Zoom 2">
                <a:extLst>
                  <a:ext uri="{FF2B5EF4-FFF2-40B4-BE49-F238E27FC236}">
                    <a16:creationId xmlns:a16="http://schemas.microsoft.com/office/drawing/2014/main" id="{17D73FC7-E40D-F1DD-CCE5-3598E1D0B103}"/>
                  </a:ext>
                </a:extLst>
              </p:cNvPr>
              <p:cNvPicPr>
                <a:picLocks noGrp="1" noRot="1" noChangeAspect="1" noMove="1" noResize="1" noEditPoints="1" noAdjustHandles="1" noChangeArrowheads="1" noChangeShapeType="1"/>
              </p:cNvPicPr>
              <p:nvPr/>
            </p:nvPicPr>
            <p:blipFill>
              <a:blip r:embed="rId4"/>
              <a:stretch>
                <a:fillRect/>
              </a:stretch>
            </p:blipFill>
            <p:spPr>
              <a:xfrm>
                <a:off x="-4137660" y="-365760"/>
                <a:ext cx="2286000" cy="1714500"/>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5" name="Slide Zoom 4">
                <a:extLst>
                  <a:ext uri="{FF2B5EF4-FFF2-40B4-BE49-F238E27FC236}">
                    <a16:creationId xmlns:a16="http://schemas.microsoft.com/office/drawing/2014/main" id="{61FB772C-B80F-ECF5-6408-9E3C5BD85F44}"/>
                  </a:ext>
                </a:extLst>
              </p:cNvPr>
              <p:cNvGraphicFramePr>
                <a:graphicFrameLocks noChangeAspect="1"/>
              </p:cNvGraphicFramePr>
              <p:nvPr>
                <p:extLst>
                  <p:ext uri="{D42A27DB-BD31-4B8C-83A1-F6EECF244321}">
                    <p14:modId xmlns:p14="http://schemas.microsoft.com/office/powerpoint/2010/main" val="2910643064"/>
                  </p:ext>
                </p:extLst>
              </p:nvPr>
            </p:nvGraphicFramePr>
            <p:xfrm>
              <a:off x="-5257800" y="571500"/>
              <a:ext cx="2286000" cy="1714500"/>
            </p:xfrm>
            <a:graphic>
              <a:graphicData uri="http://schemas.microsoft.com/office/powerpoint/2016/slidezoom">
                <pslz:sldZm>
                  <pslz:sldZmObj sldId="312" cId="0">
                    <pslz:zmPr id="{C1E785C9-DB2A-489A-9C33-52AA955C8A67}" returnToParent="0" transitionDur="1000">
                      <p166:blipFill xmlns:p166="http://schemas.microsoft.com/office/powerpoint/2016/6/main">
                        <a:blip r:embed="rId4"/>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5" name="Slide Zoom 4">
                <a:extLst>
                  <a:ext uri="{FF2B5EF4-FFF2-40B4-BE49-F238E27FC236}">
                    <a16:creationId xmlns:a16="http://schemas.microsoft.com/office/drawing/2014/main" id="{61FB772C-B80F-ECF5-6408-9E3C5BD85F44}"/>
                  </a:ext>
                </a:extLst>
              </p:cNvPr>
              <p:cNvPicPr>
                <a:picLocks noGrp="1" noRot="1" noChangeAspect="1" noMove="1" noResize="1" noEditPoints="1" noAdjustHandles="1" noChangeArrowheads="1" noChangeShapeType="1"/>
              </p:cNvPicPr>
              <p:nvPr/>
            </p:nvPicPr>
            <p:blipFill>
              <a:blip r:embed="rId4"/>
              <a:stretch>
                <a:fillRect/>
              </a:stretch>
            </p:blipFill>
            <p:spPr>
              <a:xfrm>
                <a:off x="-5257800" y="571500"/>
                <a:ext cx="2286000" cy="1714500"/>
              </a:xfrm>
              <a:prstGeom prst="rect">
                <a:avLst/>
              </a:prstGeom>
              <a:ln w="3175">
                <a:solidFill>
                  <a:prstClr val="ltGray"/>
                </a:solidFill>
              </a:ln>
            </p:spPr>
          </p:pic>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10127F2-0486-45AE-AF02-F9CD9F524294}"/>
              </a:ext>
            </a:extLst>
          </p:cNvPr>
          <p:cNvSpPr>
            <a:spLocks noGrp="1" noChangeArrowheads="1"/>
          </p:cNvSpPr>
          <p:nvPr>
            <p:ph type="title"/>
          </p:nvPr>
        </p:nvSpPr>
        <p:spPr/>
        <p:txBody>
          <a:bodyPr/>
          <a:lstStyle/>
          <a:p>
            <a:pPr algn="l"/>
            <a:r>
              <a:rPr lang="en-IE" altLang="en-US" dirty="0">
                <a:highlight>
                  <a:srgbClr val="EAEAEA"/>
                </a:highlight>
              </a:rPr>
              <a:t>  The process……     </a:t>
            </a:r>
            <a:endParaRPr lang="en-US" altLang="en-US" dirty="0">
              <a:highlight>
                <a:srgbClr val="EAEAEA"/>
              </a:highlight>
            </a:endParaRPr>
          </a:p>
        </p:txBody>
      </p:sp>
      <p:sp>
        <p:nvSpPr>
          <p:cNvPr id="3" name="Content Placeholder 2">
            <a:extLst>
              <a:ext uri="{FF2B5EF4-FFF2-40B4-BE49-F238E27FC236}">
                <a16:creationId xmlns:a16="http://schemas.microsoft.com/office/drawing/2014/main" id="{EDDA3399-C8F1-4F36-89AA-397376EC7F53}"/>
              </a:ext>
            </a:extLst>
          </p:cNvPr>
          <p:cNvSpPr>
            <a:spLocks noGrp="1"/>
          </p:cNvSpPr>
          <p:nvPr>
            <p:ph idx="1"/>
          </p:nvPr>
        </p:nvSpPr>
        <p:spPr>
          <a:xfrm>
            <a:off x="539791" y="1094023"/>
            <a:ext cx="8229600" cy="5248275"/>
          </a:xfrm>
        </p:spPr>
        <p:txBody>
          <a:bodyPr/>
          <a:lstStyle/>
          <a:p>
            <a:pPr>
              <a:defRPr/>
            </a:pPr>
            <a:r>
              <a:rPr lang="en-IE" dirty="0"/>
              <a:t>We encourage the formation of “natural” teams (i.e., operators, maintenance fitter, supervisor, materials handler for the same area)</a:t>
            </a:r>
          </a:p>
          <a:p>
            <a:pPr>
              <a:defRPr/>
            </a:pPr>
            <a:endParaRPr lang="en-IE" dirty="0"/>
          </a:p>
          <a:p>
            <a:pPr>
              <a:defRPr/>
            </a:pPr>
            <a:r>
              <a:rPr lang="en-IE" dirty="0"/>
              <a:t>This group of workers are then trained to become an effective, functioning team.</a:t>
            </a:r>
          </a:p>
          <a:p>
            <a:pPr>
              <a:defRPr/>
            </a:pPr>
            <a:endParaRPr lang="en-IE" dirty="0"/>
          </a:p>
          <a:p>
            <a:pPr>
              <a:defRPr/>
            </a:pPr>
            <a:r>
              <a:rPr lang="en-IE" dirty="0"/>
              <a:t>Training:  FETAC/QQI Level 5 Teamwork Course   5N1367</a:t>
            </a:r>
          </a:p>
          <a:p>
            <a:pPr>
              <a:defRPr/>
            </a:pPr>
            <a:endParaRPr lang="en-IE" dirty="0"/>
          </a:p>
          <a:p>
            <a:pPr>
              <a:defRPr/>
            </a:pPr>
            <a:r>
              <a:rPr lang="en-IE" dirty="0"/>
              <a:t> </a:t>
            </a:r>
            <a:endParaRPr lang="en-IE" sz="1200" dirty="0"/>
          </a:p>
        </p:txBody>
      </p:sp>
      <p:pic>
        <p:nvPicPr>
          <p:cNvPr id="6" name="Picture 4" descr="LOGO">
            <a:extLst>
              <a:ext uri="{FF2B5EF4-FFF2-40B4-BE49-F238E27FC236}">
                <a16:creationId xmlns:a16="http://schemas.microsoft.com/office/drawing/2014/main" id="{43D0FAD5-95DC-49D3-88D2-27B5C718EB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2608" y="5630174"/>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DF61E79D-EBA2-4E95-BC16-B5832D0D2DAD}"/>
              </a:ext>
            </a:extLst>
          </p:cNvPr>
          <p:cNvSpPr>
            <a:spLocks noGrp="1"/>
          </p:cNvSpPr>
          <p:nvPr>
            <p:ph type="dt" sz="quarter" idx="10"/>
          </p:nvPr>
        </p:nvSpPr>
        <p:spPr/>
        <p:txBody>
          <a:bodyPr/>
          <a:lstStyle/>
          <a:p>
            <a:pPr>
              <a:defRPr/>
            </a:pPr>
            <a:r>
              <a:rPr lang="en-US"/>
              <a:t>www.themegallery.com</a:t>
            </a:r>
          </a:p>
        </p:txBody>
      </p:sp>
      <p:sp>
        <p:nvSpPr>
          <p:cNvPr id="17411" name="Rectangle 18">
            <a:extLst>
              <a:ext uri="{FF2B5EF4-FFF2-40B4-BE49-F238E27FC236}">
                <a16:creationId xmlns:a16="http://schemas.microsoft.com/office/drawing/2014/main" id="{64915841-3D51-4533-B14A-DDE9C9FEBBBD}"/>
              </a:ext>
            </a:extLst>
          </p:cNvPr>
          <p:cNvSpPr>
            <a:spLocks noChangeArrowheads="1"/>
          </p:cNvSpPr>
          <p:nvPr/>
        </p:nvSpPr>
        <p:spPr bwMode="auto">
          <a:xfrm>
            <a:off x="533400" y="6410325"/>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8" name="Footer Placeholder 4">
            <a:extLst>
              <a:ext uri="{FF2B5EF4-FFF2-40B4-BE49-F238E27FC236}">
                <a16:creationId xmlns:a16="http://schemas.microsoft.com/office/drawing/2014/main" id="{BFCA1A3E-C1F2-4C92-9B85-11D6D63167EF}"/>
              </a:ext>
            </a:extLst>
          </p:cNvPr>
          <p:cNvSpPr>
            <a:spLocks noGrp="1"/>
          </p:cNvSpPr>
          <p:nvPr>
            <p:ph type="ftr" sz="quarter" idx="11"/>
          </p:nvPr>
        </p:nvSpPr>
        <p:spPr>
          <a:xfrm>
            <a:off x="5867400" y="6465965"/>
            <a:ext cx="2895600" cy="290512"/>
          </a:xfrm>
        </p:spPr>
        <p:txBody>
          <a:bodyPr/>
          <a:lstStyle/>
          <a:p>
            <a:pPr>
              <a:defRPr/>
            </a:pPr>
            <a:r>
              <a:rPr lang="en-US"/>
              <a:t>Company Logo</a:t>
            </a:r>
          </a:p>
        </p:txBody>
      </p:sp>
      <p:sp>
        <p:nvSpPr>
          <p:cNvPr id="17413" name="AutoShape 4">
            <a:extLst>
              <a:ext uri="{FF2B5EF4-FFF2-40B4-BE49-F238E27FC236}">
                <a16:creationId xmlns:a16="http://schemas.microsoft.com/office/drawing/2014/main" id="{367FBD9A-7094-4238-ACF6-078A1135764F}"/>
              </a:ext>
            </a:extLst>
          </p:cNvPr>
          <p:cNvSpPr>
            <a:spLocks noChangeAspect="1" noChangeArrowheads="1" noTextEdit="1"/>
          </p:cNvSpPr>
          <p:nvPr/>
        </p:nvSpPr>
        <p:spPr bwMode="gray">
          <a:xfrm flipH="1">
            <a:off x="4868863" y="3252788"/>
            <a:ext cx="909637"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p>
        </p:txBody>
      </p:sp>
      <p:pic>
        <p:nvPicPr>
          <p:cNvPr id="17414" name="Picture 17" descr="LOGO">
            <a:extLst>
              <a:ext uri="{FF2B5EF4-FFF2-40B4-BE49-F238E27FC236}">
                <a16:creationId xmlns:a16="http://schemas.microsoft.com/office/drawing/2014/main" id="{16A01D03-B514-4E1C-8100-04CC38D20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8388" y="6240463"/>
            <a:ext cx="1636712" cy="5699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7415" name="Rectangle 19">
            <a:extLst>
              <a:ext uri="{FF2B5EF4-FFF2-40B4-BE49-F238E27FC236}">
                <a16:creationId xmlns:a16="http://schemas.microsoft.com/office/drawing/2014/main" id="{D223D39C-982B-4F9E-82A0-661430BEFA27}"/>
              </a:ext>
            </a:extLst>
          </p:cNvPr>
          <p:cNvSpPr>
            <a:spLocks noGrp="1" noChangeArrowheads="1"/>
          </p:cNvSpPr>
          <p:nvPr>
            <p:ph type="title"/>
          </p:nvPr>
        </p:nvSpPr>
        <p:spPr>
          <a:xfrm>
            <a:off x="825500" y="187960"/>
            <a:ext cx="8229600" cy="563563"/>
          </a:xfrm>
          <a:noFill/>
        </p:spPr>
        <p:txBody>
          <a:bodyPr/>
          <a:lstStyle/>
          <a:p>
            <a:pPr algn="ctr" eaLnBrk="1" hangingPunct="1"/>
            <a:r>
              <a:rPr lang="en-GB" altLang="en-US" dirty="0">
                <a:highlight>
                  <a:srgbClr val="EAEAEA"/>
                </a:highlight>
              </a:rPr>
              <a:t>Skills, Tools and Techniques</a:t>
            </a:r>
          </a:p>
        </p:txBody>
      </p:sp>
      <p:sp>
        <p:nvSpPr>
          <p:cNvPr id="106512" name="Text Box 16">
            <a:extLst>
              <a:ext uri="{FF2B5EF4-FFF2-40B4-BE49-F238E27FC236}">
                <a16:creationId xmlns:a16="http://schemas.microsoft.com/office/drawing/2014/main" id="{B3DAAB92-19DE-43AE-B9FA-FE92C9117BE2}"/>
              </a:ext>
            </a:extLst>
          </p:cNvPr>
          <p:cNvSpPr txBox="1">
            <a:spLocks noChangeArrowheads="1"/>
          </p:cNvSpPr>
          <p:nvPr/>
        </p:nvSpPr>
        <p:spPr bwMode="auto">
          <a:xfrm>
            <a:off x="258763" y="985838"/>
            <a:ext cx="8493125" cy="4893647"/>
          </a:xfrm>
          <a:prstGeom prst="rect">
            <a:avLst/>
          </a:prstGeom>
          <a:noFill/>
          <a:ln>
            <a:noFill/>
          </a:ln>
          <a:effectLst/>
        </p:spPr>
        <p:txBody>
          <a:bodyPr>
            <a:spAutoFit/>
          </a:bodyPr>
          <a:lstStyle/>
          <a:p>
            <a:pPr algn="ctr" eaLnBrk="1" hangingPunct="1">
              <a:spcBef>
                <a:spcPct val="50000"/>
              </a:spcBef>
              <a:defRPr/>
            </a:pPr>
            <a:r>
              <a:rPr lang="en-IE" sz="2400" dirty="0">
                <a:latin typeface="Arial" charset="0"/>
              </a:rPr>
              <a:t>Some of the problem-solving tools/techniques taught:</a:t>
            </a:r>
          </a:p>
          <a:p>
            <a:pPr algn="ctr" eaLnBrk="1" hangingPunct="1">
              <a:spcBef>
                <a:spcPct val="50000"/>
              </a:spcBef>
              <a:defRPr/>
            </a:pPr>
            <a:endParaRPr lang="en-IE" sz="2400" dirty="0">
              <a:latin typeface="Arial" charset="0"/>
            </a:endParaRPr>
          </a:p>
          <a:p>
            <a:pPr algn="ctr" eaLnBrk="1" hangingPunct="1">
              <a:spcBef>
                <a:spcPct val="50000"/>
              </a:spcBef>
              <a:defRPr/>
            </a:pPr>
            <a:r>
              <a:rPr lang="en-IE" sz="2400" dirty="0">
                <a:latin typeface="Arial" charset="0"/>
              </a:rPr>
              <a:t>Brainstorming             Flowcharting</a:t>
            </a:r>
          </a:p>
          <a:p>
            <a:pPr algn="ctr" eaLnBrk="1" hangingPunct="1">
              <a:spcBef>
                <a:spcPct val="50000"/>
              </a:spcBef>
              <a:defRPr/>
            </a:pPr>
            <a:endParaRPr lang="en-IE" sz="2400" dirty="0">
              <a:latin typeface="Arial" charset="0"/>
            </a:endParaRPr>
          </a:p>
          <a:p>
            <a:pPr algn="ctr" eaLnBrk="1" hangingPunct="1">
              <a:spcBef>
                <a:spcPct val="50000"/>
              </a:spcBef>
              <a:defRPr/>
            </a:pPr>
            <a:r>
              <a:rPr lang="en-IE" sz="2400" dirty="0">
                <a:latin typeface="Arial" charset="0"/>
              </a:rPr>
              <a:t>“5 Whys”                Ishikawa Fishbone Diagram</a:t>
            </a:r>
          </a:p>
          <a:p>
            <a:pPr algn="ctr" eaLnBrk="1" hangingPunct="1">
              <a:spcBef>
                <a:spcPct val="50000"/>
              </a:spcBef>
              <a:defRPr/>
            </a:pPr>
            <a:endParaRPr lang="en-IE" sz="2400" dirty="0">
              <a:latin typeface="Arial" charset="0"/>
            </a:endParaRPr>
          </a:p>
          <a:p>
            <a:pPr algn="ctr" eaLnBrk="1" hangingPunct="1">
              <a:spcBef>
                <a:spcPct val="50000"/>
              </a:spcBef>
              <a:defRPr/>
            </a:pPr>
            <a:r>
              <a:rPr lang="en-IE" sz="2400" dirty="0">
                <a:latin typeface="Arial" charset="0"/>
              </a:rPr>
              <a:t>Pareto Analysis       Data Collection Techniques</a:t>
            </a:r>
          </a:p>
          <a:p>
            <a:pPr algn="ctr" eaLnBrk="1" hangingPunct="1">
              <a:spcBef>
                <a:spcPct val="50000"/>
              </a:spcBef>
              <a:defRPr/>
            </a:pPr>
            <a:endParaRPr lang="en-IE" sz="2400" dirty="0">
              <a:latin typeface="Arial" charset="0"/>
            </a:endParaRPr>
          </a:p>
          <a:p>
            <a:pPr algn="ctr" eaLnBrk="1" hangingPunct="1">
              <a:spcBef>
                <a:spcPct val="50000"/>
              </a:spcBef>
              <a:defRPr/>
            </a:pPr>
            <a:r>
              <a:rPr lang="en-IE" sz="2400" dirty="0">
                <a:latin typeface="Arial" charset="0"/>
              </a:rPr>
              <a:t>A3 Methodology – Structured Problem Solving</a:t>
            </a:r>
            <a:endParaRPr lang="en-GB" sz="2400" dirty="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434AC540-99F4-4B03-8EBD-CE2978B5B547}"/>
              </a:ext>
            </a:extLst>
          </p:cNvPr>
          <p:cNvSpPr>
            <a:spLocks noGrp="1"/>
          </p:cNvSpPr>
          <p:nvPr>
            <p:ph type="dt" sz="quarter" idx="10"/>
          </p:nvPr>
        </p:nvSpPr>
        <p:spPr/>
        <p:txBody>
          <a:bodyPr/>
          <a:lstStyle/>
          <a:p>
            <a:pPr>
              <a:defRPr/>
            </a:pPr>
            <a:r>
              <a:rPr lang="en-US"/>
              <a:t>www.themegallery.com</a:t>
            </a:r>
          </a:p>
        </p:txBody>
      </p:sp>
      <p:sp>
        <p:nvSpPr>
          <p:cNvPr id="15" name="Footer Placeholder 4">
            <a:extLst>
              <a:ext uri="{FF2B5EF4-FFF2-40B4-BE49-F238E27FC236}">
                <a16:creationId xmlns:a16="http://schemas.microsoft.com/office/drawing/2014/main" id="{2DE3FABA-F4EE-474C-AF85-6F2B30923E30}"/>
              </a:ext>
            </a:extLst>
          </p:cNvPr>
          <p:cNvSpPr>
            <a:spLocks noGrp="1"/>
          </p:cNvSpPr>
          <p:nvPr>
            <p:ph type="ftr" sz="quarter" idx="11"/>
          </p:nvPr>
        </p:nvSpPr>
        <p:spPr/>
        <p:txBody>
          <a:bodyPr/>
          <a:lstStyle/>
          <a:p>
            <a:pPr>
              <a:defRPr/>
            </a:pPr>
            <a:r>
              <a:rPr lang="en-US"/>
              <a:t>Company Logo</a:t>
            </a:r>
          </a:p>
        </p:txBody>
      </p:sp>
      <p:pic>
        <p:nvPicPr>
          <p:cNvPr id="23556" name="Picture 31" descr="LOGO">
            <a:extLst>
              <a:ext uri="{FF2B5EF4-FFF2-40B4-BE49-F238E27FC236}">
                <a16:creationId xmlns:a16="http://schemas.microsoft.com/office/drawing/2014/main" id="{FD0209BD-ACC3-4E85-9FDA-9E58D9D9C9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3557" name="Rectangle 32">
            <a:extLst>
              <a:ext uri="{FF2B5EF4-FFF2-40B4-BE49-F238E27FC236}">
                <a16:creationId xmlns:a16="http://schemas.microsoft.com/office/drawing/2014/main" id="{62B83D31-8D95-43FD-9158-CFB3A8CC7777}"/>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3558" name="Rectangle 33">
            <a:extLst>
              <a:ext uri="{FF2B5EF4-FFF2-40B4-BE49-F238E27FC236}">
                <a16:creationId xmlns:a16="http://schemas.microsoft.com/office/drawing/2014/main" id="{2D9DF907-51E3-400B-95F9-0108F0754D57}"/>
              </a:ext>
            </a:extLst>
          </p:cNvPr>
          <p:cNvSpPr>
            <a:spLocks noGrp="1" noChangeArrowheads="1"/>
          </p:cNvSpPr>
          <p:nvPr>
            <p:ph type="title"/>
          </p:nvPr>
        </p:nvSpPr>
        <p:spPr/>
        <p:txBody>
          <a:bodyPr/>
          <a:lstStyle/>
          <a:p>
            <a:pPr algn="l" eaLnBrk="1" hangingPunct="1"/>
            <a:r>
              <a:rPr lang="en-GB" altLang="en-US" sz="2800" dirty="0">
                <a:highlight>
                  <a:srgbClr val="EAEAEA"/>
                </a:highlight>
              </a:rPr>
              <a:t>Team building skills    </a:t>
            </a:r>
          </a:p>
        </p:txBody>
      </p:sp>
      <p:sp>
        <p:nvSpPr>
          <p:cNvPr id="23559" name="TextBox 1">
            <a:extLst>
              <a:ext uri="{FF2B5EF4-FFF2-40B4-BE49-F238E27FC236}">
                <a16:creationId xmlns:a16="http://schemas.microsoft.com/office/drawing/2014/main" id="{4946AE5C-2CFE-4B9C-A445-804388C1F53F}"/>
              </a:ext>
            </a:extLst>
          </p:cNvPr>
          <p:cNvSpPr txBox="1">
            <a:spLocks noChangeArrowheads="1"/>
          </p:cNvSpPr>
          <p:nvPr/>
        </p:nvSpPr>
        <p:spPr bwMode="auto">
          <a:xfrm>
            <a:off x="533400" y="1401763"/>
            <a:ext cx="75819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r>
              <a:rPr lang="en-IE" altLang="en-US" dirty="0">
                <a:latin typeface="Arial" panose="020B0604020202020204" pitchFamily="34" charset="0"/>
              </a:rPr>
              <a:t>Some of the team building skills taught:</a:t>
            </a:r>
          </a:p>
          <a:p>
            <a:pPr>
              <a:spcBef>
                <a:spcPct val="0"/>
              </a:spcBef>
              <a:buClrTx/>
              <a:buFontTx/>
              <a:buNone/>
            </a:pPr>
            <a:endParaRPr lang="en-IE" altLang="en-US" dirty="0">
              <a:latin typeface="Arial" panose="020B0604020202020204" pitchFamily="34" charset="0"/>
            </a:endParaRPr>
          </a:p>
          <a:p>
            <a:pPr>
              <a:spcBef>
                <a:spcPct val="0"/>
              </a:spcBef>
              <a:buClrTx/>
              <a:buFontTx/>
              <a:buNone/>
            </a:pPr>
            <a:r>
              <a:rPr lang="en-IE" altLang="en-US" dirty="0">
                <a:latin typeface="Arial" panose="020B0604020202020204" pitchFamily="34" charset="0"/>
              </a:rPr>
              <a:t>“Ground Rules” and Effective Meeting Skills</a:t>
            </a:r>
          </a:p>
          <a:p>
            <a:pPr>
              <a:spcBef>
                <a:spcPct val="0"/>
              </a:spcBef>
              <a:buClrTx/>
              <a:buFontTx/>
              <a:buNone/>
            </a:pPr>
            <a:endParaRPr lang="en-IE" altLang="en-US" dirty="0">
              <a:latin typeface="Arial" panose="020B0604020202020204" pitchFamily="34" charset="0"/>
            </a:endParaRPr>
          </a:p>
          <a:p>
            <a:pPr>
              <a:spcBef>
                <a:spcPct val="0"/>
              </a:spcBef>
              <a:buClrTx/>
              <a:buFontTx/>
              <a:buNone/>
            </a:pPr>
            <a:r>
              <a:rPr lang="en-IE" altLang="en-US" dirty="0">
                <a:latin typeface="Arial" panose="020B0604020202020204" pitchFamily="34" charset="0"/>
              </a:rPr>
              <a:t>Stages of  team development</a:t>
            </a:r>
          </a:p>
          <a:p>
            <a:pPr>
              <a:spcBef>
                <a:spcPct val="0"/>
              </a:spcBef>
              <a:buClrTx/>
              <a:buFontTx/>
              <a:buNone/>
            </a:pPr>
            <a:endParaRPr lang="en-IE" altLang="en-US" dirty="0">
              <a:latin typeface="Arial" panose="020B0604020202020204" pitchFamily="34" charset="0"/>
            </a:endParaRPr>
          </a:p>
          <a:p>
            <a:pPr>
              <a:spcBef>
                <a:spcPct val="0"/>
              </a:spcBef>
              <a:buClrTx/>
              <a:buFontTx/>
              <a:buNone/>
            </a:pPr>
            <a:r>
              <a:rPr lang="en-IE" altLang="en-US" dirty="0">
                <a:latin typeface="Arial" panose="020B0604020202020204" pitchFamily="34" charset="0"/>
              </a:rPr>
              <a:t>Roles within teams (Belbin) </a:t>
            </a:r>
          </a:p>
          <a:p>
            <a:pPr>
              <a:spcBef>
                <a:spcPct val="0"/>
              </a:spcBef>
              <a:buClrTx/>
              <a:buFontTx/>
              <a:buNone/>
            </a:pPr>
            <a:endParaRPr lang="en-IE" altLang="en-US" dirty="0">
              <a:latin typeface="Arial" panose="020B0604020202020204" pitchFamily="34" charset="0"/>
            </a:endParaRPr>
          </a:p>
          <a:p>
            <a:pPr>
              <a:spcBef>
                <a:spcPct val="0"/>
              </a:spcBef>
              <a:buClrTx/>
              <a:buFontTx/>
              <a:buNone/>
            </a:pPr>
            <a:r>
              <a:rPr lang="en-IE" altLang="en-US" dirty="0">
                <a:latin typeface="Arial" panose="020B0604020202020204" pitchFamily="34" charset="0"/>
              </a:rPr>
              <a:t>Cost Benefit Analysis </a:t>
            </a:r>
          </a:p>
          <a:p>
            <a:pPr>
              <a:spcBef>
                <a:spcPct val="0"/>
              </a:spcBef>
              <a:buClrTx/>
              <a:buFontTx/>
              <a:buNone/>
            </a:pPr>
            <a:endParaRPr lang="en-IE" altLang="en-US" dirty="0">
              <a:latin typeface="Arial" panose="020B0604020202020204" pitchFamily="34" charset="0"/>
            </a:endParaRPr>
          </a:p>
          <a:p>
            <a:pPr>
              <a:spcBef>
                <a:spcPct val="0"/>
              </a:spcBef>
              <a:buClrTx/>
              <a:buFontTx/>
              <a:buNone/>
            </a:pPr>
            <a:r>
              <a:rPr lang="en-IE" altLang="en-US" dirty="0">
                <a:latin typeface="Arial" panose="020B0604020202020204" pitchFamily="34" charset="0"/>
              </a:rPr>
              <a:t>Use of evidence based data </a:t>
            </a:r>
            <a:endParaRPr lang="en-IE" altLang="en-US" i="1" dirty="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6" descr="LOGO">
            <a:extLst>
              <a:ext uri="{FF2B5EF4-FFF2-40B4-BE49-F238E27FC236}">
                <a16:creationId xmlns:a16="http://schemas.microsoft.com/office/drawing/2014/main" id="{382609E1-6647-4C4D-8CF8-702A1F6214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7" name="Date Placeholder 3">
            <a:extLst>
              <a:ext uri="{FF2B5EF4-FFF2-40B4-BE49-F238E27FC236}">
                <a16:creationId xmlns:a16="http://schemas.microsoft.com/office/drawing/2014/main" id="{8995797C-8023-4816-88AE-60C0F99A4965}"/>
              </a:ext>
            </a:extLst>
          </p:cNvPr>
          <p:cNvSpPr>
            <a:spLocks noGrp="1"/>
          </p:cNvSpPr>
          <p:nvPr>
            <p:ph type="dt" sz="quarter" idx="10"/>
          </p:nvPr>
        </p:nvSpPr>
        <p:spPr/>
        <p:txBody>
          <a:bodyPr/>
          <a:lstStyle/>
          <a:p>
            <a:pPr>
              <a:defRPr/>
            </a:pPr>
            <a:r>
              <a:rPr lang="en-US"/>
              <a:t>www.themegallery.com</a:t>
            </a:r>
          </a:p>
        </p:txBody>
      </p:sp>
      <p:sp>
        <p:nvSpPr>
          <p:cNvPr id="184324" name="Text Box 4">
            <a:extLst>
              <a:ext uri="{FF2B5EF4-FFF2-40B4-BE49-F238E27FC236}">
                <a16:creationId xmlns:a16="http://schemas.microsoft.com/office/drawing/2014/main" id="{6723135D-8F4C-44CF-9ECF-0AF9A61F9C45}"/>
              </a:ext>
            </a:extLst>
          </p:cNvPr>
          <p:cNvSpPr txBox="1">
            <a:spLocks noChangeArrowheads="1"/>
          </p:cNvSpPr>
          <p:nvPr/>
        </p:nvSpPr>
        <p:spPr bwMode="auto">
          <a:xfrm rot="16200000">
            <a:off x="-1010444" y="2356644"/>
            <a:ext cx="3192463" cy="396875"/>
          </a:xfrm>
          <a:prstGeom prst="rect">
            <a:avLst/>
          </a:prstGeom>
          <a:noFill/>
          <a:ln>
            <a:noFill/>
          </a:ln>
          <a:effectLst/>
        </p:spPr>
        <p:txBody>
          <a:bodyPr>
            <a:spAutoFit/>
          </a:bodyPr>
          <a:lstStyle/>
          <a:p>
            <a:pPr>
              <a:spcBef>
                <a:spcPct val="50000"/>
              </a:spcBef>
              <a:defRPr/>
            </a:pPr>
            <a:r>
              <a:rPr lang="en-IE" sz="2000">
                <a:latin typeface="Arial" charset="0"/>
              </a:rPr>
              <a:t>“</a:t>
            </a:r>
            <a:r>
              <a:rPr lang="en-IE" sz="2000" b="1">
                <a:effectLst>
                  <a:outerShdw blurRad="38100" dist="38100" dir="2700000" algn="tl">
                    <a:srgbClr val="C0C0C0"/>
                  </a:outerShdw>
                </a:effectLst>
                <a:latin typeface="Arial" charset="0"/>
              </a:rPr>
              <a:t>WIN/WIN” PHILOSOPHY</a:t>
            </a:r>
            <a:endParaRPr lang="en-GB" sz="2000" b="1">
              <a:effectLst>
                <a:outerShdw blurRad="38100" dist="38100" dir="2700000" algn="tl">
                  <a:srgbClr val="C0C0C0"/>
                </a:outerShdw>
              </a:effectLst>
              <a:latin typeface="Arial" charset="0"/>
            </a:endParaRPr>
          </a:p>
        </p:txBody>
      </p:sp>
      <p:sp>
        <p:nvSpPr>
          <p:cNvPr id="36869" name="AutoShape 5">
            <a:extLst>
              <a:ext uri="{FF2B5EF4-FFF2-40B4-BE49-F238E27FC236}">
                <a16:creationId xmlns:a16="http://schemas.microsoft.com/office/drawing/2014/main" id="{C1441FBA-4C9E-4954-8ACF-30B695BE22D8}"/>
              </a:ext>
            </a:extLst>
          </p:cNvPr>
          <p:cNvSpPr>
            <a:spLocks noChangeArrowheads="1"/>
          </p:cNvSpPr>
          <p:nvPr/>
        </p:nvSpPr>
        <p:spPr bwMode="auto">
          <a:xfrm>
            <a:off x="777875" y="1646238"/>
            <a:ext cx="598488" cy="101600"/>
          </a:xfrm>
          <a:prstGeom prst="curvedDownArrow">
            <a:avLst>
              <a:gd name="adj1" fmla="val 117813"/>
              <a:gd name="adj2" fmla="val 23562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0" name="AutoShape 6">
            <a:extLst>
              <a:ext uri="{FF2B5EF4-FFF2-40B4-BE49-F238E27FC236}">
                <a16:creationId xmlns:a16="http://schemas.microsoft.com/office/drawing/2014/main" id="{276327CD-A431-442A-9E57-F1B585BFBAD6}"/>
              </a:ext>
            </a:extLst>
          </p:cNvPr>
          <p:cNvSpPr>
            <a:spLocks noChangeArrowheads="1"/>
          </p:cNvSpPr>
          <p:nvPr/>
        </p:nvSpPr>
        <p:spPr bwMode="auto">
          <a:xfrm>
            <a:off x="744538" y="2898775"/>
            <a:ext cx="609600" cy="158750"/>
          </a:xfrm>
          <a:prstGeom prst="curvedUpArrow">
            <a:avLst>
              <a:gd name="adj1" fmla="val 76800"/>
              <a:gd name="adj2" fmla="val 1536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1" name="AutoShape 7">
            <a:extLst>
              <a:ext uri="{FF2B5EF4-FFF2-40B4-BE49-F238E27FC236}">
                <a16:creationId xmlns:a16="http://schemas.microsoft.com/office/drawing/2014/main" id="{DADB97A0-7A64-42D6-B8F8-82562F6C3323}"/>
              </a:ext>
            </a:extLst>
          </p:cNvPr>
          <p:cNvSpPr>
            <a:spLocks noChangeArrowheads="1"/>
          </p:cNvSpPr>
          <p:nvPr/>
        </p:nvSpPr>
        <p:spPr bwMode="auto">
          <a:xfrm>
            <a:off x="1431925" y="1135063"/>
            <a:ext cx="1941513" cy="1298575"/>
          </a:xfrm>
          <a:prstGeom prst="flowChartDocument">
            <a:avLst/>
          </a:prstGeom>
          <a:solidFill>
            <a:srgbClr val="00FF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solidFill>
                  <a:schemeClr val="bg1"/>
                </a:solidFill>
                <a:latin typeface="Arial" panose="020B0604020202020204" pitchFamily="34" charset="0"/>
              </a:rPr>
              <a:t>Management</a:t>
            </a:r>
          </a:p>
          <a:p>
            <a:pPr algn="ctr">
              <a:spcBef>
                <a:spcPct val="0"/>
              </a:spcBef>
              <a:buClrTx/>
              <a:buFontTx/>
              <a:buNone/>
            </a:pPr>
            <a:r>
              <a:rPr lang="en-IE" altLang="en-US" sz="1800" b="1">
                <a:solidFill>
                  <a:schemeClr val="bg1"/>
                </a:solidFill>
                <a:latin typeface="Arial" panose="020B0604020202020204" pitchFamily="34" charset="0"/>
              </a:rPr>
              <a:t>Team</a:t>
            </a:r>
            <a:endParaRPr lang="en-GB" altLang="en-US" sz="1800" b="1">
              <a:solidFill>
                <a:schemeClr val="bg1"/>
              </a:solidFill>
              <a:latin typeface="Arial" panose="020B0604020202020204" pitchFamily="34" charset="0"/>
            </a:endParaRPr>
          </a:p>
        </p:txBody>
      </p:sp>
      <p:sp>
        <p:nvSpPr>
          <p:cNvPr id="36872" name="AutoShape 8">
            <a:extLst>
              <a:ext uri="{FF2B5EF4-FFF2-40B4-BE49-F238E27FC236}">
                <a16:creationId xmlns:a16="http://schemas.microsoft.com/office/drawing/2014/main" id="{A93D93B1-2789-495B-B427-48BB47B988BE}"/>
              </a:ext>
            </a:extLst>
          </p:cNvPr>
          <p:cNvSpPr>
            <a:spLocks noChangeArrowheads="1"/>
          </p:cNvSpPr>
          <p:nvPr/>
        </p:nvSpPr>
        <p:spPr bwMode="auto">
          <a:xfrm rot="10800000">
            <a:off x="1433513" y="2101850"/>
            <a:ext cx="1939925" cy="1298575"/>
          </a:xfrm>
          <a:prstGeom prst="flowChartDocument">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solidFill>
                  <a:schemeClr val="bg1"/>
                </a:solidFill>
                <a:latin typeface="Arial" panose="020B0604020202020204" pitchFamily="34" charset="0"/>
              </a:rPr>
              <a:t>Workforce</a:t>
            </a:r>
            <a:endParaRPr lang="en-GB" altLang="en-US" sz="1800" b="1">
              <a:solidFill>
                <a:schemeClr val="bg1"/>
              </a:solidFill>
              <a:latin typeface="Arial" panose="020B0604020202020204" pitchFamily="34" charset="0"/>
            </a:endParaRPr>
          </a:p>
        </p:txBody>
      </p:sp>
      <p:sp>
        <p:nvSpPr>
          <p:cNvPr id="36873" name="AutoShape 9">
            <a:extLst>
              <a:ext uri="{FF2B5EF4-FFF2-40B4-BE49-F238E27FC236}">
                <a16:creationId xmlns:a16="http://schemas.microsoft.com/office/drawing/2014/main" id="{1CAA4486-223F-475B-B455-A261E6D3AEFD}"/>
              </a:ext>
            </a:extLst>
          </p:cNvPr>
          <p:cNvSpPr>
            <a:spLocks noChangeArrowheads="1"/>
          </p:cNvSpPr>
          <p:nvPr/>
        </p:nvSpPr>
        <p:spPr bwMode="auto">
          <a:xfrm>
            <a:off x="3668713" y="1784350"/>
            <a:ext cx="1162050" cy="598488"/>
          </a:xfrm>
          <a:prstGeom prst="rightArrow">
            <a:avLst>
              <a:gd name="adj1" fmla="val 50000"/>
              <a:gd name="adj2" fmla="val 48541"/>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4" name="Text Box 10">
            <a:extLst>
              <a:ext uri="{FF2B5EF4-FFF2-40B4-BE49-F238E27FC236}">
                <a16:creationId xmlns:a16="http://schemas.microsoft.com/office/drawing/2014/main" id="{8BE556B4-8AC8-43EB-A986-27F6265844B2}"/>
              </a:ext>
            </a:extLst>
          </p:cNvPr>
          <p:cNvSpPr txBox="1">
            <a:spLocks noChangeArrowheads="1"/>
          </p:cNvSpPr>
          <p:nvPr/>
        </p:nvSpPr>
        <p:spPr bwMode="auto">
          <a:xfrm>
            <a:off x="4249738" y="1354138"/>
            <a:ext cx="259238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1800" b="1" dirty="0">
                <a:latin typeface="Arial" panose="020B0604020202020204" pitchFamily="34" charset="0"/>
              </a:rPr>
              <a:t>Builds TRUST,  </a:t>
            </a:r>
          </a:p>
          <a:p>
            <a:pPr algn="ctr">
              <a:spcBef>
                <a:spcPct val="50000"/>
              </a:spcBef>
              <a:buClrTx/>
              <a:buFontTx/>
              <a:buNone/>
            </a:pPr>
            <a:r>
              <a:rPr lang="en-IE" altLang="en-US" sz="1800" b="1" dirty="0">
                <a:latin typeface="Arial" panose="020B0604020202020204" pitchFamily="34" charset="0"/>
              </a:rPr>
              <a:t> to ENABLE, and to UNLOCK  the </a:t>
            </a:r>
          </a:p>
          <a:p>
            <a:pPr algn="ctr">
              <a:spcBef>
                <a:spcPct val="50000"/>
              </a:spcBef>
              <a:buClrTx/>
              <a:buFontTx/>
              <a:buNone/>
            </a:pPr>
            <a:r>
              <a:rPr lang="en-IE" altLang="en-US" sz="1800" b="1" dirty="0">
                <a:latin typeface="Arial" panose="020B0604020202020204" pitchFamily="34" charset="0"/>
              </a:rPr>
              <a:t>CREATIVE POTENTIAL </a:t>
            </a:r>
          </a:p>
          <a:p>
            <a:pPr algn="ctr">
              <a:spcBef>
                <a:spcPct val="50000"/>
              </a:spcBef>
              <a:buClrTx/>
              <a:buFontTx/>
              <a:buNone/>
            </a:pPr>
            <a:r>
              <a:rPr lang="en-IE" altLang="en-US" sz="1800" b="1" dirty="0">
                <a:latin typeface="Arial" panose="020B0604020202020204" pitchFamily="34" charset="0"/>
              </a:rPr>
              <a:t>within the  </a:t>
            </a:r>
          </a:p>
          <a:p>
            <a:pPr algn="ctr">
              <a:spcBef>
                <a:spcPct val="50000"/>
              </a:spcBef>
              <a:buClrTx/>
              <a:buFontTx/>
              <a:buNone/>
            </a:pPr>
            <a:r>
              <a:rPr lang="en-IE" altLang="en-US" sz="1800" b="1" dirty="0">
                <a:latin typeface="Arial" panose="020B0604020202020204" pitchFamily="34" charset="0"/>
              </a:rPr>
              <a:t>ENTIRE WORKFORCE</a:t>
            </a:r>
            <a:endParaRPr lang="en-GB" altLang="en-US" sz="1800" b="1" dirty="0">
              <a:latin typeface="Arial" panose="020B0604020202020204" pitchFamily="34" charset="0"/>
            </a:endParaRPr>
          </a:p>
        </p:txBody>
      </p:sp>
      <p:sp>
        <p:nvSpPr>
          <p:cNvPr id="184334" name="AutoShape 14">
            <a:extLst>
              <a:ext uri="{FF2B5EF4-FFF2-40B4-BE49-F238E27FC236}">
                <a16:creationId xmlns:a16="http://schemas.microsoft.com/office/drawing/2014/main" id="{55E5F0E6-48F7-4A71-BCE7-44C5FEDC77E2}"/>
              </a:ext>
            </a:extLst>
          </p:cNvPr>
          <p:cNvSpPr>
            <a:spLocks noChangeArrowheads="1"/>
          </p:cNvSpPr>
          <p:nvPr/>
        </p:nvSpPr>
        <p:spPr bwMode="auto">
          <a:xfrm>
            <a:off x="136525" y="4289425"/>
            <a:ext cx="8310563" cy="1985963"/>
          </a:xfrm>
          <a:prstGeom prst="roundRect">
            <a:avLst>
              <a:gd name="adj" fmla="val 16667"/>
            </a:avLst>
          </a:prstGeom>
          <a:noFill/>
          <a:ln w="25400" algn="ctr">
            <a:solidFill>
              <a:srgbClr val="FF6600"/>
            </a:solidFill>
            <a:round/>
            <a:headEnd/>
            <a:tailEnd/>
          </a:ln>
          <a:effectLst/>
        </p:spPr>
        <p:txBody>
          <a:bodyPr wrap="none" anchor="ctr"/>
          <a:lstStyle/>
          <a:p>
            <a:pPr algn="ctr">
              <a:defRPr/>
            </a:pPr>
            <a:r>
              <a:rPr lang="en-IE" sz="2200" b="1" dirty="0">
                <a:solidFill>
                  <a:srgbClr val="0066FF"/>
                </a:solidFill>
                <a:effectLst>
                  <a:outerShdw blurRad="38100" dist="38100" dir="2700000" algn="tl">
                    <a:srgbClr val="C0C0C0"/>
                  </a:outerShdw>
                </a:effectLst>
                <a:latin typeface="Arial" charset="0"/>
              </a:rPr>
              <a:t>Real employee involvement/direct participation</a:t>
            </a:r>
          </a:p>
          <a:p>
            <a:pPr algn="ctr">
              <a:defRPr/>
            </a:pPr>
            <a:r>
              <a:rPr lang="en-IE" sz="2200" b="1" dirty="0">
                <a:solidFill>
                  <a:srgbClr val="0066FF"/>
                </a:solidFill>
                <a:effectLst>
                  <a:outerShdw blurRad="38100" dist="38100" dir="2700000" algn="tl">
                    <a:srgbClr val="C0C0C0"/>
                  </a:outerShdw>
                </a:effectLst>
                <a:latin typeface="Arial" charset="0"/>
              </a:rPr>
              <a:t> enables us ALL to work together</a:t>
            </a:r>
          </a:p>
          <a:p>
            <a:pPr>
              <a:defRPr/>
            </a:pPr>
            <a:r>
              <a:rPr lang="en-IE" sz="2200" b="1" dirty="0">
                <a:solidFill>
                  <a:srgbClr val="0066FF"/>
                </a:solidFill>
                <a:effectLst>
                  <a:outerShdw blurRad="38100" dist="38100" dir="2700000" algn="tl">
                    <a:srgbClr val="C0C0C0"/>
                  </a:outerShdw>
                </a:effectLst>
                <a:latin typeface="Arial" charset="0"/>
              </a:rPr>
              <a:t>in a new and innovative way, improving competitiveness </a:t>
            </a:r>
          </a:p>
          <a:p>
            <a:pPr>
              <a:defRPr/>
            </a:pPr>
            <a:r>
              <a:rPr lang="en-IE" sz="2200" b="1" dirty="0">
                <a:solidFill>
                  <a:srgbClr val="0066FF"/>
                </a:solidFill>
                <a:effectLst>
                  <a:outerShdw blurRad="38100" dist="38100" dir="2700000" algn="tl">
                    <a:srgbClr val="C0C0C0"/>
                  </a:outerShdw>
                </a:effectLst>
                <a:latin typeface="Arial" charset="0"/>
              </a:rPr>
              <a:t> ---thus,  securing a better future for ALL employees……</a:t>
            </a:r>
            <a:endParaRPr lang="en-GB" sz="2200" b="1" dirty="0">
              <a:solidFill>
                <a:srgbClr val="0066FF"/>
              </a:solidFill>
              <a:effectLst>
                <a:outerShdw blurRad="38100" dist="38100" dir="2700000" algn="tl">
                  <a:srgbClr val="C0C0C0"/>
                </a:outerShdw>
              </a:effectLst>
              <a:latin typeface="Arial" charset="0"/>
            </a:endParaRPr>
          </a:p>
        </p:txBody>
      </p:sp>
      <p:sp>
        <p:nvSpPr>
          <p:cNvPr id="36876" name="Rectangle 15">
            <a:extLst>
              <a:ext uri="{FF2B5EF4-FFF2-40B4-BE49-F238E27FC236}">
                <a16:creationId xmlns:a16="http://schemas.microsoft.com/office/drawing/2014/main" id="{0DAA7A6D-1604-4105-BD6F-6D6E9D05DEEE}"/>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7" name="Rectangle 18">
            <a:extLst>
              <a:ext uri="{FF2B5EF4-FFF2-40B4-BE49-F238E27FC236}">
                <a16:creationId xmlns:a16="http://schemas.microsoft.com/office/drawing/2014/main" id="{F2683F1B-C195-4467-AA0D-9787FADF90AF}"/>
              </a:ext>
            </a:extLst>
          </p:cNvPr>
          <p:cNvSpPr>
            <a:spLocks noChangeArrowheads="1"/>
          </p:cNvSpPr>
          <p:nvPr/>
        </p:nvSpPr>
        <p:spPr bwMode="auto">
          <a:xfrm>
            <a:off x="384175" y="971550"/>
            <a:ext cx="6964363" cy="3182938"/>
          </a:xfrm>
          <a:prstGeom prst="rect">
            <a:avLst/>
          </a:prstGeom>
          <a:noFill/>
          <a:ln w="31750" algn="ctr">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8" name="AutoShape 13">
            <a:extLst>
              <a:ext uri="{FF2B5EF4-FFF2-40B4-BE49-F238E27FC236}">
                <a16:creationId xmlns:a16="http://schemas.microsoft.com/office/drawing/2014/main" id="{E911C420-690D-41DD-8246-8ECA46B6C432}"/>
              </a:ext>
            </a:extLst>
          </p:cNvPr>
          <p:cNvSpPr>
            <a:spLocks noChangeArrowheads="1"/>
          </p:cNvSpPr>
          <p:nvPr/>
        </p:nvSpPr>
        <p:spPr bwMode="auto">
          <a:xfrm>
            <a:off x="5275263" y="4154488"/>
            <a:ext cx="541337" cy="382587"/>
          </a:xfrm>
          <a:prstGeom prst="downArrow">
            <a:avLst>
              <a:gd name="adj1" fmla="val 50000"/>
              <a:gd name="adj2" fmla="val 25514"/>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pic>
        <p:nvPicPr>
          <p:cNvPr id="36879" name="Picture 20">
            <a:extLst>
              <a:ext uri="{FF2B5EF4-FFF2-40B4-BE49-F238E27FC236}">
                <a16:creationId xmlns:a16="http://schemas.microsoft.com/office/drawing/2014/main" id="{DA4DBA95-4F18-447B-9FC6-10B0F74236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4138" y="1546225"/>
            <a:ext cx="566737"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80" name="Picture 21">
            <a:extLst>
              <a:ext uri="{FF2B5EF4-FFF2-40B4-BE49-F238E27FC236}">
                <a16:creationId xmlns:a16="http://schemas.microsoft.com/office/drawing/2014/main" id="{A3792214-7B56-4747-ABE2-191B035CDD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6700" y="2419350"/>
            <a:ext cx="566738"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81" name="Title 2">
            <a:extLst>
              <a:ext uri="{FF2B5EF4-FFF2-40B4-BE49-F238E27FC236}">
                <a16:creationId xmlns:a16="http://schemas.microsoft.com/office/drawing/2014/main" id="{062236D6-35BF-413A-8322-A2258F42E513}"/>
              </a:ext>
            </a:extLst>
          </p:cNvPr>
          <p:cNvSpPr>
            <a:spLocks noGrp="1" noChangeArrowheads="1"/>
          </p:cNvSpPr>
          <p:nvPr>
            <p:ph type="title"/>
          </p:nvPr>
        </p:nvSpPr>
        <p:spPr>
          <a:xfrm>
            <a:off x="134938" y="168275"/>
            <a:ext cx="8229600" cy="569913"/>
          </a:xfrm>
        </p:spPr>
        <p:txBody>
          <a:bodyPr/>
          <a:lstStyle/>
          <a:p>
            <a:pPr algn="l"/>
            <a:r>
              <a:rPr lang="en-IE" altLang="en-US" sz="2800" dirty="0">
                <a:highlight>
                  <a:srgbClr val="EAEAEA"/>
                </a:highlight>
              </a:rPr>
              <a:t>Workplace Innovation:  Is both a </a:t>
            </a:r>
            <a:r>
              <a:rPr lang="en-IE" altLang="en-US" sz="2800" b="1" dirty="0">
                <a:highlight>
                  <a:srgbClr val="EAEAEA"/>
                </a:highlight>
              </a:rPr>
              <a:t>Process</a:t>
            </a:r>
            <a:r>
              <a:rPr lang="en-IE" altLang="en-US" sz="2800" dirty="0">
                <a:highlight>
                  <a:srgbClr val="EAEAEA"/>
                </a:highlight>
              </a:rPr>
              <a:t>…. and………………….an </a:t>
            </a:r>
            <a:r>
              <a:rPr lang="en-IE" altLang="en-US" sz="2800" b="1" dirty="0">
                <a:highlight>
                  <a:srgbClr val="EAEAEA"/>
                </a:highlight>
              </a:rPr>
              <a:t>Outcome</a:t>
            </a:r>
            <a:endParaRPr lang="en-IE" altLang="en-US" sz="2800" dirty="0">
              <a:highlight>
                <a:srgbClr val="EAEAEA"/>
              </a:highlight>
            </a:endParaRPr>
          </a:p>
        </p:txBody>
      </p:sp>
      <p:sp>
        <p:nvSpPr>
          <p:cNvPr id="2" name="Rectangle 1">
            <a:extLst>
              <a:ext uri="{FF2B5EF4-FFF2-40B4-BE49-F238E27FC236}">
                <a16:creationId xmlns:a16="http://schemas.microsoft.com/office/drawing/2014/main" id="{A4176C8F-C078-41F3-813C-E63D51895BED}"/>
              </a:ext>
            </a:extLst>
          </p:cNvPr>
          <p:cNvSpPr/>
          <p:nvPr/>
        </p:nvSpPr>
        <p:spPr>
          <a:xfrm>
            <a:off x="-1293813" y="5767388"/>
            <a:ext cx="249238" cy="368300"/>
          </a:xfrm>
          <a:prstGeom prst="rect">
            <a:avLst/>
          </a:prstGeom>
        </p:spPr>
        <p:txBody>
          <a:bodyPr wrap="none">
            <a:spAutoFit/>
          </a:bodyPr>
          <a:lstStyle/>
          <a:p>
            <a:pPr>
              <a:defRPr/>
            </a:pPr>
            <a:r>
              <a:rPr lang="en-IE" b="1" dirty="0">
                <a:solidFill>
                  <a:srgbClr val="0066FF"/>
                </a:solidFill>
                <a:effectLst>
                  <a:outerShdw blurRad="38100" dist="38100" dir="2700000" algn="tl">
                    <a:srgbClr val="C0C0C0"/>
                  </a:outerShdw>
                </a:effectLst>
                <a:latin typeface="Arial" charset="0"/>
              </a:rPr>
              <a:t> </a:t>
            </a:r>
            <a:endParaRPr lang="en-US" dirty="0"/>
          </a:p>
        </p:txBody>
      </p:sp>
    </p:spTree>
  </p:cSld>
  <p:clrMapOvr>
    <a:masterClrMapping/>
  </p:clrMapOvr>
</p:sld>
</file>

<file path=ppt/theme/theme1.xml><?xml version="1.0" encoding="utf-8"?>
<a:theme xmlns:a="http://schemas.openxmlformats.org/drawingml/2006/main" name="sample">
  <a:themeElements>
    <a:clrScheme name="sample 3">
      <a:dk1>
        <a:srgbClr val="1D528D"/>
      </a:dk1>
      <a:lt1>
        <a:srgbClr val="FFFFFF"/>
      </a:lt1>
      <a:dk2>
        <a:srgbClr val="000000"/>
      </a:dk2>
      <a:lt2>
        <a:srgbClr val="C0C0C0"/>
      </a:lt2>
      <a:accent1>
        <a:srgbClr val="399D72"/>
      </a:accent1>
      <a:accent2>
        <a:srgbClr val="FF9900"/>
      </a:accent2>
      <a:accent3>
        <a:srgbClr val="FFFFFF"/>
      </a:accent3>
      <a:accent4>
        <a:srgbClr val="174578"/>
      </a:accent4>
      <a:accent5>
        <a:srgbClr val="AECCBC"/>
      </a:accent5>
      <a:accent6>
        <a:srgbClr val="E78A00"/>
      </a:accent6>
      <a:hlink>
        <a:srgbClr val="9999FF"/>
      </a:hlink>
      <a:folHlink>
        <a:srgbClr val="969696"/>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ample 1">
        <a:dk1>
          <a:srgbClr val="1D528D"/>
        </a:dk1>
        <a:lt1>
          <a:srgbClr val="FFFFFF"/>
        </a:lt1>
        <a:dk2>
          <a:srgbClr val="000000"/>
        </a:dk2>
        <a:lt2>
          <a:srgbClr val="C0C0C0"/>
        </a:lt2>
        <a:accent1>
          <a:srgbClr val="1B9AD9"/>
        </a:accent1>
        <a:accent2>
          <a:srgbClr val="1DB3AC"/>
        </a:accent2>
        <a:accent3>
          <a:srgbClr val="FFFFFF"/>
        </a:accent3>
        <a:accent4>
          <a:srgbClr val="174578"/>
        </a:accent4>
        <a:accent5>
          <a:srgbClr val="ABCAE9"/>
        </a:accent5>
        <a:accent6>
          <a:srgbClr val="19A29B"/>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sample 2">
        <a:dk1>
          <a:srgbClr val="003366"/>
        </a:dk1>
        <a:lt1>
          <a:srgbClr val="FFFFFF"/>
        </a:lt1>
        <a:dk2>
          <a:srgbClr val="000000"/>
        </a:dk2>
        <a:lt2>
          <a:srgbClr val="C0C0C0"/>
        </a:lt2>
        <a:accent1>
          <a:srgbClr val="3556A7"/>
        </a:accent1>
        <a:accent2>
          <a:srgbClr val="C78DD7"/>
        </a:accent2>
        <a:accent3>
          <a:srgbClr val="FFFFFF"/>
        </a:accent3>
        <a:accent4>
          <a:srgbClr val="002A56"/>
        </a:accent4>
        <a:accent5>
          <a:srgbClr val="AEB4D0"/>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sample 3">
        <a:dk1>
          <a:srgbClr val="1D528D"/>
        </a:dk1>
        <a:lt1>
          <a:srgbClr val="FFFFFF"/>
        </a:lt1>
        <a:dk2>
          <a:srgbClr val="000000"/>
        </a:dk2>
        <a:lt2>
          <a:srgbClr val="C0C0C0"/>
        </a:lt2>
        <a:accent1>
          <a:srgbClr val="399D72"/>
        </a:accent1>
        <a:accent2>
          <a:srgbClr val="FF9900"/>
        </a:accent2>
        <a:accent3>
          <a:srgbClr val="FFFFFF"/>
        </a:accent3>
        <a:accent4>
          <a:srgbClr val="174578"/>
        </a:accent4>
        <a:accent5>
          <a:srgbClr val="AECCBC"/>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sample 4">
        <a:dk1>
          <a:srgbClr val="457733"/>
        </a:dk1>
        <a:lt1>
          <a:srgbClr val="FFFFFF"/>
        </a:lt1>
        <a:dk2>
          <a:srgbClr val="000000"/>
        </a:dk2>
        <a:lt2>
          <a:srgbClr val="C0C0C0"/>
        </a:lt2>
        <a:accent1>
          <a:srgbClr val="E6320E"/>
        </a:accent1>
        <a:accent2>
          <a:srgbClr val="AB3825"/>
        </a:accent2>
        <a:accent3>
          <a:srgbClr val="FFFFFF"/>
        </a:accent3>
        <a:accent4>
          <a:srgbClr val="3A652A"/>
        </a:accent4>
        <a:accent5>
          <a:srgbClr val="F0ADAA"/>
        </a:accent5>
        <a:accent6>
          <a:srgbClr val="9B3220"/>
        </a:accent6>
        <a:hlink>
          <a:srgbClr val="00660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CE36F92B30B3499CA8930880E3694E" ma:contentTypeVersion="11" ma:contentTypeDescription="Create a new document." ma:contentTypeScope="" ma:versionID="48e25853844a9295308d08579997a711">
  <xsd:schema xmlns:xsd="http://www.w3.org/2001/XMLSchema" xmlns:xs="http://www.w3.org/2001/XMLSchema" xmlns:p="http://schemas.microsoft.com/office/2006/metadata/properties" xmlns:ns2="0988a5e8-6eea-41d2-a3c2-20009eabeb70" xmlns:ns3="b3f5d1ad-add7-4297-9a04-0afbe91885f7" targetNamespace="http://schemas.microsoft.com/office/2006/metadata/properties" ma:root="true" ma:fieldsID="5a213f7e996e07f42aaac4e2f0fe24fc" ns2:_="" ns3:_="">
    <xsd:import namespace="0988a5e8-6eea-41d2-a3c2-20009eabeb70"/>
    <xsd:import namespace="b3f5d1ad-add7-4297-9a04-0afbe91885f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88a5e8-6eea-41d2-a3c2-20009eabeb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f5d1ad-add7-4297-9a04-0afbe91885f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49162D-150F-485A-B2F3-8DEF077944E3}"/>
</file>

<file path=customXml/itemProps2.xml><?xml version="1.0" encoding="utf-8"?>
<ds:datastoreItem xmlns:ds="http://schemas.openxmlformats.org/officeDocument/2006/customXml" ds:itemID="{DF90FE37-4BD2-43D5-BE2B-96C8238FE095}"/>
</file>

<file path=customXml/itemProps3.xml><?xml version="1.0" encoding="utf-8"?>
<ds:datastoreItem xmlns:ds="http://schemas.openxmlformats.org/officeDocument/2006/customXml" ds:itemID="{78B9F647-8993-4699-8876-F680723BF178}"/>
</file>

<file path=docProps/app.xml><?xml version="1.0" encoding="utf-8"?>
<Properties xmlns="http://schemas.openxmlformats.org/officeDocument/2006/extended-properties" xmlns:vt="http://schemas.openxmlformats.org/officeDocument/2006/docPropsVTypes">
  <Template/>
  <TotalTime>10097</TotalTime>
  <Words>1319</Words>
  <Application>Microsoft Office PowerPoint</Application>
  <PresentationFormat>On-screen Show (4:3)</PresentationFormat>
  <Paragraphs>203</Paragraphs>
  <Slides>17</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Comic Sans MS</vt:lpstr>
      <vt:lpstr>Verdana</vt:lpstr>
      <vt:lpstr>Wingdings</vt:lpstr>
      <vt:lpstr>sample</vt:lpstr>
      <vt:lpstr>Image</vt:lpstr>
      <vt:lpstr>                                    Direct II                              Irish National Seminar                         Cork                              9th and 10th May 2022   How it Works….. Case Studies                 .              Tony Murphy Workplace Innovation Engineer The IDEAS Institute Liberty Hall Dublin 1                   </vt:lpstr>
      <vt:lpstr>The Plan………</vt:lpstr>
      <vt:lpstr>Remember this…………?</vt:lpstr>
      <vt:lpstr>……So,…………………………   </vt:lpstr>
      <vt:lpstr>PowerPoint Presentation</vt:lpstr>
      <vt:lpstr>  The process……     </vt:lpstr>
      <vt:lpstr>Skills, Tools and Techniques</vt:lpstr>
      <vt:lpstr>Team building skills    </vt:lpstr>
      <vt:lpstr>Workplace Innovation:  Is both a Process…. and………………….an Outcome</vt:lpstr>
      <vt:lpstr>A very brief Case Study</vt:lpstr>
      <vt:lpstr>Role of the IDEAS Institute..</vt:lpstr>
      <vt:lpstr> More Case Studies…</vt:lpstr>
      <vt:lpstr>Points worth considering…</vt:lpstr>
      <vt:lpstr>PowerPoint Presentation</vt:lpstr>
      <vt:lpstr>What do you think…..?    </vt:lpstr>
      <vt:lpstr>So ,………………………     </vt:lpstr>
      <vt:lpstr>PowerPoint Presentation</vt:lpstr>
    </vt:vector>
  </TitlesOfParts>
  <Company>GuildDesign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ThemeGallery.com</dc:creator>
  <cp:lastModifiedBy>Mary Ogundipe</cp:lastModifiedBy>
  <cp:revision>344</cp:revision>
  <cp:lastPrinted>2012-03-02T14:09:27Z</cp:lastPrinted>
  <dcterms:created xsi:type="dcterms:W3CDTF">2004-08-26T06:30:40Z</dcterms:created>
  <dcterms:modified xsi:type="dcterms:W3CDTF">2022-05-06T15:49:56Z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7407fdd-18d3-4dbe-9af5-11ecd8aefe73_Enabled">
    <vt:lpwstr>true</vt:lpwstr>
  </property>
  <property fmtid="{D5CDD505-2E9C-101B-9397-08002B2CF9AE}" pid="3" name="MSIP_Label_b7407fdd-18d3-4dbe-9af5-11ecd8aefe73_SetDate">
    <vt:lpwstr>2021-01-28T18:21:33Z</vt:lpwstr>
  </property>
  <property fmtid="{D5CDD505-2E9C-101B-9397-08002B2CF9AE}" pid="4" name="MSIP_Label_b7407fdd-18d3-4dbe-9af5-11ecd8aefe73_Method">
    <vt:lpwstr>Privileged</vt:lpwstr>
  </property>
  <property fmtid="{D5CDD505-2E9C-101B-9397-08002B2CF9AE}" pid="5" name="MSIP_Label_b7407fdd-18d3-4dbe-9af5-11ecd8aefe73_Name">
    <vt:lpwstr>SIPTU - Confidential</vt:lpwstr>
  </property>
  <property fmtid="{D5CDD505-2E9C-101B-9397-08002B2CF9AE}" pid="6" name="MSIP_Label_b7407fdd-18d3-4dbe-9af5-11ecd8aefe73_SiteId">
    <vt:lpwstr>b47628df-374d-4176-b661-a9858753cbac</vt:lpwstr>
  </property>
  <property fmtid="{D5CDD505-2E9C-101B-9397-08002B2CF9AE}" pid="7" name="MSIP_Label_b7407fdd-18d3-4dbe-9af5-11ecd8aefe73_ActionId">
    <vt:lpwstr>89bb1dbb-7339-40dd-beaa-3a1fea782cc2</vt:lpwstr>
  </property>
  <property fmtid="{D5CDD505-2E9C-101B-9397-08002B2CF9AE}" pid="8" name="MSIP_Label_b7407fdd-18d3-4dbe-9af5-11ecd8aefe73_ContentBits">
    <vt:lpwstr>0</vt:lpwstr>
  </property>
  <property fmtid="{D5CDD505-2E9C-101B-9397-08002B2CF9AE}" pid="9" name="ContentTypeId">
    <vt:lpwstr>0x0101001DCE36F92B30B3499CA8930880E3694E</vt:lpwstr>
  </property>
</Properties>
</file>