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57" r:id="rId4"/>
    <p:sldId id="264" r:id="rId5"/>
    <p:sldId id="259" r:id="rId6"/>
    <p:sldId id="289" r:id="rId7"/>
    <p:sldId id="266" r:id="rId8"/>
    <p:sldId id="272" r:id="rId9"/>
    <p:sldId id="271" r:id="rId10"/>
    <p:sldId id="273" r:id="rId11"/>
    <p:sldId id="274" r:id="rId12"/>
    <p:sldId id="275" r:id="rId13"/>
    <p:sldId id="276" r:id="rId14"/>
    <p:sldId id="277" r:id="rId15"/>
    <p:sldId id="278" r:id="rId16"/>
    <p:sldId id="258" r:id="rId17"/>
    <p:sldId id="284" r:id="rId18"/>
    <p:sldId id="285" r:id="rId19"/>
    <p:sldId id="286" r:id="rId20"/>
    <p:sldId id="287" r:id="rId21"/>
    <p:sldId id="262" r:id="rId22"/>
    <p:sldId id="260" r:id="rId23"/>
    <p:sldId id="261" r:id="rId24"/>
    <p:sldId id="263" r:id="rId25"/>
    <p:sldId id="268" r:id="rId26"/>
    <p:sldId id="283" r:id="rId27"/>
    <p:sldId id="267" r:id="rId28"/>
    <p:sldId id="269" r:id="rId29"/>
    <p:sldId id="270" r:id="rId30"/>
    <p:sldId id="280" r:id="rId31"/>
    <p:sldId id="281" r:id="rId32"/>
    <p:sldId id="282" r:id="rId33"/>
    <p:sldId id="279" r:id="rId34"/>
  </p:sldIdLst>
  <p:sldSz cx="12192000" cy="6858000"/>
  <p:notesSz cx="6792913"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460"/>
  </p:normalViewPr>
  <p:slideViewPr>
    <p:cSldViewPr snapToGrid="0" snapToObjects="1">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9A85-A037-DE8D-D160-4C3E237130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FE17444-36B4-CC9B-2442-17D17B637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484C4C0-24B5-FF94-1E61-04A289C2BE12}"/>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5" name="Footer Placeholder 4">
            <a:extLst>
              <a:ext uri="{FF2B5EF4-FFF2-40B4-BE49-F238E27FC236}">
                <a16:creationId xmlns:a16="http://schemas.microsoft.com/office/drawing/2014/main" id="{F21180B5-97F1-A3C6-4D5B-035909182E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6817E9-6434-8BB8-2D1F-DFAA5860F847}"/>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312899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9F89-2E38-EA4C-85A4-5C2B6B95776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EAED1F7-C86D-9935-0969-7928742074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3F58E7A-1E9B-F21B-B25D-E793B412AC8B}"/>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5" name="Footer Placeholder 4">
            <a:extLst>
              <a:ext uri="{FF2B5EF4-FFF2-40B4-BE49-F238E27FC236}">
                <a16:creationId xmlns:a16="http://schemas.microsoft.com/office/drawing/2014/main" id="{F9498532-64D0-6F93-AFA9-E277A47CF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6F7ECE-6F00-2906-D3A1-089840F85EF3}"/>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233053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D24E38-3AD1-CDCE-2984-6C8717BB7DC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033E998-36D4-437F-127C-1C6B1A832A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80D5175-9F0B-94D2-1E4C-C170F13B7CB4}"/>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5" name="Footer Placeholder 4">
            <a:extLst>
              <a:ext uri="{FF2B5EF4-FFF2-40B4-BE49-F238E27FC236}">
                <a16:creationId xmlns:a16="http://schemas.microsoft.com/office/drawing/2014/main" id="{286BC3DA-8E67-C83C-2B38-E72111C7BF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D14D79-1114-C884-BF33-AC868AE5AAA3}"/>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2000081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D865-D26D-FD20-6AD5-9BFBCD9D566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E07C223-4AFB-8E6B-4062-B7B798873BC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6463562-614D-07F0-58CE-92BC7DBEAFFD}"/>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5" name="Footer Placeholder 4">
            <a:extLst>
              <a:ext uri="{FF2B5EF4-FFF2-40B4-BE49-F238E27FC236}">
                <a16:creationId xmlns:a16="http://schemas.microsoft.com/office/drawing/2014/main" id="{BD21EAF4-3DF9-0D50-46B5-CF704049EF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760443-CAF0-5301-3771-395212D2FA7F}"/>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80909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820F-650C-B3EF-45A6-8FB7BC39152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629D06A-B788-EC1F-1D29-204186F45A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96BE65-5931-005F-9ABD-1A9A5D8E9353}"/>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5" name="Footer Placeholder 4">
            <a:extLst>
              <a:ext uri="{FF2B5EF4-FFF2-40B4-BE49-F238E27FC236}">
                <a16:creationId xmlns:a16="http://schemas.microsoft.com/office/drawing/2014/main" id="{D794481D-C552-45D6-ACC8-006206ED5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144EF-26B4-7FF0-739C-F34F1BAF1597}"/>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3316047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BABC-1550-D213-C780-009B2043329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B2A7F22-DC0C-EA35-54E7-61D90F382B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C258E67-DFBE-3610-E807-9873366648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9B7F15B-68CA-F8F6-2737-A21BC290894F}"/>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6" name="Footer Placeholder 5">
            <a:extLst>
              <a:ext uri="{FF2B5EF4-FFF2-40B4-BE49-F238E27FC236}">
                <a16:creationId xmlns:a16="http://schemas.microsoft.com/office/drawing/2014/main" id="{8FEF19BB-8472-4857-0963-2C24978C96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443EED-7FAA-50C8-36DE-6BD67299BF6A}"/>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21578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C6C3-BECD-F79F-D8E3-2B959ABE430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5CA9C6E-5FBE-04C3-F2E1-22A18764D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4C48175-5087-8361-30F4-8EBD11D4833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064345F-30A8-4C14-09DD-A56A7FF751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5F5FB0-812E-1982-4F89-D98B57D92E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2B4B99D-8A85-78C3-0430-2F2AF8128B86}"/>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8" name="Footer Placeholder 7">
            <a:extLst>
              <a:ext uri="{FF2B5EF4-FFF2-40B4-BE49-F238E27FC236}">
                <a16:creationId xmlns:a16="http://schemas.microsoft.com/office/drawing/2014/main" id="{1345F981-E6AA-A6E3-5FF6-1353845C3F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6CFA18-5F62-58BD-80EB-EDF59C076D95}"/>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71789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FE1B-104D-ADBD-C48E-DA2CE3DCCB9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C081A4A-CFC8-6329-54E4-8BE77557901C}"/>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4" name="Footer Placeholder 3">
            <a:extLst>
              <a:ext uri="{FF2B5EF4-FFF2-40B4-BE49-F238E27FC236}">
                <a16:creationId xmlns:a16="http://schemas.microsoft.com/office/drawing/2014/main" id="{6FD07057-1463-9ADC-62F7-45353FD874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43DF1A-35C1-5461-ABD5-C1F515656CA7}"/>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632213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F5544-53B1-1B2B-D817-30499CC86F37}"/>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3" name="Footer Placeholder 2">
            <a:extLst>
              <a:ext uri="{FF2B5EF4-FFF2-40B4-BE49-F238E27FC236}">
                <a16:creationId xmlns:a16="http://schemas.microsoft.com/office/drawing/2014/main" id="{47B10A2C-5797-6609-E179-D7CB9FB09A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A65371-DAD7-A482-DC56-C9F10BA8CFBF}"/>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3472974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9AC2-2988-71F6-0DCA-DC28A47745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217F63F-CF9F-46CF-7E52-883E76DA4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5E421A9-99F6-86BE-9AE3-ABFC9EF7A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690D8B-93A9-AF3F-01B0-53686B1905A8}"/>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6" name="Footer Placeholder 5">
            <a:extLst>
              <a:ext uri="{FF2B5EF4-FFF2-40B4-BE49-F238E27FC236}">
                <a16:creationId xmlns:a16="http://schemas.microsoft.com/office/drawing/2014/main" id="{83613B59-E151-0AC6-1330-9E2AA85E7E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F489CC-B689-F423-A04D-4AEC9155FBEB}"/>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224421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28C4-0C70-AB00-78CA-1B7AAC8038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9984580-3C23-3D8E-0264-30FACE6CA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DAADBE-0F38-D50F-9537-A9BF92F84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DAA176-B1D0-6E28-953E-F91F6EC346B8}"/>
              </a:ext>
            </a:extLst>
          </p:cNvPr>
          <p:cNvSpPr>
            <a:spLocks noGrp="1"/>
          </p:cNvSpPr>
          <p:nvPr>
            <p:ph type="dt" sz="half" idx="10"/>
          </p:nvPr>
        </p:nvSpPr>
        <p:spPr/>
        <p:txBody>
          <a:bodyPr/>
          <a:lstStyle/>
          <a:p>
            <a:fld id="{660824E6-825B-B44F-AF02-E094BF9CBE3E}" type="datetimeFigureOut">
              <a:rPr lang="en-GB" smtClean="0"/>
              <a:t>13/05/2022</a:t>
            </a:fld>
            <a:endParaRPr lang="en-GB"/>
          </a:p>
        </p:txBody>
      </p:sp>
      <p:sp>
        <p:nvSpPr>
          <p:cNvPr id="6" name="Footer Placeholder 5">
            <a:extLst>
              <a:ext uri="{FF2B5EF4-FFF2-40B4-BE49-F238E27FC236}">
                <a16:creationId xmlns:a16="http://schemas.microsoft.com/office/drawing/2014/main" id="{5B33C19F-EA1B-4F8B-CE69-E52335066C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790F84-CB16-11A9-1071-B89D4800CAB9}"/>
              </a:ext>
            </a:extLst>
          </p:cNvPr>
          <p:cNvSpPr>
            <a:spLocks noGrp="1"/>
          </p:cNvSpPr>
          <p:nvPr>
            <p:ph type="sldNum" sz="quarter" idx="12"/>
          </p:nvPr>
        </p:nvSpPr>
        <p:spPr/>
        <p:txBody>
          <a:bodyPr/>
          <a:lstStyle/>
          <a:p>
            <a:fld id="{853D28F2-987E-744D-9F96-A6426BBCD37B}" type="slidenum">
              <a:rPr lang="en-GB" smtClean="0"/>
              <a:t>‹#›</a:t>
            </a:fld>
            <a:endParaRPr lang="en-GB"/>
          </a:p>
        </p:txBody>
      </p:sp>
    </p:spTree>
    <p:extLst>
      <p:ext uri="{BB962C8B-B14F-4D97-AF65-F5344CB8AC3E}">
        <p14:creationId xmlns:p14="http://schemas.microsoft.com/office/powerpoint/2010/main" val="136676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7EB1D-BF4B-426C-CCE8-81CC35B3A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2606D07-7F25-B663-989F-A4E68547BF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CB1B66-C311-B50A-AF2C-F38B776BA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824E6-825B-B44F-AF02-E094BF9CBE3E}" type="datetimeFigureOut">
              <a:rPr lang="en-GB" smtClean="0"/>
              <a:t>13/05/2022</a:t>
            </a:fld>
            <a:endParaRPr lang="en-GB"/>
          </a:p>
        </p:txBody>
      </p:sp>
      <p:sp>
        <p:nvSpPr>
          <p:cNvPr id="5" name="Footer Placeholder 4">
            <a:extLst>
              <a:ext uri="{FF2B5EF4-FFF2-40B4-BE49-F238E27FC236}">
                <a16:creationId xmlns:a16="http://schemas.microsoft.com/office/drawing/2014/main" id="{94CF0DF3-BFAB-8CB0-27DD-2A04BAC7D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2E844F-8278-35AD-5E6C-43F00B5637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3D28F2-987E-744D-9F96-A6426BBCD37B}" type="slidenum">
              <a:rPr lang="en-GB" smtClean="0"/>
              <a:t>‹#›</a:t>
            </a:fld>
            <a:endParaRPr lang="en-GB"/>
          </a:p>
        </p:txBody>
      </p:sp>
    </p:spTree>
    <p:extLst>
      <p:ext uri="{BB962C8B-B14F-4D97-AF65-F5344CB8AC3E}">
        <p14:creationId xmlns:p14="http://schemas.microsoft.com/office/powerpoint/2010/main" val="2758077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gov.ie/en/press-release/6b64a-tanaiste-signs-code-of-practice-on-right-to-disconnec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ducation.ie/en/Press-Events/Press-Releases/2020-press-releases/12-march-2020-statement-from-the-department-of-education-and-skills.html" TargetMode="External"/><Relationship Id="rId2" Type="http://schemas.openxmlformats.org/officeDocument/2006/relationships/hyperlink" Target="http://www.who.int/dg/speeches/detail/who-director-general-s-opening-remarks-at-the-media-briefing-on-covid-19---11-march-202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rsz.fgov.be/nl/werkgevers-ende-rsz/coronavirus-maatregelen-voor-werkgevers/vergoeding-voor-thuiswer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CA713-91FE-9B81-563A-F41E4CC675C8}"/>
              </a:ext>
            </a:extLst>
          </p:cNvPr>
          <p:cNvSpPr>
            <a:spLocks noGrp="1"/>
          </p:cNvSpPr>
          <p:nvPr>
            <p:ph type="ctrTitle"/>
          </p:nvPr>
        </p:nvSpPr>
        <p:spPr>
          <a:xfrm>
            <a:off x="8174735" y="640082"/>
            <a:ext cx="3377183" cy="1645920"/>
          </a:xfrm>
          <a:noFill/>
        </p:spPr>
        <p:txBody>
          <a:bodyPr>
            <a:normAutofit/>
          </a:bodyPr>
          <a:lstStyle/>
          <a:p>
            <a:pPr algn="l"/>
            <a:r>
              <a:rPr lang="en-GB" sz="4400" b="1" dirty="0">
                <a:solidFill>
                  <a:schemeClr val="bg1"/>
                </a:solidFill>
              </a:rPr>
              <a:t>A Room of One’s Own?</a:t>
            </a:r>
          </a:p>
        </p:txBody>
      </p:sp>
      <p:sp>
        <p:nvSpPr>
          <p:cNvPr id="3" name="Subtitle 2">
            <a:extLst>
              <a:ext uri="{FF2B5EF4-FFF2-40B4-BE49-F238E27FC236}">
                <a16:creationId xmlns:a16="http://schemas.microsoft.com/office/drawing/2014/main" id="{76E684BC-4B9D-F50F-EC80-DF89A24A9625}"/>
              </a:ext>
            </a:extLst>
          </p:cNvPr>
          <p:cNvSpPr>
            <a:spLocks noGrp="1"/>
          </p:cNvSpPr>
          <p:nvPr>
            <p:ph type="subTitle" idx="1"/>
          </p:nvPr>
        </p:nvSpPr>
        <p:spPr>
          <a:xfrm>
            <a:off x="8174735" y="2554514"/>
            <a:ext cx="3377184" cy="4003039"/>
          </a:xfrm>
          <a:noFill/>
        </p:spPr>
        <p:txBody>
          <a:bodyPr>
            <a:normAutofit fontScale="92500" lnSpcReduction="10000"/>
          </a:bodyPr>
          <a:lstStyle/>
          <a:p>
            <a:pPr algn="l"/>
            <a:r>
              <a:rPr lang="en-GB" b="1" dirty="0">
                <a:solidFill>
                  <a:schemeClr val="bg1"/>
                </a:solidFill>
              </a:rPr>
              <a:t>David Mangan</a:t>
            </a:r>
          </a:p>
          <a:p>
            <a:pPr algn="l"/>
            <a:endParaRPr lang="en-GB" dirty="0">
              <a:solidFill>
                <a:schemeClr val="bg1"/>
              </a:solidFill>
            </a:endParaRPr>
          </a:p>
          <a:p>
            <a:pPr algn="l"/>
            <a:r>
              <a:rPr lang="en-GB" dirty="0">
                <a:solidFill>
                  <a:schemeClr val="bg1"/>
                </a:solidFill>
              </a:rPr>
              <a:t>School of Law &amp; Criminology, Maynooth University (Ireland)</a:t>
            </a:r>
          </a:p>
          <a:p>
            <a:pPr algn="l"/>
            <a:r>
              <a:rPr lang="en-GB" dirty="0">
                <a:solidFill>
                  <a:schemeClr val="bg1"/>
                </a:solidFill>
              </a:rPr>
              <a:t>Adjunct Professor, Osgoode Hall Law School (Professional Development) (Canada)</a:t>
            </a:r>
          </a:p>
          <a:p>
            <a:pPr algn="l"/>
            <a:r>
              <a:rPr lang="en-GB" dirty="0">
                <a:solidFill>
                  <a:schemeClr val="bg1"/>
                </a:solidFill>
              </a:rPr>
              <a:t>Visiting Professor, Université </a:t>
            </a:r>
            <a:r>
              <a:rPr lang="en-GB" dirty="0" err="1">
                <a:solidFill>
                  <a:schemeClr val="bg1"/>
                </a:solidFill>
              </a:rPr>
              <a:t>Catholique</a:t>
            </a:r>
            <a:r>
              <a:rPr lang="en-GB" dirty="0">
                <a:solidFill>
                  <a:schemeClr val="bg1"/>
                </a:solidFill>
              </a:rPr>
              <a:t> Lyon, Faculty of Law (France)</a:t>
            </a:r>
            <a:endParaRPr lang="en-GB" sz="1000" dirty="0">
              <a:solidFill>
                <a:schemeClr val="bg1"/>
              </a:solidFill>
            </a:endParaRPr>
          </a:p>
        </p:txBody>
      </p:sp>
      <p:pic>
        <p:nvPicPr>
          <p:cNvPr id="5" name="Picture 4" descr="A picture containing building, outdoor, street, way&#10;&#10;Description automatically generated">
            <a:extLst>
              <a:ext uri="{FF2B5EF4-FFF2-40B4-BE49-F238E27FC236}">
                <a16:creationId xmlns:a16="http://schemas.microsoft.com/office/drawing/2014/main" id="{0C4E705C-F7C8-25FE-62E7-04EDA5624F7D}"/>
              </a:ext>
            </a:extLst>
          </p:cNvPr>
          <p:cNvPicPr>
            <a:picLocks noChangeAspect="1"/>
          </p:cNvPicPr>
          <p:nvPr/>
        </p:nvPicPr>
        <p:blipFill rotWithShape="1">
          <a:blip r:embed="rId2"/>
          <a:srcRect l="8575" r="9025"/>
          <a:stretch/>
        </p:blipFill>
        <p:spPr>
          <a:xfrm>
            <a:off x="20" y="10"/>
            <a:ext cx="7534636" cy="6857990"/>
          </a:xfrm>
          <a:prstGeom prst="rect">
            <a:avLst/>
          </a:prstGeom>
        </p:spPr>
      </p:pic>
    </p:spTree>
    <p:extLst>
      <p:ext uri="{BB962C8B-B14F-4D97-AF65-F5344CB8AC3E}">
        <p14:creationId xmlns:p14="http://schemas.microsoft.com/office/powerpoint/2010/main" val="275976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8180B5-3965-3E41-AA0D-89C520378130}"/>
              </a:ext>
            </a:extLst>
          </p:cNvPr>
          <p:cNvSpPr>
            <a:spLocks noGrp="1"/>
          </p:cNvSpPr>
          <p:nvPr>
            <p:ph type="title"/>
          </p:nvPr>
        </p:nvSpPr>
        <p:spPr>
          <a:xfrm>
            <a:off x="154555" y="294538"/>
            <a:ext cx="11112996" cy="1033669"/>
          </a:xfrm>
        </p:spPr>
        <p:txBody>
          <a:bodyPr>
            <a:normAutofit/>
          </a:bodyPr>
          <a:lstStyle/>
          <a:p>
            <a:r>
              <a:rPr lang="en-GB" sz="4000" b="1" dirty="0">
                <a:solidFill>
                  <a:srgbClr val="FFFFFF"/>
                </a:solidFill>
              </a:rPr>
              <a:t>Who may make a request</a:t>
            </a:r>
            <a:endParaRPr lang="en-GB" sz="4000" dirty="0">
              <a:solidFill>
                <a:srgbClr val="FFFFFF"/>
              </a:solidFill>
            </a:endParaRPr>
          </a:p>
        </p:txBody>
      </p:sp>
      <p:sp>
        <p:nvSpPr>
          <p:cNvPr id="3" name="Content Placeholder 2">
            <a:extLst>
              <a:ext uri="{FF2B5EF4-FFF2-40B4-BE49-F238E27FC236}">
                <a16:creationId xmlns:a16="http://schemas.microsoft.com/office/drawing/2014/main" id="{305F0E80-F915-B503-84F3-1415109B3261}"/>
              </a:ext>
            </a:extLst>
          </p:cNvPr>
          <p:cNvSpPr>
            <a:spLocks noGrp="1"/>
          </p:cNvSpPr>
          <p:nvPr>
            <p:ph idx="1"/>
          </p:nvPr>
        </p:nvSpPr>
        <p:spPr>
          <a:xfrm>
            <a:off x="154555" y="1622745"/>
            <a:ext cx="11732646" cy="5130751"/>
          </a:xfrm>
        </p:spPr>
        <p:txBody>
          <a:bodyPr anchor="ctr">
            <a:noAutofit/>
          </a:bodyPr>
          <a:lstStyle/>
          <a:p>
            <a:r>
              <a:rPr lang="en-GB" sz="1800" dirty="0"/>
              <a:t>The right is limited to </a:t>
            </a:r>
            <a:r>
              <a:rPr lang="en-GB" sz="1800" b="1" dirty="0"/>
              <a:t>“employees” </a:t>
            </a:r>
            <a:r>
              <a:rPr lang="en-GB" sz="1800" dirty="0"/>
              <a:t>(a person “who has entered into work works under a contract of employment”) who have “</a:t>
            </a:r>
            <a:r>
              <a:rPr lang="en-GB" sz="1800" b="1" dirty="0"/>
              <a:t>at least 26 weeks continuous service </a:t>
            </a:r>
            <a:r>
              <a:rPr lang="en-GB" sz="1800" dirty="0"/>
              <a:t>with the employer from whose employment the employee is seeking the arrangement to work remotely.” Section 6(1). </a:t>
            </a:r>
          </a:p>
          <a:p>
            <a:pPr lvl="1"/>
            <a:r>
              <a:rPr lang="en-GB" sz="1800" dirty="0"/>
              <a:t>Section 2. See also the long title of the bill: “</a:t>
            </a:r>
            <a:r>
              <a:rPr lang="en-GB" sz="1800" b="1" dirty="0"/>
              <a:t>An Act to provide employees </a:t>
            </a:r>
            <a:r>
              <a:rPr lang="en-GB" sz="1800" dirty="0"/>
              <a:t>with a statutory right to make, or to have made on their behalf a request for remote working…” </a:t>
            </a:r>
          </a:p>
          <a:p>
            <a:r>
              <a:rPr lang="en-GB" sz="1800" dirty="0"/>
              <a:t>Once a request is made, </a:t>
            </a:r>
            <a:r>
              <a:rPr lang="en-GB" sz="1800" b="1" dirty="0"/>
              <a:t>another request cannot be made until “after12-months’ continuous service </a:t>
            </a:r>
            <a:r>
              <a:rPr lang="en-GB" sz="1800" dirty="0"/>
              <a:t>following the later of the employer’s final [response] to the employee under [Head 10] and the date of the final decision in any appeal process under [Head 16].” Section 7. </a:t>
            </a:r>
          </a:p>
          <a:p>
            <a:r>
              <a:rPr lang="en-GB" sz="1800" dirty="0"/>
              <a:t>An employee may withdraw a request, or a request may be deemed withdrawn by the employer (for example by the employee failing to provide additional documentation). Article 9.</a:t>
            </a:r>
          </a:p>
          <a:p>
            <a:pPr lvl="1"/>
            <a:r>
              <a:rPr lang="en-GB" sz="1400" dirty="0"/>
              <a:t>If a request is withdrawn, then an employee will not be subject to the 12-month timeframe, and instead a 30-day timeline (from the date of the employer’s written acknowledgement of the withdrawal) will apply. Article 9(4). </a:t>
            </a:r>
          </a:p>
          <a:p>
            <a:r>
              <a:rPr lang="en-GB" sz="1800" dirty="0"/>
              <a:t>The right to request remote working means that while an employer is not obliged to grant the request, </a:t>
            </a:r>
            <a:r>
              <a:rPr lang="en-GB" sz="1800" b="1" dirty="0"/>
              <a:t>the employer cannot penalise an employee “for proposing to exercise or having exercises his or her entitlement to request remote working (s.15(1))</a:t>
            </a:r>
            <a:r>
              <a:rPr lang="en-GB" sz="1800" dirty="0"/>
              <a:t>. If the employee is dismissed as a result of proposing to exercise or exercising this right, then relief may only granted under one Act (s.15(2)).</a:t>
            </a:r>
          </a:p>
        </p:txBody>
      </p:sp>
    </p:spTree>
    <p:extLst>
      <p:ext uri="{BB962C8B-B14F-4D97-AF65-F5344CB8AC3E}">
        <p14:creationId xmlns:p14="http://schemas.microsoft.com/office/powerpoint/2010/main" val="390224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8ABD9-DB17-0D6A-0567-D348A83E3C02}"/>
              </a:ext>
            </a:extLst>
          </p:cNvPr>
          <p:cNvSpPr>
            <a:spLocks noGrp="1"/>
          </p:cNvSpPr>
          <p:nvPr>
            <p:ph type="title"/>
          </p:nvPr>
        </p:nvSpPr>
        <p:spPr>
          <a:xfrm>
            <a:off x="174171" y="294538"/>
            <a:ext cx="11093380" cy="1033669"/>
          </a:xfrm>
        </p:spPr>
        <p:txBody>
          <a:bodyPr>
            <a:normAutofit/>
          </a:bodyPr>
          <a:lstStyle/>
          <a:p>
            <a:r>
              <a:rPr lang="en-GB" sz="3400" b="1" dirty="0">
                <a:solidFill>
                  <a:srgbClr val="FFFFFF"/>
                </a:solidFill>
              </a:rPr>
              <a:t>Process for an employee to make a request to work remotely</a:t>
            </a:r>
            <a:endParaRPr lang="en-GB" sz="3400" dirty="0">
              <a:solidFill>
                <a:srgbClr val="FFFFFF"/>
              </a:solidFill>
            </a:endParaRPr>
          </a:p>
        </p:txBody>
      </p:sp>
      <p:sp>
        <p:nvSpPr>
          <p:cNvPr id="3" name="Content Placeholder 2">
            <a:extLst>
              <a:ext uri="{FF2B5EF4-FFF2-40B4-BE49-F238E27FC236}">
                <a16:creationId xmlns:a16="http://schemas.microsoft.com/office/drawing/2014/main" id="{692590F6-87CE-7473-9A0F-629335834AD0}"/>
              </a:ext>
            </a:extLst>
          </p:cNvPr>
          <p:cNvSpPr>
            <a:spLocks noGrp="1"/>
          </p:cNvSpPr>
          <p:nvPr>
            <p:ph idx="1"/>
          </p:nvPr>
        </p:nvSpPr>
        <p:spPr>
          <a:xfrm>
            <a:off x="174171" y="1622744"/>
            <a:ext cx="11901715" cy="5235255"/>
          </a:xfrm>
        </p:spPr>
        <p:txBody>
          <a:bodyPr anchor="ctr">
            <a:normAutofit fontScale="47500" lnSpcReduction="20000"/>
          </a:bodyPr>
          <a:lstStyle/>
          <a:p>
            <a:r>
              <a:rPr lang="en-GB" sz="3600" b="1" dirty="0"/>
              <a:t>Written notice of the “full details of the proposal”</a:t>
            </a:r>
            <a:r>
              <a:rPr lang="en-GB" sz="3600" dirty="0"/>
              <a:t> must be submitted to the employer, though an employer may devise a template. </a:t>
            </a:r>
          </a:p>
          <a:p>
            <a:r>
              <a:rPr lang="en-GB" sz="3600" dirty="0"/>
              <a:t>The </a:t>
            </a:r>
            <a:r>
              <a:rPr lang="en-GB" sz="3600" b="1" dirty="0"/>
              <a:t>written notice should include </a:t>
            </a:r>
            <a:r>
              <a:rPr lang="en-GB" sz="3600" dirty="0"/>
              <a:t>(s.8(1)): </a:t>
            </a:r>
          </a:p>
          <a:p>
            <a:pPr marL="457200" lvl="1" indent="0">
              <a:buNone/>
            </a:pPr>
            <a:r>
              <a:rPr lang="en-GB" sz="3600" dirty="0"/>
              <a:t>(a) proposed remote working </a:t>
            </a:r>
            <a:r>
              <a:rPr lang="en-GB" sz="3600" b="1" dirty="0"/>
              <a:t>location</a:t>
            </a:r>
            <a:r>
              <a:rPr lang="en-GB" sz="3600" dirty="0"/>
              <a:t> </a:t>
            </a:r>
          </a:p>
          <a:p>
            <a:pPr marL="457200" lvl="1" indent="0">
              <a:buNone/>
            </a:pPr>
            <a:r>
              <a:rPr lang="en-GB" sz="3600" dirty="0"/>
              <a:t>(b) proposed </a:t>
            </a:r>
            <a:r>
              <a:rPr lang="en-GB" sz="3600" b="1" dirty="0"/>
              <a:t>start date </a:t>
            </a:r>
            <a:r>
              <a:rPr lang="en-GB" sz="3600" dirty="0"/>
              <a:t>for the remote working arrangement </a:t>
            </a:r>
          </a:p>
          <a:p>
            <a:pPr marL="457200" lvl="1" indent="0">
              <a:buNone/>
            </a:pPr>
            <a:r>
              <a:rPr lang="en-GB" sz="3600" dirty="0"/>
              <a:t>(c) proposed </a:t>
            </a:r>
            <a:r>
              <a:rPr lang="en-GB" sz="3600" b="1" dirty="0"/>
              <a:t>number, and timing, of working days </a:t>
            </a:r>
            <a:r>
              <a:rPr lang="en-GB" sz="3600" dirty="0"/>
              <a:t>to be worked remotely </a:t>
            </a:r>
          </a:p>
          <a:p>
            <a:pPr marL="457200" lvl="1" indent="0">
              <a:buNone/>
            </a:pPr>
            <a:r>
              <a:rPr lang="en-GB" sz="3600" dirty="0"/>
              <a:t>(d) if the employee made a </a:t>
            </a:r>
            <a:r>
              <a:rPr lang="en-GB" sz="3600" b="1" dirty="0"/>
              <a:t>previous request </a:t>
            </a:r>
            <a:r>
              <a:rPr lang="en-GB" sz="3600" dirty="0"/>
              <a:t>to the employer under this Act and </a:t>
            </a:r>
            <a:r>
              <a:rPr lang="en-GB" sz="3600" b="1" dirty="0"/>
              <a:t>the date of the most recent previous request </a:t>
            </a:r>
          </a:p>
          <a:p>
            <a:pPr marL="457200" lvl="1" indent="0">
              <a:buNone/>
            </a:pPr>
            <a:r>
              <a:rPr lang="en-GB" sz="3600" dirty="0"/>
              <a:t>(e) </a:t>
            </a:r>
            <a:r>
              <a:rPr lang="en-GB" sz="3600" b="1" dirty="0"/>
              <a:t>A self-assessment of the suitability of the proposed remote working locations </a:t>
            </a:r>
            <a:r>
              <a:rPr lang="en-GB" sz="3600" dirty="0"/>
              <a:t>regarding specific requirements for carrying out the job such as </a:t>
            </a:r>
            <a:r>
              <a:rPr lang="en-GB" sz="3600" u="sng" dirty="0"/>
              <a:t>data protection </a:t>
            </a:r>
            <a:r>
              <a:rPr lang="en-GB" sz="3600" dirty="0"/>
              <a:t>and </a:t>
            </a:r>
            <a:r>
              <a:rPr lang="en-GB" sz="3600" u="sng" dirty="0"/>
              <a:t>confidentiality</a:t>
            </a:r>
            <a:r>
              <a:rPr lang="en-GB" sz="3600" dirty="0"/>
              <a:t>, minimum levels of </a:t>
            </a:r>
            <a:r>
              <a:rPr lang="en-GB" sz="3600" u="sng" dirty="0"/>
              <a:t>internet connectivity</a:t>
            </a:r>
            <a:r>
              <a:rPr lang="en-GB" sz="3600" dirty="0"/>
              <a:t>, </a:t>
            </a:r>
            <a:r>
              <a:rPr lang="en-GB" sz="3600" u="sng" dirty="0"/>
              <a:t>ergonomic suitability </a:t>
            </a:r>
            <a:r>
              <a:rPr lang="en-GB" sz="3600" dirty="0"/>
              <a:t>of proposed workspace and any </a:t>
            </a:r>
            <a:r>
              <a:rPr lang="en-GB" sz="3600" u="sng" dirty="0"/>
              <a:t>equipment or furniture requirements</a:t>
            </a:r>
            <a:r>
              <a:rPr lang="en-GB" sz="3600" dirty="0"/>
              <a:t>. </a:t>
            </a:r>
          </a:p>
          <a:p>
            <a:pPr lvl="1"/>
            <a:r>
              <a:rPr lang="en-GB" sz="3200" dirty="0"/>
              <a:t>Employers may request “further particulars and evidence”, and may also set up a meeting during working time to discuss the request. </a:t>
            </a:r>
          </a:p>
          <a:p>
            <a:r>
              <a:rPr lang="en-GB" sz="3600" b="1" dirty="0"/>
              <a:t>The self-assessment (e) stands out as a particularly challenging portion of the request because it may also provide the basis for an employer to refuse the request. </a:t>
            </a:r>
          </a:p>
          <a:p>
            <a:r>
              <a:rPr lang="en-GB" sz="3600" b="1" dirty="0"/>
              <a:t>It seems implicit that the ‘regular’ work day is the basis for the (c) number, timing of remote working days, and that there is a hybrid model contemplated. </a:t>
            </a:r>
            <a:r>
              <a:rPr lang="en-GB" sz="3600" dirty="0"/>
              <a:t> </a:t>
            </a:r>
          </a:p>
          <a:p>
            <a:r>
              <a:rPr lang="en-GB" sz="3600" dirty="0"/>
              <a:t>The provision identifies a start date for the arrangement, but does not seem to contemplate a </a:t>
            </a:r>
            <a:r>
              <a:rPr lang="en-GB" sz="3600" b="1" dirty="0"/>
              <a:t>duration</a:t>
            </a:r>
            <a:r>
              <a:rPr lang="en-GB" sz="3600" dirty="0"/>
              <a:t> during which the arrangement may be trialled. </a:t>
            </a:r>
            <a:r>
              <a:rPr lang="en-GB" sz="3600" b="1" dirty="0"/>
              <a:t>The current wording suggests the arrangement may be indefinite; itself unlikely to be something to which an employer may agree. </a:t>
            </a:r>
          </a:p>
          <a:p>
            <a:r>
              <a:rPr lang="en-GB" sz="3600" dirty="0"/>
              <a:t>EU Directive 2019/1158 Article 9 notes a duration of “a reasonable limitation”. This period of time for flexible working arrangements is set within the context of requesting employees’ caring responsibilities.</a:t>
            </a:r>
          </a:p>
          <a:p>
            <a:pPr lvl="1"/>
            <a:r>
              <a:rPr lang="en-GB" sz="3600" dirty="0"/>
              <a:t>Directive (EU) 2019/1158 of the European Parliament and of the Council of 20 June 2019 on work-life balance for parents and carers</a:t>
            </a:r>
          </a:p>
          <a:p>
            <a:endParaRPr lang="en-GB" sz="1100" dirty="0"/>
          </a:p>
        </p:txBody>
      </p:sp>
    </p:spTree>
    <p:extLst>
      <p:ext uri="{BB962C8B-B14F-4D97-AF65-F5344CB8AC3E}">
        <p14:creationId xmlns:p14="http://schemas.microsoft.com/office/powerpoint/2010/main" val="3945984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A6C8D-9064-F304-2A9D-775038E67C14}"/>
              </a:ext>
            </a:extLst>
          </p:cNvPr>
          <p:cNvSpPr>
            <a:spLocks noGrp="1"/>
          </p:cNvSpPr>
          <p:nvPr>
            <p:ph type="title"/>
          </p:nvPr>
        </p:nvSpPr>
        <p:spPr>
          <a:xfrm>
            <a:off x="174171" y="294538"/>
            <a:ext cx="11093380" cy="1033669"/>
          </a:xfrm>
        </p:spPr>
        <p:txBody>
          <a:bodyPr>
            <a:normAutofit/>
          </a:bodyPr>
          <a:lstStyle/>
          <a:p>
            <a:r>
              <a:rPr lang="en-GB" sz="4000" b="1" dirty="0">
                <a:solidFill>
                  <a:srgbClr val="FFFFFF"/>
                </a:solidFill>
              </a:rPr>
              <a:t>Processing of a request by an employer</a:t>
            </a:r>
            <a:endParaRPr lang="en-GB" sz="4000" dirty="0">
              <a:solidFill>
                <a:srgbClr val="FFFFFF"/>
              </a:solidFill>
            </a:endParaRPr>
          </a:p>
        </p:txBody>
      </p:sp>
      <p:sp>
        <p:nvSpPr>
          <p:cNvPr id="3" name="Content Placeholder 2">
            <a:extLst>
              <a:ext uri="{FF2B5EF4-FFF2-40B4-BE49-F238E27FC236}">
                <a16:creationId xmlns:a16="http://schemas.microsoft.com/office/drawing/2014/main" id="{9721CFCE-3DA8-D4F9-85ED-E9549E75363C}"/>
              </a:ext>
            </a:extLst>
          </p:cNvPr>
          <p:cNvSpPr>
            <a:spLocks noGrp="1"/>
          </p:cNvSpPr>
          <p:nvPr>
            <p:ph idx="1"/>
          </p:nvPr>
        </p:nvSpPr>
        <p:spPr>
          <a:xfrm>
            <a:off x="174171" y="1727200"/>
            <a:ext cx="11858172" cy="5130800"/>
          </a:xfrm>
        </p:spPr>
        <p:txBody>
          <a:bodyPr anchor="ctr">
            <a:normAutofit fontScale="92500" lnSpcReduction="10000"/>
          </a:bodyPr>
          <a:lstStyle/>
          <a:p>
            <a:r>
              <a:rPr lang="en-GB" sz="2400" dirty="0"/>
              <a:t>An employer is obligated to </a:t>
            </a:r>
            <a:r>
              <a:rPr lang="en-GB" sz="2400" b="1" dirty="0"/>
              <a:t>return a written decision </a:t>
            </a:r>
            <a:r>
              <a:rPr lang="en-GB" sz="2400" dirty="0"/>
              <a:t>“within a reasonable time” which shall </a:t>
            </a:r>
            <a:r>
              <a:rPr lang="en-GB" sz="2400" b="1" dirty="0"/>
              <a:t>not exceed 12 weeks </a:t>
            </a:r>
            <a:r>
              <a:rPr lang="en-GB" sz="2400" dirty="0"/>
              <a:t>from receipt of the request. (Section 10)</a:t>
            </a:r>
          </a:p>
          <a:p>
            <a:r>
              <a:rPr lang="en-GB" sz="2400" dirty="0"/>
              <a:t>There is also no mention of </a:t>
            </a:r>
            <a:r>
              <a:rPr lang="en-GB" sz="2400" b="1" dirty="0"/>
              <a:t>return of a decision in advance of the proposed date of commencement of arrangements</a:t>
            </a:r>
            <a:r>
              <a:rPr lang="en-GB" sz="2400" dirty="0"/>
              <a:t>. </a:t>
            </a:r>
          </a:p>
          <a:p>
            <a:pPr lvl="1"/>
            <a:r>
              <a:rPr lang="en-GB" sz="2000" u="sng" dirty="0"/>
              <a:t>Is it implicit that the employee submits the form at least 12 weeks prior to the proposed date of commencement? </a:t>
            </a:r>
            <a:endParaRPr lang="en-GB" sz="2000" dirty="0"/>
          </a:p>
          <a:p>
            <a:pPr lvl="1"/>
            <a:r>
              <a:rPr lang="en-GB" sz="2000" u="sng" dirty="0"/>
              <a:t>Can an employee bring the arrangement to an end? What is the process for doing this? </a:t>
            </a:r>
          </a:p>
          <a:p>
            <a:r>
              <a:rPr lang="en-GB" sz="2400" dirty="0"/>
              <a:t>A Remote Work Policy is contemplated, and it should, amongst other points, specify the time period for return of a decision. </a:t>
            </a:r>
          </a:p>
          <a:p>
            <a:r>
              <a:rPr lang="en-GB" sz="2400" dirty="0"/>
              <a:t>Section 11(1) contains mandatory information which must appear in the written decision where the employer agrees to the arrangement. </a:t>
            </a:r>
          </a:p>
          <a:p>
            <a:pPr lvl="1"/>
            <a:r>
              <a:rPr lang="en-GB" dirty="0"/>
              <a:t>This provision is tied to the Terms of Employment (Information) Act 1994, s.5(1). </a:t>
            </a:r>
          </a:p>
          <a:p>
            <a:r>
              <a:rPr lang="en-GB" sz="2400" b="1" dirty="0"/>
              <a:t>The employer is free to refuse the request but to offer an alternative (s.11(2)). </a:t>
            </a:r>
            <a:r>
              <a:rPr lang="en-GB" sz="2400" dirty="0"/>
              <a:t>The </a:t>
            </a:r>
            <a:r>
              <a:rPr lang="en-GB" sz="2400" b="1" dirty="0"/>
              <a:t>employee has one month to consider this alternative</a:t>
            </a:r>
            <a:r>
              <a:rPr lang="en-GB" sz="2400" dirty="0"/>
              <a:t>, and if it is rejected the employee must provide written reasons (s.11(3)).  </a:t>
            </a:r>
          </a:p>
          <a:p>
            <a:pPr marL="0" indent="0">
              <a:buNone/>
            </a:pPr>
            <a:endParaRPr lang="en-GB" sz="2000" dirty="0"/>
          </a:p>
        </p:txBody>
      </p:sp>
    </p:spTree>
    <p:extLst>
      <p:ext uri="{BB962C8B-B14F-4D97-AF65-F5344CB8AC3E}">
        <p14:creationId xmlns:p14="http://schemas.microsoft.com/office/powerpoint/2010/main" val="3464077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8518A4-85DC-8365-A0D1-24BC205ADE0E}"/>
              </a:ext>
            </a:extLst>
          </p:cNvPr>
          <p:cNvSpPr>
            <a:spLocks noGrp="1"/>
          </p:cNvSpPr>
          <p:nvPr>
            <p:ph type="title"/>
          </p:nvPr>
        </p:nvSpPr>
        <p:spPr>
          <a:xfrm>
            <a:off x="466722" y="586855"/>
            <a:ext cx="3201366" cy="3387497"/>
          </a:xfrm>
        </p:spPr>
        <p:txBody>
          <a:bodyPr anchor="b">
            <a:normAutofit/>
          </a:bodyPr>
          <a:lstStyle/>
          <a:p>
            <a:pPr algn="r"/>
            <a:r>
              <a:rPr lang="en-GB" sz="4000" b="1">
                <a:solidFill>
                  <a:srgbClr val="FFFFFF"/>
                </a:solidFill>
              </a:rPr>
              <a:t>Processing of a request by an employer</a:t>
            </a:r>
            <a:endParaRPr lang="en-GB" sz="4000">
              <a:solidFill>
                <a:srgbClr val="FFFFFF"/>
              </a:solidFill>
            </a:endParaRPr>
          </a:p>
        </p:txBody>
      </p:sp>
      <p:sp>
        <p:nvSpPr>
          <p:cNvPr id="3" name="Content Placeholder 2">
            <a:extLst>
              <a:ext uri="{FF2B5EF4-FFF2-40B4-BE49-F238E27FC236}">
                <a16:creationId xmlns:a16="http://schemas.microsoft.com/office/drawing/2014/main" id="{88CAEF94-D201-0967-F8CA-F702A5CD326F}"/>
              </a:ext>
            </a:extLst>
          </p:cNvPr>
          <p:cNvSpPr>
            <a:spLocks noGrp="1"/>
          </p:cNvSpPr>
          <p:nvPr>
            <p:ph idx="1"/>
          </p:nvPr>
        </p:nvSpPr>
        <p:spPr>
          <a:xfrm>
            <a:off x="4134810" y="116114"/>
            <a:ext cx="8054141" cy="6731748"/>
          </a:xfrm>
        </p:spPr>
        <p:txBody>
          <a:bodyPr anchor="ctr">
            <a:normAutofit/>
          </a:bodyPr>
          <a:lstStyle/>
          <a:p>
            <a:r>
              <a:rPr lang="en-GB" sz="1800" dirty="0"/>
              <a:t>Section 12 - </a:t>
            </a:r>
            <a:r>
              <a:rPr lang="en-GB" sz="1800" b="1" dirty="0"/>
              <a:t>denial of a request on business grounds </a:t>
            </a:r>
            <a:r>
              <a:rPr lang="en-GB" sz="1800" dirty="0"/>
              <a:t>with thirteen instances that may fit within this broad term (non-binding list). </a:t>
            </a:r>
          </a:p>
          <a:p>
            <a:pPr marL="457200" lvl="1" indent="0">
              <a:buNone/>
            </a:pPr>
            <a:r>
              <a:rPr lang="en-GB" sz="1800" dirty="0"/>
              <a:t>(a) The Nature of the work not allowing for the work to be done remotely </a:t>
            </a:r>
          </a:p>
          <a:p>
            <a:pPr marL="457200" lvl="1" indent="0">
              <a:buNone/>
            </a:pPr>
            <a:r>
              <a:rPr lang="en-GB" sz="1800" dirty="0"/>
              <a:t>(b) Cannot reorganise work among existing staff </a:t>
            </a:r>
          </a:p>
          <a:p>
            <a:pPr marL="457200" lvl="1" indent="0">
              <a:buNone/>
            </a:pPr>
            <a:r>
              <a:rPr lang="en-GB" sz="1800" dirty="0"/>
              <a:t>(c) Potential Negative impact on quality of business product or service </a:t>
            </a:r>
          </a:p>
          <a:p>
            <a:pPr marL="457200" lvl="1" indent="0">
              <a:buNone/>
            </a:pPr>
            <a:r>
              <a:rPr lang="en-GB" sz="1800" dirty="0"/>
              <a:t>(d) Potential Negative impact on performance of employee or other employees </a:t>
            </a:r>
          </a:p>
          <a:p>
            <a:pPr marL="457200" lvl="1" indent="0">
              <a:buNone/>
            </a:pPr>
            <a:r>
              <a:rPr lang="en-GB" sz="1800" dirty="0"/>
              <a:t>(e) Burden of Additional Costs, taking into account the financial and other costs entailed and the scale and financial resources of the employer’s business </a:t>
            </a:r>
          </a:p>
          <a:p>
            <a:pPr marL="457200" lvl="1" indent="0">
              <a:buNone/>
            </a:pPr>
            <a:r>
              <a:rPr lang="en-GB" sz="1800" dirty="0"/>
              <a:t>(f) Concerns for the protection of business confidentiality or intellectual property </a:t>
            </a:r>
          </a:p>
          <a:p>
            <a:pPr marL="457200" lvl="1" indent="0">
              <a:buNone/>
            </a:pPr>
            <a:r>
              <a:rPr lang="en-GB" sz="1800" b="1" dirty="0"/>
              <a:t>(g) Concerns for the suitability of the proposed workspace on health and safety grounds </a:t>
            </a:r>
          </a:p>
          <a:p>
            <a:pPr marL="457200" lvl="1" indent="0">
              <a:buNone/>
            </a:pPr>
            <a:r>
              <a:rPr lang="en-GB" sz="1800" dirty="0"/>
              <a:t>(h) Concerns for the suitability of the proposed workspace on data protection grounds </a:t>
            </a:r>
          </a:p>
          <a:p>
            <a:pPr marL="457200" lvl="1" indent="0">
              <a:buNone/>
            </a:pPr>
            <a:r>
              <a:rPr lang="en-GB" sz="1800" b="1" dirty="0"/>
              <a:t>(</a:t>
            </a:r>
            <a:r>
              <a:rPr lang="en-GB" sz="1800" b="1" dirty="0" err="1"/>
              <a:t>i</a:t>
            </a:r>
            <a:r>
              <a:rPr lang="en-GB" sz="1800" b="1" dirty="0"/>
              <a:t>) Concerns for the internet connectivity of the proposed remote working location. </a:t>
            </a:r>
          </a:p>
          <a:p>
            <a:pPr marL="457200" lvl="1" indent="0">
              <a:buNone/>
            </a:pPr>
            <a:r>
              <a:rPr lang="en-GB" sz="1800" dirty="0"/>
              <a:t>(j) Concerns for the commute between the proposed remote working location and employer’s on-site location </a:t>
            </a:r>
          </a:p>
          <a:p>
            <a:pPr marL="457200" lvl="1" indent="0">
              <a:buNone/>
            </a:pPr>
            <a:r>
              <a:rPr lang="en-GB" sz="1800" dirty="0"/>
              <a:t>(k) The proposed remote working arrangement conflicts with the provisions of an applicable collective agreement </a:t>
            </a:r>
          </a:p>
          <a:p>
            <a:pPr marL="457200" lvl="1" indent="0">
              <a:buNone/>
            </a:pPr>
            <a:r>
              <a:rPr lang="en-GB" sz="1800" dirty="0"/>
              <a:t>(l) Planned structural changes would render any of (a) to (k) applicable </a:t>
            </a:r>
          </a:p>
          <a:p>
            <a:pPr marL="457200" lvl="1" indent="0">
              <a:buNone/>
            </a:pPr>
            <a:r>
              <a:rPr lang="en-GB" sz="1800" dirty="0"/>
              <a:t>(m) Employee is the subject of ongoing or recently concluded formal disciplinary process </a:t>
            </a:r>
          </a:p>
          <a:p>
            <a:pPr marL="457200" lvl="1" indent="0">
              <a:buNone/>
            </a:pPr>
            <a:endParaRPr lang="en-GB" sz="1400" dirty="0"/>
          </a:p>
        </p:txBody>
      </p:sp>
    </p:spTree>
    <p:extLst>
      <p:ext uri="{BB962C8B-B14F-4D97-AF65-F5344CB8AC3E}">
        <p14:creationId xmlns:p14="http://schemas.microsoft.com/office/powerpoint/2010/main" val="325966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0F8740-A53C-944E-F79C-5D673B182F37}"/>
              </a:ext>
            </a:extLst>
          </p:cNvPr>
          <p:cNvSpPr>
            <a:spLocks noGrp="1"/>
          </p:cNvSpPr>
          <p:nvPr>
            <p:ph type="title"/>
          </p:nvPr>
        </p:nvSpPr>
        <p:spPr>
          <a:xfrm>
            <a:off x="459346" y="294538"/>
            <a:ext cx="11273303" cy="1033669"/>
          </a:xfrm>
        </p:spPr>
        <p:txBody>
          <a:bodyPr>
            <a:normAutofit/>
          </a:bodyPr>
          <a:lstStyle/>
          <a:p>
            <a:pPr algn="ctr"/>
            <a:r>
              <a:rPr lang="en-GB" sz="4000" b="1" dirty="0">
                <a:solidFill>
                  <a:srgbClr val="FFFFFF"/>
                </a:solidFill>
              </a:rPr>
              <a:t>Processing of a request by an employer</a:t>
            </a:r>
            <a:endParaRPr lang="en-GB" sz="4000" dirty="0">
              <a:solidFill>
                <a:srgbClr val="FFFFFF"/>
              </a:solidFill>
            </a:endParaRPr>
          </a:p>
        </p:txBody>
      </p:sp>
      <p:sp>
        <p:nvSpPr>
          <p:cNvPr id="3" name="Content Placeholder 2">
            <a:extLst>
              <a:ext uri="{FF2B5EF4-FFF2-40B4-BE49-F238E27FC236}">
                <a16:creationId xmlns:a16="http://schemas.microsoft.com/office/drawing/2014/main" id="{0C852873-F253-7BD8-8755-3D9C53B9353D}"/>
              </a:ext>
            </a:extLst>
          </p:cNvPr>
          <p:cNvSpPr>
            <a:spLocks noGrp="1"/>
          </p:cNvSpPr>
          <p:nvPr>
            <p:ph idx="1"/>
          </p:nvPr>
        </p:nvSpPr>
        <p:spPr>
          <a:xfrm>
            <a:off x="232229" y="1756229"/>
            <a:ext cx="11732646" cy="4978400"/>
          </a:xfrm>
        </p:spPr>
        <p:txBody>
          <a:bodyPr anchor="ctr">
            <a:normAutofit lnSpcReduction="10000"/>
          </a:bodyPr>
          <a:lstStyle/>
          <a:p>
            <a:r>
              <a:rPr lang="en-GB" sz="2000" dirty="0"/>
              <a:t>There is much to discuss with these, and further guidance (</a:t>
            </a:r>
            <a:r>
              <a:rPr lang="en-GB" sz="2000" i="1" dirty="0"/>
              <a:t>Code of Practice?</a:t>
            </a:r>
            <a:r>
              <a:rPr lang="en-GB" sz="2000" dirty="0"/>
              <a:t>) would be welcome. </a:t>
            </a:r>
          </a:p>
          <a:p>
            <a:r>
              <a:rPr lang="en-GB" sz="2000" dirty="0"/>
              <a:t>An employer may decline a request based upon the suitability of the proposed workspace on </a:t>
            </a:r>
            <a:r>
              <a:rPr lang="en-GB" sz="2000" b="1" dirty="0"/>
              <a:t>health and safety grounds</a:t>
            </a:r>
            <a:r>
              <a:rPr lang="en-GB" sz="2000" dirty="0"/>
              <a:t> (s.12(3)(g)). </a:t>
            </a:r>
          </a:p>
          <a:p>
            <a:pPr lvl="1"/>
            <a:r>
              <a:rPr lang="en-GB" sz="2000" dirty="0"/>
              <a:t>Employer obligations pursuant to the Safety, Health and Welfare at Work Act 2005 (see also </a:t>
            </a:r>
            <a:r>
              <a:rPr lang="en-GB" sz="2000" i="1" dirty="0"/>
              <a:t>An Operations Co-Ordinator v A Facilities Management Services Provider</a:t>
            </a:r>
            <a:r>
              <a:rPr lang="en-GB" sz="2000" dirty="0"/>
              <a:t> ADJ-00028293).</a:t>
            </a:r>
          </a:p>
          <a:p>
            <a:pPr lvl="1"/>
            <a:r>
              <a:rPr lang="en-GB" sz="2000" dirty="0"/>
              <a:t>Would this require an </a:t>
            </a:r>
            <a:r>
              <a:rPr lang="en-GB" sz="2000" b="1" dirty="0"/>
              <a:t>inspection by the employer </a:t>
            </a:r>
            <a:r>
              <a:rPr lang="en-GB" sz="2000" dirty="0"/>
              <a:t>of the employee’s home workspace? </a:t>
            </a:r>
          </a:p>
          <a:p>
            <a:pPr lvl="1"/>
            <a:r>
              <a:rPr lang="en-GB" sz="2000" dirty="0"/>
              <a:t>Since the </a:t>
            </a:r>
            <a:r>
              <a:rPr lang="en-GB" sz="2000" b="1" dirty="0"/>
              <a:t>workspace was likely similar to the one in which remote working was conducted during lockdown</a:t>
            </a:r>
            <a:r>
              <a:rPr lang="en-GB" sz="2000" dirty="0"/>
              <a:t>, this basis seems fraught with challenges? </a:t>
            </a:r>
          </a:p>
          <a:p>
            <a:r>
              <a:rPr lang="en-GB" sz="2000" b="1" dirty="0"/>
              <a:t>Internet connectivity</a:t>
            </a:r>
            <a:r>
              <a:rPr lang="en-GB" sz="2000" dirty="0"/>
              <a:t> of the proposed remote working location (s.12(3)(</a:t>
            </a:r>
            <a:r>
              <a:rPr lang="en-GB" sz="2000" dirty="0" err="1"/>
              <a:t>i</a:t>
            </a:r>
            <a:r>
              <a:rPr lang="en-GB" sz="2000" dirty="0"/>
              <a:t>)) </a:t>
            </a:r>
          </a:p>
          <a:p>
            <a:pPr lvl="1"/>
            <a:r>
              <a:rPr lang="en-GB" sz="2000" dirty="0"/>
              <a:t>74% of premises in Ireland have access to highspeed broadband. This leaves approximately 1.1 million people (</a:t>
            </a:r>
            <a:r>
              <a:rPr lang="en-GB" sz="2000" b="1" dirty="0"/>
              <a:t>23% of the population</a:t>
            </a:r>
            <a:r>
              <a:rPr lang="en-GB" sz="2000" dirty="0"/>
              <a:t>) </a:t>
            </a:r>
          </a:p>
          <a:p>
            <a:pPr lvl="2"/>
            <a:r>
              <a:rPr lang="en-GB" dirty="0"/>
              <a:t>Department of Communications, Climate Action and Environment, </a:t>
            </a:r>
            <a:r>
              <a:rPr lang="en-GB" i="1" dirty="0"/>
              <a:t>Delivering the National Broadband Plan</a:t>
            </a:r>
            <a:r>
              <a:rPr lang="en-GB" dirty="0"/>
              <a:t> (May 2019), 7.</a:t>
            </a:r>
          </a:p>
          <a:p>
            <a:r>
              <a:rPr lang="en-GB" sz="2000" dirty="0"/>
              <a:t>Questions also arise with other grounds such as “Potential Negative impact on performance of employee or other employees”; “Burden of Additional Costs, taking into account the financial and other costs entailed and the scale and financial resources of the employer’s business”</a:t>
            </a:r>
          </a:p>
        </p:txBody>
      </p:sp>
    </p:spTree>
    <p:extLst>
      <p:ext uri="{BB962C8B-B14F-4D97-AF65-F5344CB8AC3E}">
        <p14:creationId xmlns:p14="http://schemas.microsoft.com/office/powerpoint/2010/main" val="4208088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2A5874-EB57-E6EF-1680-3B4F78464C5A}"/>
              </a:ext>
            </a:extLst>
          </p:cNvPr>
          <p:cNvSpPr>
            <a:spLocks noGrp="1"/>
          </p:cNvSpPr>
          <p:nvPr>
            <p:ph type="title"/>
          </p:nvPr>
        </p:nvSpPr>
        <p:spPr>
          <a:xfrm>
            <a:off x="459346" y="294538"/>
            <a:ext cx="11273303" cy="1033669"/>
          </a:xfrm>
        </p:spPr>
        <p:txBody>
          <a:bodyPr>
            <a:normAutofit/>
          </a:bodyPr>
          <a:lstStyle/>
          <a:p>
            <a:r>
              <a:rPr lang="en-GB" sz="4000" b="1" dirty="0">
                <a:solidFill>
                  <a:srgbClr val="FFFFFF"/>
                </a:solidFill>
              </a:rPr>
              <a:t>Appeals</a:t>
            </a:r>
          </a:p>
        </p:txBody>
      </p:sp>
      <p:sp>
        <p:nvSpPr>
          <p:cNvPr id="3" name="Content Placeholder 2">
            <a:extLst>
              <a:ext uri="{FF2B5EF4-FFF2-40B4-BE49-F238E27FC236}">
                <a16:creationId xmlns:a16="http://schemas.microsoft.com/office/drawing/2014/main" id="{670008E7-2EA9-0401-D7B5-83AB64B0D878}"/>
              </a:ext>
            </a:extLst>
          </p:cNvPr>
          <p:cNvSpPr>
            <a:spLocks noGrp="1"/>
          </p:cNvSpPr>
          <p:nvPr>
            <p:ph idx="1"/>
          </p:nvPr>
        </p:nvSpPr>
        <p:spPr>
          <a:xfrm>
            <a:off x="290286" y="1756228"/>
            <a:ext cx="11596913" cy="4807233"/>
          </a:xfrm>
        </p:spPr>
        <p:txBody>
          <a:bodyPr anchor="ctr">
            <a:normAutofit/>
          </a:bodyPr>
          <a:lstStyle/>
          <a:p>
            <a:r>
              <a:rPr lang="en-GB" sz="2200" b="1" dirty="0"/>
              <a:t>Appeals seem to be limited.</a:t>
            </a:r>
            <a:r>
              <a:rPr lang="en-GB" sz="2200" dirty="0"/>
              <a:t> </a:t>
            </a:r>
          </a:p>
          <a:p>
            <a:r>
              <a:rPr lang="en-GB" sz="2200" b="1" dirty="0"/>
              <a:t>An employee may appeal based on the following grounds:</a:t>
            </a:r>
          </a:p>
          <a:p>
            <a:pPr marL="457200" lvl="1" indent="0">
              <a:buNone/>
            </a:pPr>
            <a:r>
              <a:rPr lang="en-GB" sz="2200" dirty="0"/>
              <a:t>(a) his employer has </a:t>
            </a:r>
            <a:r>
              <a:rPr lang="en-GB" sz="2200" b="1" dirty="0"/>
              <a:t>failed to return a decision </a:t>
            </a:r>
            <a:r>
              <a:rPr lang="en-GB" sz="2200" dirty="0"/>
              <a:t>in compliance with Head 10 [within 12 weeks]; </a:t>
            </a:r>
          </a:p>
          <a:p>
            <a:pPr marL="457200" lvl="1" indent="0">
              <a:buNone/>
            </a:pPr>
            <a:r>
              <a:rPr lang="en-GB" sz="2200" dirty="0"/>
              <a:t>(b) his employer has </a:t>
            </a:r>
            <a:r>
              <a:rPr lang="en-GB" sz="2200" b="1" dirty="0"/>
              <a:t>failed to provide a notice of the grounds for refusal </a:t>
            </a:r>
            <a:r>
              <a:rPr lang="en-GB" sz="2200" dirty="0"/>
              <a:t>in compliance with Head 12(2), or </a:t>
            </a:r>
          </a:p>
          <a:p>
            <a:pPr marL="457200" lvl="1" indent="0">
              <a:buNone/>
            </a:pPr>
            <a:r>
              <a:rPr lang="en-GB" sz="2200" dirty="0"/>
              <a:t>(c) the employer's notification under Head 9 was given in circumstances that did not satisfy the requirements in Head 9(1) or (2) [withdrawal of request].</a:t>
            </a:r>
          </a:p>
          <a:p>
            <a:pPr lvl="1"/>
            <a:r>
              <a:rPr lang="en-GB" sz="2200" dirty="0"/>
              <a:t>An appeal based upon any of these can only be made two weeks after the commencement of an internal appeal process which is to be outlined in the employer’s remote working policy. </a:t>
            </a:r>
          </a:p>
          <a:p>
            <a:r>
              <a:rPr lang="en-GB" sz="2200" dirty="0"/>
              <a:t>The guidance in the draft bill explicitly restricts the remit of </a:t>
            </a:r>
            <a:r>
              <a:rPr lang="en-GB" sz="2200" b="1" dirty="0"/>
              <a:t>s.13(2): “this Head is not intended to extend to a right to complain in respect of the substance or merits of an Employer’s decision to decline a request under Head 12(1).”</a:t>
            </a:r>
          </a:p>
          <a:p>
            <a:r>
              <a:rPr lang="en-GB" sz="2200" b="1" dirty="0"/>
              <a:t>There seems to be no appeal available that challenges the substance of the rejection.</a:t>
            </a:r>
          </a:p>
          <a:p>
            <a:endParaRPr lang="en-GB" sz="1600" dirty="0"/>
          </a:p>
        </p:txBody>
      </p:sp>
    </p:spTree>
    <p:extLst>
      <p:ext uri="{BB962C8B-B14F-4D97-AF65-F5344CB8AC3E}">
        <p14:creationId xmlns:p14="http://schemas.microsoft.com/office/powerpoint/2010/main" val="3152575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BDE98F-C5D8-A94D-5312-85608FB8C0B0}"/>
              </a:ext>
            </a:extLst>
          </p:cNvPr>
          <p:cNvSpPr>
            <a:spLocks noGrp="1"/>
          </p:cNvSpPr>
          <p:nvPr>
            <p:ph type="title"/>
          </p:nvPr>
        </p:nvSpPr>
        <p:spPr>
          <a:xfrm>
            <a:off x="826396" y="586855"/>
            <a:ext cx="4230100" cy="3387497"/>
          </a:xfrm>
        </p:spPr>
        <p:txBody>
          <a:bodyPr anchor="b">
            <a:normAutofit/>
          </a:bodyPr>
          <a:lstStyle/>
          <a:p>
            <a:pPr algn="r"/>
            <a:r>
              <a:rPr lang="en-GB" sz="4000" i="1" dirty="0">
                <a:solidFill>
                  <a:srgbClr val="FFFFFF"/>
                </a:solidFill>
              </a:rPr>
              <a:t>Employers’ hesitation to move to remote working</a:t>
            </a:r>
            <a:r>
              <a:rPr lang="en-GB" sz="4000" dirty="0">
                <a:solidFill>
                  <a:srgbClr val="FFFFFF"/>
                </a:solidFill>
                <a:effectLst/>
              </a:rPr>
              <a:t> </a:t>
            </a:r>
            <a:endParaRPr lang="en-GB" sz="4000" dirty="0">
              <a:solidFill>
                <a:srgbClr val="FFFFFF"/>
              </a:solidFill>
            </a:endParaRPr>
          </a:p>
        </p:txBody>
      </p:sp>
      <p:sp>
        <p:nvSpPr>
          <p:cNvPr id="3" name="Content Placeholder 2">
            <a:extLst>
              <a:ext uri="{FF2B5EF4-FFF2-40B4-BE49-F238E27FC236}">
                <a16:creationId xmlns:a16="http://schemas.microsoft.com/office/drawing/2014/main" id="{1E3F3AA2-13D0-74E8-C087-6020214D45C0}"/>
              </a:ext>
            </a:extLst>
          </p:cNvPr>
          <p:cNvSpPr>
            <a:spLocks noGrp="1"/>
          </p:cNvSpPr>
          <p:nvPr>
            <p:ph idx="1"/>
          </p:nvPr>
        </p:nvSpPr>
        <p:spPr>
          <a:xfrm>
            <a:off x="5776686" y="174171"/>
            <a:ext cx="6212114" cy="6487885"/>
          </a:xfrm>
        </p:spPr>
        <p:txBody>
          <a:bodyPr anchor="ctr">
            <a:normAutofit/>
          </a:bodyPr>
          <a:lstStyle/>
          <a:p>
            <a:pPr marL="0" indent="0">
              <a:buNone/>
            </a:pPr>
            <a:r>
              <a:rPr lang="en-GB" b="1" i="1" dirty="0"/>
              <a:t>a) Infrastructure</a:t>
            </a:r>
          </a:p>
          <a:p>
            <a:pPr marL="0" indent="0">
              <a:buNone/>
            </a:pPr>
            <a:r>
              <a:rPr lang="en-GB" b="1" i="1" dirty="0"/>
              <a:t>b) The need to control and oversee</a:t>
            </a:r>
          </a:p>
          <a:p>
            <a:pPr marL="0" indent="0">
              <a:buNone/>
            </a:pPr>
            <a:r>
              <a:rPr lang="en-GB" b="1" i="1" dirty="0"/>
              <a:t>c) The Covid-19 lockdown was insufficient to assess the viability of a more to remote work</a:t>
            </a:r>
          </a:p>
          <a:p>
            <a:pPr marL="0" indent="0">
              <a:buNone/>
            </a:pPr>
            <a:r>
              <a:rPr lang="en-GB" b="1" i="1" dirty="0"/>
              <a:t>d) Lack of will</a:t>
            </a:r>
          </a:p>
          <a:p>
            <a:pPr marL="0" indent="0">
              <a:buNone/>
            </a:pPr>
            <a:endParaRPr lang="en-GB" sz="2000" b="1" i="1" dirty="0"/>
          </a:p>
          <a:p>
            <a:pPr marL="0" indent="0">
              <a:buNone/>
            </a:pPr>
            <a:endParaRPr lang="en-GB" sz="2000" dirty="0"/>
          </a:p>
        </p:txBody>
      </p:sp>
    </p:spTree>
    <p:extLst>
      <p:ext uri="{BB962C8B-B14F-4D97-AF65-F5344CB8AC3E}">
        <p14:creationId xmlns:p14="http://schemas.microsoft.com/office/powerpoint/2010/main" val="2710984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DCC52-0009-30B8-D22B-827E18743E53}"/>
              </a:ext>
            </a:extLst>
          </p:cNvPr>
          <p:cNvSpPr>
            <a:spLocks noGrp="1"/>
          </p:cNvSpPr>
          <p:nvPr>
            <p:ph type="title"/>
          </p:nvPr>
        </p:nvSpPr>
        <p:spPr>
          <a:xfrm>
            <a:off x="580571" y="520449"/>
            <a:ext cx="10980058" cy="816777"/>
          </a:xfrm>
        </p:spPr>
        <p:txBody>
          <a:bodyPr>
            <a:normAutofit/>
          </a:bodyPr>
          <a:lstStyle/>
          <a:p>
            <a:r>
              <a:rPr lang="en-GB" b="1" dirty="0"/>
              <a:t>Infrastructure</a:t>
            </a:r>
          </a:p>
        </p:txBody>
      </p:sp>
      <p:sp>
        <p:nvSpPr>
          <p:cNvPr id="3" name="Content Placeholder 2">
            <a:extLst>
              <a:ext uri="{FF2B5EF4-FFF2-40B4-BE49-F238E27FC236}">
                <a16:creationId xmlns:a16="http://schemas.microsoft.com/office/drawing/2014/main" id="{91985565-1965-3A5E-8091-90D937165351}"/>
              </a:ext>
            </a:extLst>
          </p:cNvPr>
          <p:cNvSpPr>
            <a:spLocks noGrp="1"/>
          </p:cNvSpPr>
          <p:nvPr>
            <p:ph idx="1"/>
          </p:nvPr>
        </p:nvSpPr>
        <p:spPr>
          <a:xfrm>
            <a:off x="580571" y="1537635"/>
            <a:ext cx="11289865" cy="5000325"/>
          </a:xfrm>
        </p:spPr>
        <p:txBody>
          <a:bodyPr>
            <a:normAutofit lnSpcReduction="10000"/>
          </a:bodyPr>
          <a:lstStyle/>
          <a:p>
            <a:r>
              <a:rPr lang="en-GB" sz="2000" b="1" dirty="0"/>
              <a:t>Reliable remote access to internet-based networks</a:t>
            </a:r>
            <a:r>
              <a:rPr lang="en-GB" sz="2000" dirty="0"/>
              <a:t> is a key building block for remote work. </a:t>
            </a:r>
          </a:p>
          <a:p>
            <a:r>
              <a:rPr lang="en-GB" sz="2000" dirty="0"/>
              <a:t>In Ireland, reliable high speed broadband access has been identified as a </a:t>
            </a:r>
            <a:r>
              <a:rPr lang="en-GB" sz="2000" b="1" dirty="0"/>
              <a:t>‘vital piece of infrastructure’ </a:t>
            </a:r>
            <a:r>
              <a:rPr lang="en-GB" sz="2000" dirty="0"/>
              <a:t>for the rural parts of the country. </a:t>
            </a:r>
          </a:p>
          <a:p>
            <a:r>
              <a:rPr lang="en-GB" sz="2000" dirty="0"/>
              <a:t>The need for such a cross-country network includes insuring </a:t>
            </a:r>
            <a:r>
              <a:rPr lang="en-GB" sz="2000" b="1" dirty="0"/>
              <a:t>‘the balanced development of our country and economy’</a:t>
            </a:r>
            <a:r>
              <a:rPr lang="en-GB" sz="2000" dirty="0"/>
              <a:t> and the </a:t>
            </a:r>
            <a:r>
              <a:rPr lang="en-GB" sz="2000" b="1" dirty="0"/>
              <a:t>‘survival’ of rural business and services. </a:t>
            </a:r>
          </a:p>
          <a:p>
            <a:pPr lvl="1"/>
            <a:r>
              <a:rPr lang="en-GB" sz="2000" dirty="0"/>
              <a:t>The point has been made about the digitalization of work in agriculture: Food and Agriculture Association of the United Nations, </a:t>
            </a:r>
            <a:r>
              <a:rPr lang="en-GB" sz="2000" i="1" dirty="0"/>
              <a:t>Digital Technologies in Agriculture and Rural Areas</a:t>
            </a:r>
            <a:r>
              <a:rPr lang="en-GB" sz="2000" dirty="0"/>
              <a:t> (Rome, 2019), 15. See also The Agriculture and Food Development Authority (Teagasc), </a:t>
            </a:r>
            <a:r>
              <a:rPr lang="en-GB" sz="2000" i="1" dirty="0"/>
              <a:t>Technology Foresight: Technology</a:t>
            </a:r>
            <a:endParaRPr lang="en-GB" sz="2000" dirty="0"/>
          </a:p>
          <a:p>
            <a:pPr lvl="1"/>
            <a:r>
              <a:rPr lang="en-GB" sz="2000" i="1" dirty="0"/>
              <a:t>Transforming Irish Agri-Food and Bio-Economy</a:t>
            </a:r>
            <a:r>
              <a:rPr lang="en-GB" sz="2000" dirty="0"/>
              <a:t> (March 2016), 26.</a:t>
            </a:r>
          </a:p>
          <a:p>
            <a:pPr lvl="1"/>
            <a:r>
              <a:rPr lang="en-GB" sz="2000" dirty="0"/>
              <a:t>Houses of the Oireachtas, Joint Committee on Communications, Climate Action and Environment, </a:t>
            </a:r>
            <a:r>
              <a:rPr lang="en-GB" sz="2000" i="1" dirty="0"/>
              <a:t>Report of the Joint Committee on an investigation to examine the National Broadband Plan process thus far and how best to proceed and the best means to roll out rural broadband</a:t>
            </a:r>
            <a:r>
              <a:rPr lang="en-GB" sz="2000" dirty="0"/>
              <a:t> (August 27, 2019), 35.</a:t>
            </a:r>
          </a:p>
          <a:p>
            <a:pPr lvl="1"/>
            <a:r>
              <a:rPr lang="en-GB" sz="2000" i="1" dirty="0"/>
              <a:t>Ibid, </a:t>
            </a:r>
            <a:r>
              <a:rPr lang="en-GB" sz="2000" dirty="0"/>
              <a:t>recommendation 6. </a:t>
            </a:r>
          </a:p>
          <a:p>
            <a:pPr lvl="1"/>
            <a:r>
              <a:rPr lang="en-GB" sz="2000" i="1" dirty="0"/>
              <a:t>Ibid, </a:t>
            </a:r>
            <a:r>
              <a:rPr lang="en-GB" sz="2000" dirty="0"/>
              <a:t>recommendation 7.</a:t>
            </a:r>
          </a:p>
          <a:p>
            <a:endParaRPr lang="en-GB" sz="1700" dirty="0"/>
          </a:p>
        </p:txBody>
      </p:sp>
    </p:spTree>
    <p:extLst>
      <p:ext uri="{BB962C8B-B14F-4D97-AF65-F5344CB8AC3E}">
        <p14:creationId xmlns:p14="http://schemas.microsoft.com/office/powerpoint/2010/main" val="3605605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B38D85-1EC3-AFA6-4B16-06FDD5F0B7E3}"/>
              </a:ext>
            </a:extLst>
          </p:cNvPr>
          <p:cNvSpPr>
            <a:spLocks noGrp="1"/>
          </p:cNvSpPr>
          <p:nvPr>
            <p:ph type="title"/>
          </p:nvPr>
        </p:nvSpPr>
        <p:spPr>
          <a:xfrm>
            <a:off x="449943" y="371943"/>
            <a:ext cx="10903857" cy="816777"/>
          </a:xfrm>
        </p:spPr>
        <p:txBody>
          <a:bodyPr>
            <a:normAutofit/>
          </a:bodyPr>
          <a:lstStyle/>
          <a:p>
            <a:r>
              <a:rPr lang="en-GB" b="1" dirty="0"/>
              <a:t>Control</a:t>
            </a:r>
          </a:p>
        </p:txBody>
      </p:sp>
      <p:sp>
        <p:nvSpPr>
          <p:cNvPr id="3" name="Content Placeholder 2">
            <a:extLst>
              <a:ext uri="{FF2B5EF4-FFF2-40B4-BE49-F238E27FC236}">
                <a16:creationId xmlns:a16="http://schemas.microsoft.com/office/drawing/2014/main" id="{8F2D7317-757B-E2FA-5F5F-789BAAFD8B7B}"/>
              </a:ext>
            </a:extLst>
          </p:cNvPr>
          <p:cNvSpPr>
            <a:spLocks noGrp="1"/>
          </p:cNvSpPr>
          <p:nvPr>
            <p:ph idx="1"/>
          </p:nvPr>
        </p:nvSpPr>
        <p:spPr>
          <a:xfrm>
            <a:off x="449943" y="1378857"/>
            <a:ext cx="11306627" cy="5107200"/>
          </a:xfrm>
        </p:spPr>
        <p:txBody>
          <a:bodyPr>
            <a:normAutofit/>
          </a:bodyPr>
          <a:lstStyle/>
          <a:p>
            <a:r>
              <a:rPr lang="en-GB" sz="2000" dirty="0"/>
              <a:t>As the UK Supreme Court wrote in its decision in </a:t>
            </a:r>
            <a:r>
              <a:rPr lang="en-GB" sz="2000" i="1" dirty="0"/>
              <a:t>Uber </a:t>
            </a:r>
            <a:r>
              <a:rPr lang="en-GB" sz="2000" i="1" dirty="0" err="1"/>
              <a:t>bv</a:t>
            </a:r>
            <a:r>
              <a:rPr lang="en-GB" sz="2000" i="1" dirty="0"/>
              <a:t> v Aslam </a:t>
            </a:r>
            <a:r>
              <a:rPr lang="en-GB" sz="2000" dirty="0"/>
              <a:t>[2021] UKSC 5: </a:t>
            </a:r>
            <a:r>
              <a:rPr lang="en-GB" sz="2000" b="1" dirty="0"/>
              <a:t>‘The correlative of the subordination and/or dependency of employees and workers in a similar position to employees is control exercised by the employer over their working conditions and remuneration.</a:t>
            </a:r>
            <a:r>
              <a:rPr lang="en-GB" sz="2000" dirty="0"/>
              <a:t>’ </a:t>
            </a:r>
          </a:p>
          <a:p>
            <a:r>
              <a:rPr lang="en-GB" sz="2000" dirty="0"/>
              <a:t>The French Court of Cassation (Labour Chamber)’s decision (Cass Soc, 4 mars 2020, Appeal no. S 19-13.316) also noted the subordination of Uber drivers, betraying an assertion that they are independent contractors. The exertion of control over drivers in </a:t>
            </a:r>
            <a:r>
              <a:rPr lang="en-GB" sz="2000" i="1" dirty="0"/>
              <a:t>Uber </a:t>
            </a:r>
            <a:r>
              <a:rPr lang="en-GB" sz="2000" dirty="0"/>
              <a:t>was a prominent point in the Court’s decision. </a:t>
            </a:r>
          </a:p>
          <a:p>
            <a:r>
              <a:rPr lang="en-GB" sz="2000" dirty="0"/>
              <a:t>These references are made to underscore that even now when business models actively engage in regulatory arbitrage (with regards to employment regulation), </a:t>
            </a:r>
            <a:r>
              <a:rPr lang="en-GB" sz="2000" b="1" dirty="0"/>
              <a:t>a core aspect remains that these entities endeavour to retain a remarkable amount of control over the services provided.</a:t>
            </a:r>
            <a:r>
              <a:rPr lang="en-GB" sz="2000" dirty="0"/>
              <a:t> Unless there is a way of easily retaining control of employees outside of the office, it remains unlikely that the office environment will fall into disuse. </a:t>
            </a:r>
          </a:p>
          <a:p>
            <a:pPr lvl="1"/>
            <a:r>
              <a:rPr lang="en-GB" sz="2000" dirty="0"/>
              <a:t>Often there has been a substitution clause that purports to underscore the arm’s length dealing of the parties. However, this clause too may be scrutinised by courts, resulting in a finding that control remains exerted even with these clauses. See the discussion of the UK Supreme Court in </a:t>
            </a:r>
            <a:r>
              <a:rPr lang="en-GB" sz="2000" i="1" dirty="0"/>
              <a:t>Pimlico Plumbers Ltd v Smith </a:t>
            </a:r>
            <a:r>
              <a:rPr lang="en-GB" sz="2000" dirty="0"/>
              <a:t>[2018] UKSC 29, para. 34. </a:t>
            </a:r>
          </a:p>
        </p:txBody>
      </p:sp>
    </p:spTree>
    <p:extLst>
      <p:ext uri="{BB962C8B-B14F-4D97-AF65-F5344CB8AC3E}">
        <p14:creationId xmlns:p14="http://schemas.microsoft.com/office/powerpoint/2010/main" val="73200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39D89-E790-442A-AE2C-107E5B271906}"/>
              </a:ext>
            </a:extLst>
          </p:cNvPr>
          <p:cNvSpPr>
            <a:spLocks noGrp="1"/>
          </p:cNvSpPr>
          <p:nvPr>
            <p:ph type="title"/>
          </p:nvPr>
        </p:nvSpPr>
        <p:spPr>
          <a:xfrm>
            <a:off x="537029" y="499745"/>
            <a:ext cx="10816771" cy="688975"/>
          </a:xfrm>
        </p:spPr>
        <p:txBody>
          <a:bodyPr>
            <a:normAutofit fontScale="90000"/>
          </a:bodyPr>
          <a:lstStyle/>
          <a:p>
            <a:r>
              <a:rPr lang="en-GB" b="1" dirty="0"/>
              <a:t>Covid-19</a:t>
            </a:r>
          </a:p>
        </p:txBody>
      </p:sp>
      <p:sp>
        <p:nvSpPr>
          <p:cNvPr id="3" name="Content Placeholder 2">
            <a:extLst>
              <a:ext uri="{FF2B5EF4-FFF2-40B4-BE49-F238E27FC236}">
                <a16:creationId xmlns:a16="http://schemas.microsoft.com/office/drawing/2014/main" id="{779D99C2-2AA4-EE83-CA57-E8AA4801267B}"/>
              </a:ext>
            </a:extLst>
          </p:cNvPr>
          <p:cNvSpPr>
            <a:spLocks noGrp="1"/>
          </p:cNvSpPr>
          <p:nvPr>
            <p:ph idx="1"/>
          </p:nvPr>
        </p:nvSpPr>
        <p:spPr>
          <a:xfrm>
            <a:off x="537029" y="1368424"/>
            <a:ext cx="11333407" cy="5169535"/>
          </a:xfrm>
        </p:spPr>
        <p:txBody>
          <a:bodyPr>
            <a:normAutofit fontScale="92500"/>
          </a:bodyPr>
          <a:lstStyle/>
          <a:p>
            <a:r>
              <a:rPr lang="en-GB" sz="2400" b="1" dirty="0"/>
              <a:t>Prior to the pandemic, there were slow signs of movement towards experimenting with remote working.</a:t>
            </a:r>
            <a:r>
              <a:rPr lang="en-GB" sz="2400" dirty="0"/>
              <a:t> Unquestionably, the pandemic forced employers to engage more fully with remote working strategies. </a:t>
            </a:r>
          </a:p>
          <a:p>
            <a:r>
              <a:rPr lang="en-GB" sz="2400" dirty="0"/>
              <a:t>However, it must be remembered that the governments provided </a:t>
            </a:r>
            <a:r>
              <a:rPr lang="en-GB" sz="2400" b="1" dirty="0"/>
              <a:t>income support </a:t>
            </a:r>
            <a:r>
              <a:rPr lang="en-GB" sz="2400" dirty="0"/>
              <a:t>for the lockdowns and beyond. </a:t>
            </a:r>
            <a:r>
              <a:rPr lang="en-GB" sz="2400" b="1" dirty="0"/>
              <a:t>In Ireland, this was up to 70% of an employee’s take home pay.</a:t>
            </a:r>
          </a:p>
          <a:p>
            <a:r>
              <a:rPr lang="en-GB" sz="2400" dirty="0"/>
              <a:t>Remote work during Covid-19 public health emergency should not be seen as a trial run for remote work during ‘normal’ times. </a:t>
            </a:r>
          </a:p>
          <a:p>
            <a:pPr lvl="1"/>
            <a:r>
              <a:rPr lang="en-GB" b="1" dirty="0"/>
              <a:t>Generally people were limited to in-home activities without the usual variety of options outside of the home. </a:t>
            </a:r>
          </a:p>
          <a:p>
            <a:pPr lvl="1"/>
            <a:r>
              <a:rPr lang="en-GB" dirty="0"/>
              <a:t>It should be noted that even with the public health constraints, </a:t>
            </a:r>
            <a:r>
              <a:rPr lang="en-GB" b="1" dirty="0"/>
              <a:t>workers with young children faced significant challenges managing work and home obligations. </a:t>
            </a:r>
          </a:p>
          <a:p>
            <a:pPr lvl="1"/>
            <a:r>
              <a:rPr lang="en-GB" dirty="0"/>
              <a:t>The national Remote Work Strategy alluded to this when it wrote (page 2)  “Whilst this arrangement has been beneficial for some, it is important not to conflate the experience of homeworking during the COVID-19 pandemic with remote working under a regular scenario.”</a:t>
            </a:r>
          </a:p>
          <a:p>
            <a:endParaRPr lang="en-GB" sz="1700" dirty="0"/>
          </a:p>
        </p:txBody>
      </p:sp>
    </p:spTree>
    <p:extLst>
      <p:ext uri="{BB962C8B-B14F-4D97-AF65-F5344CB8AC3E}">
        <p14:creationId xmlns:p14="http://schemas.microsoft.com/office/powerpoint/2010/main" val="188666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building, outdoor, road, street&#10;&#10;Description automatically generated">
            <a:extLst>
              <a:ext uri="{FF2B5EF4-FFF2-40B4-BE49-F238E27FC236}">
                <a16:creationId xmlns:a16="http://schemas.microsoft.com/office/drawing/2014/main" id="{2B13B12E-D3FA-78E5-ED7A-B6F2DAD4CEA4}"/>
              </a:ext>
            </a:extLst>
          </p:cNvPr>
          <p:cNvPicPr>
            <a:picLocks noChangeAspect="1"/>
          </p:cNvPicPr>
          <p:nvPr/>
        </p:nvPicPr>
        <p:blipFill rotWithShape="1">
          <a:blip r:embed="rId2"/>
          <a:srcRect t="10902" b="14098"/>
          <a:stretch/>
        </p:blipFill>
        <p:spPr>
          <a:xfrm>
            <a:off x="19" y="-22"/>
            <a:ext cx="15361920" cy="8641080"/>
          </a:xfrm>
          <a:prstGeom prst="rect">
            <a:avLst/>
          </a:prstGeom>
        </p:spPr>
      </p:pic>
      <p:sp>
        <p:nvSpPr>
          <p:cNvPr id="56" name="Rectangle 5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BFC287-96CC-84C4-445E-0284D3B04824}"/>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b="1" dirty="0">
                <a:solidFill>
                  <a:srgbClr val="FFFFFF"/>
                </a:solidFill>
              </a:rPr>
              <a:t>Welcome to your remote workplace</a:t>
            </a:r>
          </a:p>
        </p:txBody>
      </p:sp>
      <p:sp>
        <p:nvSpPr>
          <p:cNvPr id="58" name="Rectangle 5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61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F55E3-0AAC-28E2-2CBC-8A77EB089BA1}"/>
              </a:ext>
            </a:extLst>
          </p:cNvPr>
          <p:cNvSpPr>
            <a:spLocks noGrp="1"/>
          </p:cNvSpPr>
          <p:nvPr>
            <p:ph type="title"/>
          </p:nvPr>
        </p:nvSpPr>
        <p:spPr>
          <a:xfrm>
            <a:off x="435429" y="379413"/>
            <a:ext cx="10918371" cy="645432"/>
          </a:xfrm>
        </p:spPr>
        <p:txBody>
          <a:bodyPr>
            <a:normAutofit fontScale="90000"/>
          </a:bodyPr>
          <a:lstStyle/>
          <a:p>
            <a:r>
              <a:rPr lang="en-GB" b="1" dirty="0"/>
              <a:t>Lack of will</a:t>
            </a:r>
          </a:p>
        </p:txBody>
      </p:sp>
      <p:sp>
        <p:nvSpPr>
          <p:cNvPr id="3" name="Content Placeholder 2">
            <a:extLst>
              <a:ext uri="{FF2B5EF4-FFF2-40B4-BE49-F238E27FC236}">
                <a16:creationId xmlns:a16="http://schemas.microsoft.com/office/drawing/2014/main" id="{2ABC973C-F40E-1EAC-631C-DDE57ABE83E0}"/>
              </a:ext>
            </a:extLst>
          </p:cNvPr>
          <p:cNvSpPr>
            <a:spLocks noGrp="1"/>
          </p:cNvSpPr>
          <p:nvPr>
            <p:ph idx="1"/>
          </p:nvPr>
        </p:nvSpPr>
        <p:spPr>
          <a:xfrm>
            <a:off x="435429" y="914401"/>
            <a:ext cx="11435007" cy="5623560"/>
          </a:xfrm>
        </p:spPr>
        <p:txBody>
          <a:bodyPr>
            <a:noAutofit/>
          </a:bodyPr>
          <a:lstStyle/>
          <a:p>
            <a:r>
              <a:rPr lang="en-GB" sz="2000" b="1" dirty="0"/>
              <a:t>The shift to remote work during the lockdown required the equipment to effect this change.</a:t>
            </a:r>
            <a:r>
              <a:rPr lang="en-GB" sz="2000" dirty="0"/>
              <a:t> This included IT equipment, office supplies (including desks). 89% of respondents: CIPD, </a:t>
            </a:r>
            <a:r>
              <a:rPr lang="en-GB" sz="2000" i="1" dirty="0"/>
              <a:t>HR Practices in Ireland 2021</a:t>
            </a:r>
            <a:r>
              <a:rPr lang="en-GB" sz="2000" dirty="0"/>
              <a:t> (May 2021),</a:t>
            </a:r>
            <a:r>
              <a:rPr lang="en-GB" sz="2000" i="1" dirty="0"/>
              <a:t> </a:t>
            </a:r>
            <a:r>
              <a:rPr lang="en-GB" sz="2000" dirty="0"/>
              <a:t>6.  </a:t>
            </a:r>
          </a:p>
          <a:p>
            <a:pPr lvl="1"/>
            <a:r>
              <a:rPr lang="en-GB" sz="1600" dirty="0"/>
              <a:t>Other equipment such as printers or financial support was not as plentifully supplied. One-third of responded: CIPD, </a:t>
            </a:r>
            <a:r>
              <a:rPr lang="en-GB" sz="1600" i="1" dirty="0"/>
              <a:t>HR Practices in Ireland 2021</a:t>
            </a:r>
            <a:r>
              <a:rPr lang="en-GB" sz="1600" dirty="0"/>
              <a:t> (May 2021),</a:t>
            </a:r>
            <a:r>
              <a:rPr lang="en-GB" sz="1600" i="1" dirty="0"/>
              <a:t> </a:t>
            </a:r>
            <a:r>
              <a:rPr lang="en-GB" sz="1600" dirty="0"/>
              <a:t>6. </a:t>
            </a:r>
          </a:p>
          <a:p>
            <a:r>
              <a:rPr lang="en-GB" sz="2000" dirty="0"/>
              <a:t>Support for employee well-being suffered during remote working. The CIPD offered the following figures: </a:t>
            </a:r>
            <a:r>
              <a:rPr lang="en-GB" sz="2000" b="1" dirty="0"/>
              <a:t>“Of concern is that remote working was seen as increasing the challenges around supporting employee wellbeing by nearly three quarters of respondents, (71%), along with impacting on teamwork and collaboration (53%), innovation (51%), and upskilling (40%).”</a:t>
            </a:r>
            <a:r>
              <a:rPr lang="en-GB" sz="2000" dirty="0"/>
              <a:t>  CIPD, </a:t>
            </a:r>
            <a:r>
              <a:rPr lang="en-GB" sz="2000" i="1" dirty="0"/>
              <a:t>HR Practices in Ireland 2021</a:t>
            </a:r>
            <a:r>
              <a:rPr lang="en-GB" sz="2000" dirty="0"/>
              <a:t> (May 2021),</a:t>
            </a:r>
            <a:r>
              <a:rPr lang="en-GB" sz="2000" i="1" dirty="0"/>
              <a:t> </a:t>
            </a:r>
            <a:r>
              <a:rPr lang="en-GB" sz="2000" dirty="0"/>
              <a:t>6.</a:t>
            </a:r>
          </a:p>
          <a:p>
            <a:r>
              <a:rPr lang="en-GB" sz="2000" dirty="0"/>
              <a:t>The CIPD HR Practices Survey of 2021 disclosed a lack of will by employers (leadership) with regards to remote work: </a:t>
            </a:r>
          </a:p>
          <a:p>
            <a:pPr lvl="1"/>
            <a:r>
              <a:rPr lang="en-GB" sz="2000" dirty="0"/>
              <a:t>In the 2021 survey, </a:t>
            </a:r>
            <a:r>
              <a:rPr lang="en-GB" sz="2000" b="1" dirty="0"/>
              <a:t>68% reported operational barriers, 66% reported lack of support from senior leaders, 62% reported lack of buy in from line managers and 54% saw lack of promotional opportunities as a barrier.</a:t>
            </a:r>
            <a:r>
              <a:rPr lang="en-GB" sz="2000" dirty="0"/>
              <a:t>  </a:t>
            </a:r>
          </a:p>
          <a:p>
            <a:r>
              <a:rPr lang="en-GB" sz="2000" dirty="0"/>
              <a:t>There are signs that remote work could affect employees’ career progression. </a:t>
            </a:r>
            <a:r>
              <a:rPr lang="en-GB" sz="2000" b="1" dirty="0"/>
              <a:t>There is a strong possibility that the lack of visibility in the workplace stemming from remote work would hamper career development. 64% of respondents agreed with this</a:t>
            </a:r>
            <a:r>
              <a:rPr lang="en-GB" sz="2000" dirty="0"/>
              <a:t>: CIPD, </a:t>
            </a:r>
            <a:r>
              <a:rPr lang="en-GB" sz="2000" i="1" dirty="0"/>
              <a:t>HR Practices in Ireland 2021</a:t>
            </a:r>
            <a:r>
              <a:rPr lang="en-GB" sz="2000" dirty="0"/>
              <a:t> (May 2021),</a:t>
            </a:r>
            <a:r>
              <a:rPr lang="en-GB" sz="2000" i="1" dirty="0"/>
              <a:t> </a:t>
            </a:r>
            <a:r>
              <a:rPr lang="en-GB" sz="2000" dirty="0"/>
              <a:t>9.</a:t>
            </a:r>
          </a:p>
        </p:txBody>
      </p:sp>
    </p:spTree>
    <p:extLst>
      <p:ext uri="{BB962C8B-B14F-4D97-AF65-F5344CB8AC3E}">
        <p14:creationId xmlns:p14="http://schemas.microsoft.com/office/powerpoint/2010/main" val="19526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72914-E429-8CCE-9608-619FA92E9854}"/>
              </a:ext>
            </a:extLst>
          </p:cNvPr>
          <p:cNvSpPr>
            <a:spLocks noGrp="1"/>
          </p:cNvSpPr>
          <p:nvPr>
            <p:ph type="title"/>
          </p:nvPr>
        </p:nvSpPr>
        <p:spPr>
          <a:xfrm>
            <a:off x="841248" y="713232"/>
            <a:ext cx="5154168" cy="1197864"/>
          </a:xfrm>
        </p:spPr>
        <p:txBody>
          <a:bodyPr>
            <a:normAutofit/>
          </a:bodyPr>
          <a:lstStyle/>
          <a:p>
            <a:r>
              <a:rPr lang="en-GB" b="1" dirty="0"/>
              <a:t>Considerations</a:t>
            </a:r>
          </a:p>
        </p:txBody>
      </p:sp>
      <p:cxnSp>
        <p:nvCxnSpPr>
          <p:cNvPr id="16" name="Straight Connector 13">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B9636E-3592-DEAB-D262-6D9F514EBBB3}"/>
              </a:ext>
            </a:extLst>
          </p:cNvPr>
          <p:cNvSpPr>
            <a:spLocks noGrp="1"/>
          </p:cNvSpPr>
          <p:nvPr>
            <p:ph idx="1"/>
          </p:nvPr>
        </p:nvSpPr>
        <p:spPr>
          <a:xfrm>
            <a:off x="841248" y="2048255"/>
            <a:ext cx="5154168" cy="4599287"/>
          </a:xfrm>
        </p:spPr>
        <p:txBody>
          <a:bodyPr anchor="t">
            <a:normAutofit/>
          </a:bodyPr>
          <a:lstStyle/>
          <a:p>
            <a:r>
              <a:rPr lang="en-GB" sz="2400" dirty="0"/>
              <a:t>The Bill requires a </a:t>
            </a:r>
            <a:r>
              <a:rPr lang="en-GB" sz="2400" b="1" dirty="0"/>
              <a:t>review between 2 to 3 years after the Act’s commencement </a:t>
            </a:r>
            <a:r>
              <a:rPr lang="en-GB" sz="2400" dirty="0"/>
              <a:t>(s.21(1)). </a:t>
            </a:r>
          </a:p>
          <a:p>
            <a:r>
              <a:rPr lang="en-GB" sz="2400" b="1" dirty="0"/>
              <a:t>With this in mind, some points for monitoring can be identified presently. </a:t>
            </a:r>
          </a:p>
          <a:p>
            <a:pPr marL="0" indent="0">
              <a:buNone/>
            </a:pPr>
            <a:endParaRPr lang="en-GB" sz="2400" b="1" dirty="0"/>
          </a:p>
          <a:p>
            <a:r>
              <a:rPr lang="en-GB" sz="2400" b="1" dirty="0"/>
              <a:t>Will remote work deepen existing divides? </a:t>
            </a:r>
          </a:p>
        </p:txBody>
      </p:sp>
      <p:pic>
        <p:nvPicPr>
          <p:cNvPr id="7" name="Picture 6" descr="A picture containing building, outdoor, black, statue&#10;&#10;Description automatically generated">
            <a:extLst>
              <a:ext uri="{FF2B5EF4-FFF2-40B4-BE49-F238E27FC236}">
                <a16:creationId xmlns:a16="http://schemas.microsoft.com/office/drawing/2014/main" id="{624F365D-F813-4099-FD3C-5544C99909E9}"/>
              </a:ext>
            </a:extLst>
          </p:cNvPr>
          <p:cNvPicPr>
            <a:picLocks noChangeAspect="1"/>
          </p:cNvPicPr>
          <p:nvPr/>
        </p:nvPicPr>
        <p:blipFill rotWithShape="1">
          <a:blip r:embed="rId2"/>
          <a:srcRect r="6398"/>
          <a:stretch/>
        </p:blipFill>
        <p:spPr>
          <a:xfrm rot="5400000">
            <a:off x="6015445" y="681445"/>
            <a:ext cx="6858000" cy="5495109"/>
          </a:xfrm>
          <a:prstGeom prst="rect">
            <a:avLst/>
          </a:prstGeom>
        </p:spPr>
      </p:pic>
    </p:spTree>
    <p:extLst>
      <p:ext uri="{BB962C8B-B14F-4D97-AF65-F5344CB8AC3E}">
        <p14:creationId xmlns:p14="http://schemas.microsoft.com/office/powerpoint/2010/main" val="376877046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CE843C5-A654-C551-54FD-D4E4D49D7DD1}"/>
              </a:ext>
            </a:extLst>
          </p:cNvPr>
          <p:cNvSpPr>
            <a:spLocks noGrp="1"/>
          </p:cNvSpPr>
          <p:nvPr>
            <p:ph type="title"/>
          </p:nvPr>
        </p:nvSpPr>
        <p:spPr>
          <a:xfrm>
            <a:off x="767290" y="1166932"/>
            <a:ext cx="3582073" cy="4279709"/>
          </a:xfrm>
        </p:spPr>
        <p:txBody>
          <a:bodyPr anchor="ctr">
            <a:normAutofit/>
          </a:bodyPr>
          <a:lstStyle/>
          <a:p>
            <a:r>
              <a:rPr lang="en-GB" sz="4800" b="1" i="1">
                <a:solidFill>
                  <a:schemeClr val="bg1"/>
                </a:solidFill>
              </a:rPr>
              <a:t>Gender and Remote Work</a:t>
            </a:r>
          </a:p>
        </p:txBody>
      </p:sp>
      <p:sp>
        <p:nvSpPr>
          <p:cNvPr id="3" name="Content Placeholder 2">
            <a:extLst>
              <a:ext uri="{FF2B5EF4-FFF2-40B4-BE49-F238E27FC236}">
                <a16:creationId xmlns:a16="http://schemas.microsoft.com/office/drawing/2014/main" id="{B880ABBB-F765-1B1B-FB8E-B8A18F86E263}"/>
              </a:ext>
            </a:extLst>
          </p:cNvPr>
          <p:cNvSpPr>
            <a:spLocks noGrp="1"/>
          </p:cNvSpPr>
          <p:nvPr>
            <p:ph idx="1"/>
          </p:nvPr>
        </p:nvSpPr>
        <p:spPr>
          <a:xfrm>
            <a:off x="4927253" y="159657"/>
            <a:ext cx="7047033" cy="6487886"/>
          </a:xfrm>
        </p:spPr>
        <p:txBody>
          <a:bodyPr anchor="ctr">
            <a:noAutofit/>
          </a:bodyPr>
          <a:lstStyle/>
          <a:p>
            <a:r>
              <a:rPr lang="en-GB" sz="2000" dirty="0"/>
              <a:t>In the UK, </a:t>
            </a:r>
            <a:r>
              <a:rPr lang="en-GB" sz="2000" u="sng" dirty="0"/>
              <a:t>there have been more women employed in critical (nursing, grocery stores) and locked down sectors (tourism and retail) than men. </a:t>
            </a:r>
          </a:p>
          <a:p>
            <a:pPr lvl="1"/>
            <a:r>
              <a:rPr lang="en-GB" sz="2000" dirty="0"/>
              <a:t>Claudia </a:t>
            </a:r>
            <a:r>
              <a:rPr lang="en-GB" sz="2000" dirty="0" err="1"/>
              <a:t>Hupkau</a:t>
            </a:r>
            <a:r>
              <a:rPr lang="en-GB" sz="2000" dirty="0"/>
              <a:t> &amp; Barbara </a:t>
            </a:r>
            <a:r>
              <a:rPr lang="en-GB" sz="2000" dirty="0" err="1"/>
              <a:t>Petrongolo</a:t>
            </a:r>
            <a:r>
              <a:rPr lang="en-GB" sz="2000" dirty="0"/>
              <a:t>, ‘Work, care and gender during the Covid-19 crisis’ </a:t>
            </a:r>
            <a:r>
              <a:rPr lang="en-GB" sz="2000" i="1" dirty="0"/>
              <a:t>Centre for Economic Performance Working Paper No.002</a:t>
            </a:r>
            <a:r>
              <a:rPr lang="en-GB" sz="2000" dirty="0"/>
              <a:t> (London: May 2020), 3.</a:t>
            </a:r>
          </a:p>
          <a:p>
            <a:pPr marL="457200" lvl="1" indent="0">
              <a:buNone/>
            </a:pPr>
            <a:endParaRPr lang="en-GB" sz="2000" dirty="0"/>
          </a:p>
          <a:p>
            <a:r>
              <a:rPr lang="en-GB" sz="2000" b="1" dirty="0"/>
              <a:t>There have been reports that the lock down and forced telework has predominantly negatively affected women more than men.</a:t>
            </a:r>
          </a:p>
          <a:p>
            <a:pPr lvl="1"/>
            <a:r>
              <a:rPr lang="en-GB" sz="2000" dirty="0"/>
              <a:t>Abi Adams-</a:t>
            </a:r>
            <a:r>
              <a:rPr lang="en-GB" sz="2000" dirty="0" err="1"/>
              <a:t>Prassl</a:t>
            </a:r>
            <a:r>
              <a:rPr lang="en-GB" sz="2000" dirty="0"/>
              <a:t>, Teodora </a:t>
            </a:r>
            <a:r>
              <a:rPr lang="en-GB" sz="2000" dirty="0" err="1"/>
              <a:t>Boneva</a:t>
            </a:r>
            <a:r>
              <a:rPr lang="en-GB" sz="2000" dirty="0"/>
              <a:t>, Marta </a:t>
            </a:r>
            <a:r>
              <a:rPr lang="en-GB" sz="2000" dirty="0" err="1"/>
              <a:t>Golin</a:t>
            </a:r>
            <a:r>
              <a:rPr lang="en-GB" sz="2000" dirty="0"/>
              <a:t>, &amp; Christopher </a:t>
            </a:r>
            <a:r>
              <a:rPr lang="en-GB" sz="2000" dirty="0" err="1"/>
              <a:t>Rauh</a:t>
            </a:r>
            <a:r>
              <a:rPr lang="en-GB" sz="2000" dirty="0"/>
              <a:t>, ‘Inequality in the Impact of the Coronavirus Shock: Evidence from Real Time Surveys’ </a:t>
            </a:r>
            <a:r>
              <a:rPr lang="en-GB" sz="2000" i="1" dirty="0"/>
              <a:t>IZA Discussion Paper No. 13183</a:t>
            </a:r>
            <a:r>
              <a:rPr lang="en-GB" sz="2000" dirty="0"/>
              <a:t> (April 2020).  </a:t>
            </a:r>
          </a:p>
        </p:txBody>
      </p:sp>
    </p:spTree>
    <p:extLst>
      <p:ext uri="{BB962C8B-B14F-4D97-AF65-F5344CB8AC3E}">
        <p14:creationId xmlns:p14="http://schemas.microsoft.com/office/powerpoint/2010/main" val="1698811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27802A4-5F6A-0812-E609-9B2350B11604}"/>
              </a:ext>
            </a:extLst>
          </p:cNvPr>
          <p:cNvSpPr>
            <a:spLocks noGrp="1"/>
          </p:cNvSpPr>
          <p:nvPr>
            <p:ph type="title"/>
          </p:nvPr>
        </p:nvSpPr>
        <p:spPr>
          <a:xfrm>
            <a:off x="767290" y="1166932"/>
            <a:ext cx="3582073" cy="4279709"/>
          </a:xfrm>
        </p:spPr>
        <p:txBody>
          <a:bodyPr anchor="ctr">
            <a:normAutofit/>
          </a:bodyPr>
          <a:lstStyle/>
          <a:p>
            <a:r>
              <a:rPr lang="en-GB" sz="4800" b="1" i="1">
                <a:solidFill>
                  <a:schemeClr val="bg1"/>
                </a:solidFill>
              </a:rPr>
              <a:t>Gender and Remote Work</a:t>
            </a:r>
          </a:p>
        </p:txBody>
      </p:sp>
      <p:sp>
        <p:nvSpPr>
          <p:cNvPr id="3" name="Content Placeholder 2">
            <a:extLst>
              <a:ext uri="{FF2B5EF4-FFF2-40B4-BE49-F238E27FC236}">
                <a16:creationId xmlns:a16="http://schemas.microsoft.com/office/drawing/2014/main" id="{6BF1183B-3E38-903F-281B-BF5E4FC7994F}"/>
              </a:ext>
            </a:extLst>
          </p:cNvPr>
          <p:cNvSpPr>
            <a:spLocks noGrp="1"/>
          </p:cNvSpPr>
          <p:nvPr>
            <p:ph idx="1"/>
          </p:nvPr>
        </p:nvSpPr>
        <p:spPr>
          <a:xfrm>
            <a:off x="4927253" y="261257"/>
            <a:ext cx="7061547" cy="6400800"/>
          </a:xfrm>
        </p:spPr>
        <p:txBody>
          <a:bodyPr anchor="ctr">
            <a:normAutofit/>
          </a:bodyPr>
          <a:lstStyle/>
          <a:p>
            <a:r>
              <a:rPr lang="en-GB" sz="2400" b="1" dirty="0"/>
              <a:t>In Ireland, almost half of HR professionals (48%) found that women were more negatively affected by childcare issues stemming from measures taken during the pandemic (such as the cessation of in-person learning at schools). </a:t>
            </a:r>
          </a:p>
          <a:p>
            <a:r>
              <a:rPr lang="en-GB" sz="2400" dirty="0"/>
              <a:t>About half of managers had to redistribute work amongst staff to facilitate childcare responsibilities.</a:t>
            </a:r>
          </a:p>
          <a:p>
            <a:pPr lvl="1"/>
            <a:r>
              <a:rPr lang="en-GB" dirty="0"/>
              <a:t>CIPD, </a:t>
            </a:r>
            <a:r>
              <a:rPr lang="en-GB" i="1" dirty="0"/>
              <a:t>HR Practices in Ireland 2021</a:t>
            </a:r>
            <a:r>
              <a:rPr lang="en-GB" dirty="0"/>
              <a:t> (May 2021),</a:t>
            </a:r>
            <a:r>
              <a:rPr lang="en-GB" i="1" dirty="0"/>
              <a:t> </a:t>
            </a:r>
            <a:r>
              <a:rPr lang="en-GB" dirty="0"/>
              <a:t>7. </a:t>
            </a:r>
          </a:p>
        </p:txBody>
      </p:sp>
    </p:spTree>
    <p:extLst>
      <p:ext uri="{BB962C8B-B14F-4D97-AF65-F5344CB8AC3E}">
        <p14:creationId xmlns:p14="http://schemas.microsoft.com/office/powerpoint/2010/main" val="3081798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66C9055-432C-652A-C94F-B4D912957C53}"/>
              </a:ext>
            </a:extLst>
          </p:cNvPr>
          <p:cNvSpPr>
            <a:spLocks noGrp="1"/>
          </p:cNvSpPr>
          <p:nvPr>
            <p:ph type="title"/>
          </p:nvPr>
        </p:nvSpPr>
        <p:spPr>
          <a:xfrm>
            <a:off x="767290" y="1166932"/>
            <a:ext cx="3582073" cy="4279709"/>
          </a:xfrm>
        </p:spPr>
        <p:txBody>
          <a:bodyPr anchor="ctr">
            <a:normAutofit/>
          </a:bodyPr>
          <a:lstStyle/>
          <a:p>
            <a:r>
              <a:rPr lang="en-GB" sz="4800" b="1" i="1">
                <a:solidFill>
                  <a:schemeClr val="bg1"/>
                </a:solidFill>
              </a:rPr>
              <a:t>A human-centred approach to digitalisation of work?</a:t>
            </a:r>
            <a:endParaRPr lang="en-GB" sz="4800">
              <a:solidFill>
                <a:schemeClr val="bg1"/>
              </a:solidFill>
            </a:endParaRPr>
          </a:p>
        </p:txBody>
      </p:sp>
      <p:sp>
        <p:nvSpPr>
          <p:cNvPr id="3" name="Content Placeholder 2">
            <a:extLst>
              <a:ext uri="{FF2B5EF4-FFF2-40B4-BE49-F238E27FC236}">
                <a16:creationId xmlns:a16="http://schemas.microsoft.com/office/drawing/2014/main" id="{4B4B5AFA-5BED-8ACB-A895-24DA7E1E9FB5}"/>
              </a:ext>
            </a:extLst>
          </p:cNvPr>
          <p:cNvSpPr>
            <a:spLocks noGrp="1"/>
          </p:cNvSpPr>
          <p:nvPr>
            <p:ph idx="1"/>
          </p:nvPr>
        </p:nvSpPr>
        <p:spPr>
          <a:xfrm>
            <a:off x="5116653" y="304801"/>
            <a:ext cx="6843117" cy="6255656"/>
          </a:xfrm>
        </p:spPr>
        <p:txBody>
          <a:bodyPr anchor="ctr">
            <a:normAutofit/>
          </a:bodyPr>
          <a:lstStyle/>
          <a:p>
            <a:r>
              <a:rPr lang="en-GB" sz="2200" dirty="0"/>
              <a:t>The present should be a time of </a:t>
            </a:r>
            <a:r>
              <a:rPr lang="en-GB" sz="2200" b="1" dirty="0"/>
              <a:t>momentum for human-centred efforts</a:t>
            </a:r>
            <a:r>
              <a:rPr lang="en-GB" sz="2200" dirty="0"/>
              <a:t>: the EU has endeavoured to focus on a </a:t>
            </a:r>
            <a:r>
              <a:rPr lang="en-GB" sz="2200" b="1" dirty="0"/>
              <a:t>human-centred approach to technology at work</a:t>
            </a:r>
            <a:r>
              <a:rPr lang="en-GB" sz="2200" dirty="0"/>
              <a:t>; the pandemic has compelled many to </a:t>
            </a:r>
            <a:r>
              <a:rPr lang="en-GB" sz="2200" b="1" dirty="0"/>
              <a:t>rethink their work </a:t>
            </a:r>
            <a:r>
              <a:rPr lang="en-GB" sz="2200" dirty="0"/>
              <a:t>situations. </a:t>
            </a:r>
          </a:p>
          <a:p>
            <a:r>
              <a:rPr lang="en-GB" sz="2200" dirty="0"/>
              <a:t>And yet, a </a:t>
            </a:r>
            <a:r>
              <a:rPr lang="en-GB" sz="2200" b="1" dirty="0"/>
              <a:t>third of HR professionals </a:t>
            </a:r>
            <a:r>
              <a:rPr lang="en-GB" sz="2200" dirty="0"/>
              <a:t>do not see this attitude manifesting. </a:t>
            </a:r>
          </a:p>
          <a:p>
            <a:r>
              <a:rPr lang="en-GB" sz="2200" dirty="0"/>
              <a:t>CIPD Ireland’s 2021 HR survey found that about a third of respondents </a:t>
            </a:r>
            <a:r>
              <a:rPr lang="en-GB" sz="2200" b="1" dirty="0"/>
              <a:t>“disagreed that HR is influencing a people </a:t>
            </a:r>
            <a:r>
              <a:rPr lang="en-GB" sz="2200" b="1" dirty="0" err="1"/>
              <a:t>centered</a:t>
            </a:r>
            <a:r>
              <a:rPr lang="en-GB" sz="2200" b="1" dirty="0"/>
              <a:t> approach to technology, showing little change since last year.” </a:t>
            </a:r>
            <a:r>
              <a:rPr lang="en-GB" sz="2200" dirty="0"/>
              <a:t>The concern to draw from this finding is the timing. CIPD, </a:t>
            </a:r>
            <a:r>
              <a:rPr lang="en-GB" sz="2200" i="1" dirty="0"/>
              <a:t>HR Practices in Ireland 2021</a:t>
            </a:r>
            <a:r>
              <a:rPr lang="en-GB" sz="2200" dirty="0"/>
              <a:t> (May 2021),</a:t>
            </a:r>
            <a:r>
              <a:rPr lang="en-GB" sz="2200" i="1" dirty="0"/>
              <a:t> </a:t>
            </a:r>
            <a:r>
              <a:rPr lang="en-GB" sz="2200" dirty="0"/>
              <a:t>4.</a:t>
            </a:r>
          </a:p>
        </p:txBody>
      </p:sp>
    </p:spTree>
    <p:extLst>
      <p:ext uri="{BB962C8B-B14F-4D97-AF65-F5344CB8AC3E}">
        <p14:creationId xmlns:p14="http://schemas.microsoft.com/office/powerpoint/2010/main" val="2289593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67ECDE-CF2C-BA76-5933-52070B602898}"/>
              </a:ext>
            </a:extLst>
          </p:cNvPr>
          <p:cNvSpPr>
            <a:spLocks noGrp="1"/>
          </p:cNvSpPr>
          <p:nvPr>
            <p:ph type="title"/>
          </p:nvPr>
        </p:nvSpPr>
        <p:spPr>
          <a:xfrm>
            <a:off x="6513788" y="365125"/>
            <a:ext cx="4840010" cy="1807305"/>
          </a:xfrm>
        </p:spPr>
        <p:txBody>
          <a:bodyPr>
            <a:normAutofit/>
          </a:bodyPr>
          <a:lstStyle/>
          <a:p>
            <a:r>
              <a:rPr lang="en-GB" b="1"/>
              <a:t>The absence of a holistic approach </a:t>
            </a:r>
          </a:p>
        </p:txBody>
      </p:sp>
      <p:pic>
        <p:nvPicPr>
          <p:cNvPr id="5" name="Picture 4" descr="A statue of a person&#10;&#10;Description automatically generated with low confidence">
            <a:extLst>
              <a:ext uri="{FF2B5EF4-FFF2-40B4-BE49-F238E27FC236}">
                <a16:creationId xmlns:a16="http://schemas.microsoft.com/office/drawing/2014/main" id="{49197BE3-C65E-1ED6-EE14-EB174FC8386A}"/>
              </a:ext>
            </a:extLst>
          </p:cNvPr>
          <p:cNvPicPr>
            <a:picLocks noChangeAspect="1"/>
          </p:cNvPicPr>
          <p:nvPr/>
        </p:nvPicPr>
        <p:blipFill rotWithShape="1">
          <a:blip r:embed="rId2"/>
          <a:srcRect l="26842" r="626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5B47303-FF2F-0684-0BC7-6FB723F9D9F2}"/>
              </a:ext>
            </a:extLst>
          </p:cNvPr>
          <p:cNvSpPr>
            <a:spLocks noGrp="1"/>
          </p:cNvSpPr>
          <p:nvPr>
            <p:ph idx="1"/>
          </p:nvPr>
        </p:nvSpPr>
        <p:spPr>
          <a:xfrm>
            <a:off x="6513788" y="1972491"/>
            <a:ext cx="5347286" cy="4794069"/>
          </a:xfrm>
        </p:spPr>
        <p:txBody>
          <a:bodyPr>
            <a:normAutofit/>
          </a:bodyPr>
          <a:lstStyle/>
          <a:p>
            <a:r>
              <a:rPr lang="en-GB" sz="2400" dirty="0"/>
              <a:t>The Bill contains challenges that seem to be common in measures undertaken in response to technological developments; that is, the absence of a holistic approach. </a:t>
            </a:r>
          </a:p>
          <a:p>
            <a:r>
              <a:rPr lang="en-GB" sz="2400" dirty="0"/>
              <a:t>As set out, this Bill does not perceive of the profound shift that remote work would set out. </a:t>
            </a:r>
          </a:p>
          <a:p>
            <a:r>
              <a:rPr lang="en-GB" sz="2400" dirty="0"/>
              <a:t>Instead, </a:t>
            </a:r>
            <a:r>
              <a:rPr lang="en-GB" sz="2400" b="1" dirty="0"/>
              <a:t>it deploys a simple framework for a perceived simple matter. </a:t>
            </a:r>
          </a:p>
          <a:p>
            <a:r>
              <a:rPr lang="en-GB" sz="2400" b="1" dirty="0"/>
              <a:t>A more holistic approach considers working conditions in a broader perspective.</a:t>
            </a:r>
          </a:p>
          <a:p>
            <a:endParaRPr lang="en-GB" sz="2000" dirty="0"/>
          </a:p>
        </p:txBody>
      </p:sp>
    </p:spTree>
    <p:extLst>
      <p:ext uri="{BB962C8B-B14F-4D97-AF65-F5344CB8AC3E}">
        <p14:creationId xmlns:p14="http://schemas.microsoft.com/office/powerpoint/2010/main" val="4010535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83D71E-20E0-BAEA-CA26-3B5B0A6115A4}"/>
              </a:ext>
            </a:extLst>
          </p:cNvPr>
          <p:cNvSpPr>
            <a:spLocks noGrp="1"/>
          </p:cNvSpPr>
          <p:nvPr>
            <p:ph type="title"/>
          </p:nvPr>
        </p:nvSpPr>
        <p:spPr>
          <a:xfrm>
            <a:off x="804672" y="640080"/>
            <a:ext cx="3282696" cy="5257800"/>
          </a:xfrm>
        </p:spPr>
        <p:txBody>
          <a:bodyPr>
            <a:normAutofit/>
          </a:bodyPr>
          <a:lstStyle/>
          <a:p>
            <a:r>
              <a:rPr lang="en-GB" b="1">
                <a:solidFill>
                  <a:schemeClr val="bg1"/>
                </a:solidFill>
              </a:rPr>
              <a:t>The right to disconnect</a:t>
            </a:r>
          </a:p>
        </p:txBody>
      </p:sp>
      <p:sp>
        <p:nvSpPr>
          <p:cNvPr id="3" name="Content Placeholder 2">
            <a:extLst>
              <a:ext uri="{FF2B5EF4-FFF2-40B4-BE49-F238E27FC236}">
                <a16:creationId xmlns:a16="http://schemas.microsoft.com/office/drawing/2014/main" id="{84A1E7F6-BEBD-9714-3B7D-5B7A23FB2691}"/>
              </a:ext>
            </a:extLst>
          </p:cNvPr>
          <p:cNvSpPr>
            <a:spLocks noGrp="1"/>
          </p:cNvSpPr>
          <p:nvPr>
            <p:ph idx="1"/>
          </p:nvPr>
        </p:nvSpPr>
        <p:spPr>
          <a:xfrm>
            <a:off x="4890517" y="0"/>
            <a:ext cx="6967654" cy="6691085"/>
          </a:xfrm>
        </p:spPr>
        <p:txBody>
          <a:bodyPr anchor="ctr">
            <a:normAutofit/>
          </a:bodyPr>
          <a:lstStyle/>
          <a:p>
            <a:r>
              <a:rPr lang="en-GB" sz="2400" b="1" dirty="0"/>
              <a:t>The idea originated with a decision of the Labour Chamber of the Court of Cassation, October 2, 2001 n 99-42.727 and was brought into French law through the so-called the El </a:t>
            </a:r>
            <a:r>
              <a:rPr lang="en-GB" sz="2400" b="1" dirty="0" err="1"/>
              <a:t>Khomry</a:t>
            </a:r>
            <a:r>
              <a:rPr lang="en-GB" sz="2400" b="1" dirty="0"/>
              <a:t> laws.</a:t>
            </a:r>
          </a:p>
          <a:p>
            <a:r>
              <a:rPr lang="en-GB" sz="2400" dirty="0"/>
              <a:t>The French concept of the right to disconnect (</a:t>
            </a:r>
            <a:r>
              <a:rPr lang="fr-FR" sz="2400" dirty="0"/>
              <a:t>le droit a la déconnexion</a:t>
            </a:r>
            <a:r>
              <a:rPr lang="en-GB" sz="2400" dirty="0"/>
              <a:t>) encapsulates some longer-term considerations of remote working coupled with health and safety implications. Article 55 under Chapter II ‘Adapting the Labour Law to the Digital Age’ amended Art. L. 2242-8 of the Labour Code by adding paragraph (7), the right to disconnect.</a:t>
            </a:r>
          </a:p>
          <a:p>
            <a:endParaRPr lang="en-GB" sz="2400" dirty="0"/>
          </a:p>
        </p:txBody>
      </p:sp>
    </p:spTree>
    <p:extLst>
      <p:ext uri="{BB962C8B-B14F-4D97-AF65-F5344CB8AC3E}">
        <p14:creationId xmlns:p14="http://schemas.microsoft.com/office/powerpoint/2010/main" val="3527917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AD2FC7-452D-1AC5-9395-3445F6CE3A54}"/>
              </a:ext>
            </a:extLst>
          </p:cNvPr>
          <p:cNvSpPr>
            <a:spLocks noGrp="1"/>
          </p:cNvSpPr>
          <p:nvPr>
            <p:ph type="title"/>
          </p:nvPr>
        </p:nvSpPr>
        <p:spPr>
          <a:xfrm>
            <a:off x="804672" y="640080"/>
            <a:ext cx="3282696" cy="5257800"/>
          </a:xfrm>
        </p:spPr>
        <p:txBody>
          <a:bodyPr>
            <a:normAutofit/>
          </a:bodyPr>
          <a:lstStyle/>
          <a:p>
            <a:r>
              <a:rPr lang="en-GB" b="1">
                <a:solidFill>
                  <a:schemeClr val="bg1"/>
                </a:solidFill>
              </a:rPr>
              <a:t>Ireland’s Right to Disconnect</a:t>
            </a:r>
          </a:p>
        </p:txBody>
      </p:sp>
      <p:sp>
        <p:nvSpPr>
          <p:cNvPr id="3" name="Content Placeholder 2">
            <a:extLst>
              <a:ext uri="{FF2B5EF4-FFF2-40B4-BE49-F238E27FC236}">
                <a16:creationId xmlns:a16="http://schemas.microsoft.com/office/drawing/2014/main" id="{B562406C-AD1C-65EC-87EA-F38030C6242A}"/>
              </a:ext>
            </a:extLst>
          </p:cNvPr>
          <p:cNvSpPr>
            <a:spLocks noGrp="1"/>
          </p:cNvSpPr>
          <p:nvPr>
            <p:ph idx="1"/>
          </p:nvPr>
        </p:nvSpPr>
        <p:spPr>
          <a:xfrm>
            <a:off x="4890516" y="116114"/>
            <a:ext cx="7098284" cy="6741886"/>
          </a:xfrm>
        </p:spPr>
        <p:txBody>
          <a:bodyPr anchor="ctr">
            <a:normAutofit/>
          </a:bodyPr>
          <a:lstStyle/>
          <a:p>
            <a:r>
              <a:rPr lang="en-GB" sz="2400" u="sng" dirty="0"/>
              <a:t>Ireland has a right to disconnect(?) </a:t>
            </a:r>
          </a:p>
          <a:p>
            <a:r>
              <a:rPr lang="en-GB" sz="2400" b="1" dirty="0"/>
              <a:t>“I have signed a new Code of Practice giving all employees the Right to Disconnect. This is effective immediately”</a:t>
            </a:r>
            <a:r>
              <a:rPr lang="en-GB" sz="2400" dirty="0"/>
              <a:t>: Statement by Tánaiste and Minister for Enterprise, Trade and Employment Leo Varadkar TD </a:t>
            </a:r>
          </a:p>
          <a:p>
            <a:pPr lvl="1"/>
            <a:r>
              <a:rPr lang="en-GB" sz="2000" dirty="0"/>
              <a:t>Department of Enterprise, Trade and Employment, “Tánaiste signs Code of Practice on Right to Disconnect” (1 April 2021) </a:t>
            </a:r>
            <a:r>
              <a:rPr lang="en-GB" sz="2000" u="sng" dirty="0">
                <a:hlinkClick r:id="rId2"/>
              </a:rPr>
              <a:t>https://www.gov.ie/en/press-release/6b64a-tanaiste-signs-code-of-practice-on-right-to-disconnect/</a:t>
            </a:r>
            <a:r>
              <a:rPr lang="en-GB" sz="2000" dirty="0"/>
              <a:t> </a:t>
            </a:r>
          </a:p>
        </p:txBody>
      </p:sp>
    </p:spTree>
    <p:extLst>
      <p:ext uri="{BB962C8B-B14F-4D97-AF65-F5344CB8AC3E}">
        <p14:creationId xmlns:p14="http://schemas.microsoft.com/office/powerpoint/2010/main" val="62203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54B1EF-363E-EC36-2EC2-6576DAD8227A}"/>
              </a:ext>
            </a:extLst>
          </p:cNvPr>
          <p:cNvSpPr>
            <a:spLocks noGrp="1"/>
          </p:cNvSpPr>
          <p:nvPr>
            <p:ph type="title"/>
          </p:nvPr>
        </p:nvSpPr>
        <p:spPr>
          <a:xfrm>
            <a:off x="804672" y="640080"/>
            <a:ext cx="3282696" cy="5257800"/>
          </a:xfrm>
        </p:spPr>
        <p:txBody>
          <a:bodyPr>
            <a:normAutofit/>
          </a:bodyPr>
          <a:lstStyle/>
          <a:p>
            <a:r>
              <a:rPr lang="en-GB" b="1">
                <a:solidFill>
                  <a:schemeClr val="bg1"/>
                </a:solidFill>
              </a:rPr>
              <a:t>Ireland’s Right to Disconnect</a:t>
            </a:r>
            <a:endParaRPr lang="en-GB">
              <a:solidFill>
                <a:schemeClr val="bg1"/>
              </a:solidFill>
            </a:endParaRPr>
          </a:p>
        </p:txBody>
      </p:sp>
      <p:sp>
        <p:nvSpPr>
          <p:cNvPr id="3" name="Content Placeholder 2">
            <a:extLst>
              <a:ext uri="{FF2B5EF4-FFF2-40B4-BE49-F238E27FC236}">
                <a16:creationId xmlns:a16="http://schemas.microsoft.com/office/drawing/2014/main" id="{3A2ED264-B153-E2FA-0229-AF93F4013D92}"/>
              </a:ext>
            </a:extLst>
          </p:cNvPr>
          <p:cNvSpPr>
            <a:spLocks noGrp="1"/>
          </p:cNvSpPr>
          <p:nvPr>
            <p:ph idx="1"/>
          </p:nvPr>
        </p:nvSpPr>
        <p:spPr>
          <a:xfrm>
            <a:off x="4890516" y="145144"/>
            <a:ext cx="7112798" cy="6574970"/>
          </a:xfrm>
        </p:spPr>
        <p:txBody>
          <a:bodyPr anchor="ctr">
            <a:normAutofit/>
          </a:bodyPr>
          <a:lstStyle/>
          <a:p>
            <a:r>
              <a:rPr lang="en-GB" sz="2400" b="1" dirty="0"/>
              <a:t>Workplace Relations Commission, </a:t>
            </a:r>
            <a:r>
              <a:rPr lang="en-GB" sz="2400" b="1" i="1" dirty="0"/>
              <a:t>Code of Practice for Employers and Employees on the Right to Disconnect</a:t>
            </a:r>
            <a:r>
              <a:rPr lang="en-GB" sz="2400" b="1" dirty="0"/>
              <a:t> (March 2021) </a:t>
            </a:r>
            <a:r>
              <a:rPr lang="en-GB" sz="2400" dirty="0"/>
              <a:t>sets out three elements to the right to disconnect:</a:t>
            </a:r>
          </a:p>
          <a:p>
            <a:pPr marL="457200" lvl="1" indent="0">
              <a:buNone/>
            </a:pPr>
            <a:r>
              <a:rPr lang="en-GB" dirty="0" err="1"/>
              <a:t>i</a:t>
            </a:r>
            <a:r>
              <a:rPr lang="en-GB" dirty="0"/>
              <a:t>. The right of an employee to </a:t>
            </a:r>
            <a:r>
              <a:rPr lang="en-GB" b="1" dirty="0"/>
              <a:t>not routinely perform work outside normal working hours</a:t>
            </a:r>
            <a:r>
              <a:rPr lang="en-GB" dirty="0"/>
              <a:t>.</a:t>
            </a:r>
          </a:p>
          <a:p>
            <a:pPr marL="457200" lvl="1" indent="0">
              <a:buNone/>
            </a:pPr>
            <a:r>
              <a:rPr lang="en-GB" dirty="0"/>
              <a:t>ii. The right to </a:t>
            </a:r>
            <a:r>
              <a:rPr lang="en-GB" b="1" dirty="0"/>
              <a:t>not be penalised for refusing to attend to work matters outside of normal working hours.</a:t>
            </a:r>
          </a:p>
          <a:p>
            <a:pPr marL="457200" lvl="1" indent="0">
              <a:buNone/>
            </a:pPr>
            <a:r>
              <a:rPr lang="en-GB" dirty="0"/>
              <a:t>iii. The </a:t>
            </a:r>
            <a:r>
              <a:rPr lang="en-GB" b="1" dirty="0"/>
              <a:t>duty to respect another person’s right to disconnect </a:t>
            </a:r>
            <a:r>
              <a:rPr lang="en-GB" dirty="0"/>
              <a:t>(e.g., by not routinely emailing or calling outside normal working hours).</a:t>
            </a:r>
          </a:p>
          <a:p>
            <a:pPr marL="457200" lvl="1" indent="0">
              <a:buNone/>
            </a:pPr>
            <a:endParaRPr lang="en-GB" dirty="0"/>
          </a:p>
        </p:txBody>
      </p:sp>
    </p:spTree>
    <p:extLst>
      <p:ext uri="{BB962C8B-B14F-4D97-AF65-F5344CB8AC3E}">
        <p14:creationId xmlns:p14="http://schemas.microsoft.com/office/powerpoint/2010/main" val="3911880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C66810-D7E4-F053-8C25-A923F79ECFA9}"/>
              </a:ext>
            </a:extLst>
          </p:cNvPr>
          <p:cNvSpPr>
            <a:spLocks noGrp="1"/>
          </p:cNvSpPr>
          <p:nvPr>
            <p:ph type="title"/>
          </p:nvPr>
        </p:nvSpPr>
        <p:spPr>
          <a:xfrm>
            <a:off x="804672" y="640080"/>
            <a:ext cx="3282696" cy="5257800"/>
          </a:xfrm>
        </p:spPr>
        <p:txBody>
          <a:bodyPr>
            <a:normAutofit/>
          </a:bodyPr>
          <a:lstStyle/>
          <a:p>
            <a:r>
              <a:rPr lang="en-GB" b="1">
                <a:solidFill>
                  <a:schemeClr val="bg1"/>
                </a:solidFill>
              </a:rPr>
              <a:t>Ireland’s Right to Disconnect</a:t>
            </a:r>
            <a:endParaRPr lang="en-GB">
              <a:solidFill>
                <a:schemeClr val="bg1"/>
              </a:solidFill>
            </a:endParaRPr>
          </a:p>
        </p:txBody>
      </p:sp>
      <p:sp>
        <p:nvSpPr>
          <p:cNvPr id="3" name="Content Placeholder 2">
            <a:extLst>
              <a:ext uri="{FF2B5EF4-FFF2-40B4-BE49-F238E27FC236}">
                <a16:creationId xmlns:a16="http://schemas.microsoft.com/office/drawing/2014/main" id="{982D2F25-8BA2-BEA2-1060-B46393F8BF38}"/>
              </a:ext>
            </a:extLst>
          </p:cNvPr>
          <p:cNvSpPr>
            <a:spLocks noGrp="1"/>
          </p:cNvSpPr>
          <p:nvPr>
            <p:ph idx="1"/>
          </p:nvPr>
        </p:nvSpPr>
        <p:spPr>
          <a:xfrm>
            <a:off x="4890517" y="159657"/>
            <a:ext cx="7156340" cy="6487886"/>
          </a:xfrm>
        </p:spPr>
        <p:txBody>
          <a:bodyPr anchor="ctr">
            <a:normAutofit lnSpcReduction="10000"/>
          </a:bodyPr>
          <a:lstStyle/>
          <a:p>
            <a:r>
              <a:rPr lang="en-GB" sz="2400" b="1" dirty="0"/>
              <a:t>Ambiguity regarding working hours emerges as an issue.</a:t>
            </a:r>
          </a:p>
          <a:p>
            <a:r>
              <a:rPr lang="en-GB" sz="2400" b="1" dirty="0"/>
              <a:t>Failing to adhere to such the </a:t>
            </a:r>
            <a:r>
              <a:rPr lang="en-GB" sz="2400" b="1" i="1" dirty="0"/>
              <a:t>Code</a:t>
            </a:r>
            <a:r>
              <a:rPr lang="en-GB" sz="2400" b="1" dirty="0"/>
              <a:t> does not constitute an offence.</a:t>
            </a:r>
          </a:p>
          <a:p>
            <a:r>
              <a:rPr lang="en-GB" sz="2400" dirty="0"/>
              <a:t>Instead, the fact of such failure </a:t>
            </a:r>
            <a:r>
              <a:rPr lang="en-GB" sz="2400" b="1" dirty="0"/>
              <a:t>may be admissible </a:t>
            </a:r>
            <a:r>
              <a:rPr lang="en-GB" sz="2400" dirty="0"/>
              <a:t>as evidence (pursuant to s.20(9)), and this may be considered by any trier of fact insofar as any Code provision appears to be relevant to the immediate proceedings. </a:t>
            </a:r>
          </a:p>
          <a:p>
            <a:r>
              <a:rPr lang="en-GB" sz="2400" dirty="0"/>
              <a:t>This means there </a:t>
            </a:r>
            <a:r>
              <a:rPr lang="en-GB" sz="2400" b="1" dirty="0"/>
              <a:t>is only the possibility </a:t>
            </a:r>
            <a:r>
              <a:rPr lang="en-GB" sz="2400" dirty="0"/>
              <a:t>that an employee who is penalised for refusing to attend to work matters outside of normal working hours (ii in the </a:t>
            </a:r>
            <a:r>
              <a:rPr lang="en-GB" sz="2400" i="1" dirty="0"/>
              <a:t>Code</a:t>
            </a:r>
            <a:r>
              <a:rPr lang="en-GB" sz="2400" dirty="0"/>
              <a:t>) can admit evidence of this response AND request the trier of fact take this into consideration.</a:t>
            </a:r>
          </a:p>
          <a:p>
            <a:r>
              <a:rPr lang="en-GB" sz="2400" dirty="0"/>
              <a:t>A right that is </a:t>
            </a:r>
            <a:r>
              <a:rPr lang="en-GB" sz="2400" b="1" dirty="0"/>
              <a:t>more explicit, direct, and based in statute is likely needed for there to be an actual ‘right to disconnect’ that is more meaningful than rhetoric. </a:t>
            </a:r>
          </a:p>
        </p:txBody>
      </p:sp>
    </p:spTree>
    <p:extLst>
      <p:ext uri="{BB962C8B-B14F-4D97-AF65-F5344CB8AC3E}">
        <p14:creationId xmlns:p14="http://schemas.microsoft.com/office/powerpoint/2010/main" val="174551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E8195F-1D48-6F20-2E78-0C1E9C2E8CC5}"/>
              </a:ext>
            </a:extLst>
          </p:cNvPr>
          <p:cNvSpPr>
            <a:spLocks noGrp="1"/>
          </p:cNvSpPr>
          <p:nvPr>
            <p:ph type="title"/>
          </p:nvPr>
        </p:nvSpPr>
        <p:spPr>
          <a:xfrm>
            <a:off x="1371599" y="294538"/>
            <a:ext cx="9895951" cy="1033669"/>
          </a:xfrm>
        </p:spPr>
        <p:txBody>
          <a:bodyPr>
            <a:normAutofit/>
          </a:bodyPr>
          <a:lstStyle/>
          <a:p>
            <a:pPr algn="ctr"/>
            <a:r>
              <a:rPr lang="en-GB" sz="4000" b="1" dirty="0">
                <a:solidFill>
                  <a:srgbClr val="FFFFFF"/>
                </a:solidFill>
              </a:rPr>
              <a:t>Remote Work &amp; the Covid-19 Lockdown</a:t>
            </a:r>
          </a:p>
        </p:txBody>
      </p:sp>
      <p:sp>
        <p:nvSpPr>
          <p:cNvPr id="3" name="Content Placeholder 2">
            <a:extLst>
              <a:ext uri="{FF2B5EF4-FFF2-40B4-BE49-F238E27FC236}">
                <a16:creationId xmlns:a16="http://schemas.microsoft.com/office/drawing/2014/main" id="{7FDEC67E-3BDC-5328-6F07-776E24CC337E}"/>
              </a:ext>
            </a:extLst>
          </p:cNvPr>
          <p:cNvSpPr>
            <a:spLocks noGrp="1"/>
          </p:cNvSpPr>
          <p:nvPr>
            <p:ph idx="1"/>
          </p:nvPr>
        </p:nvSpPr>
        <p:spPr>
          <a:xfrm>
            <a:off x="299697" y="1727200"/>
            <a:ext cx="11732646" cy="4992914"/>
          </a:xfrm>
        </p:spPr>
        <p:txBody>
          <a:bodyPr anchor="ctr">
            <a:normAutofit/>
          </a:bodyPr>
          <a:lstStyle/>
          <a:p>
            <a:r>
              <a:rPr lang="en-GB" sz="2200" dirty="0"/>
              <a:t>On </a:t>
            </a:r>
            <a:r>
              <a:rPr lang="en-GB" sz="2200" b="1" dirty="0"/>
              <a:t>11 March 2020</a:t>
            </a:r>
            <a:r>
              <a:rPr lang="en-GB" sz="2200" dirty="0"/>
              <a:t>, World Health Organisation (WHO) Director-General Dr. Tedros Adhanom Ghebreyesus declared Covid-19 had reached the level of a pandemic. </a:t>
            </a:r>
          </a:p>
          <a:p>
            <a:pPr lvl="1"/>
            <a:r>
              <a:rPr lang="en-GB" sz="2200" dirty="0"/>
              <a:t>World Health Organisation, ‘WHO Director-General’s opening remarks at the media briefing on COVID-19 - 11 March 2020’, </a:t>
            </a:r>
            <a:r>
              <a:rPr lang="en-GB" sz="2200" dirty="0">
                <a:hlinkClick r:id="rId2"/>
              </a:rPr>
              <a:t>www.who.int/dg/speeches/detail/who-director-general-s-opening-remarks-at-the-media-briefing-on-covid-19---11-march-2020</a:t>
            </a:r>
            <a:r>
              <a:rPr lang="en-GB" sz="2200" dirty="0"/>
              <a:t>.</a:t>
            </a:r>
          </a:p>
          <a:p>
            <a:r>
              <a:rPr lang="en-GB" sz="2200" dirty="0"/>
              <a:t>Like most other Western nations, the Irish government took steps on </a:t>
            </a:r>
            <a:r>
              <a:rPr lang="en-GB" sz="2200" b="1" dirty="0"/>
              <a:t>12 March 2020 </a:t>
            </a:r>
            <a:r>
              <a:rPr lang="en-GB" sz="2200" dirty="0"/>
              <a:t>when it moved to a ‘delay phase’ which closed all public spaces, as well as in-person schooling and childcare. </a:t>
            </a:r>
          </a:p>
          <a:p>
            <a:r>
              <a:rPr lang="en-GB" sz="2200" dirty="0"/>
              <a:t>What turned out to be the</a:t>
            </a:r>
            <a:r>
              <a:rPr lang="en-GB" sz="2200" b="1" dirty="0"/>
              <a:t> first lockdown was implemented around 28 March 2020</a:t>
            </a:r>
            <a:r>
              <a:rPr lang="en-GB" sz="2200" dirty="0"/>
              <a:t> which effected the close of all but essential businesses. </a:t>
            </a:r>
          </a:p>
          <a:p>
            <a:pPr lvl="1"/>
            <a:r>
              <a:rPr lang="en-GB" sz="2200" dirty="0"/>
              <a:t>Department of Education &amp; Skills, ‘Covid-19 - Statement from the Department of Education and Skills’ (12 March 2020), </a:t>
            </a:r>
            <a:r>
              <a:rPr lang="en-GB" sz="2200" dirty="0">
                <a:hlinkClick r:id="rId3"/>
              </a:rPr>
              <a:t>www.education.ie/en/Press-Events/Press-Releases/2020-press-releases/12-march-2020-statement-from-the-department-of-education-and-skills.html</a:t>
            </a:r>
            <a:endParaRPr lang="en-GB" sz="2200" dirty="0"/>
          </a:p>
          <a:p>
            <a:endParaRPr lang="en-GB" sz="1700" dirty="0"/>
          </a:p>
        </p:txBody>
      </p:sp>
    </p:spTree>
    <p:extLst>
      <p:ext uri="{BB962C8B-B14F-4D97-AF65-F5344CB8AC3E}">
        <p14:creationId xmlns:p14="http://schemas.microsoft.com/office/powerpoint/2010/main" val="1480145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2DC3F-0EC9-2F76-269E-D021423F9F7F}"/>
              </a:ext>
            </a:extLst>
          </p:cNvPr>
          <p:cNvSpPr>
            <a:spLocks noGrp="1"/>
          </p:cNvSpPr>
          <p:nvPr>
            <p:ph type="title"/>
          </p:nvPr>
        </p:nvSpPr>
        <p:spPr>
          <a:xfrm>
            <a:off x="466722" y="586855"/>
            <a:ext cx="3201366" cy="3387497"/>
          </a:xfrm>
        </p:spPr>
        <p:txBody>
          <a:bodyPr anchor="b">
            <a:normAutofit/>
          </a:bodyPr>
          <a:lstStyle/>
          <a:p>
            <a:pPr algn="r"/>
            <a:r>
              <a:rPr lang="en-GB" sz="4000" b="1">
                <a:solidFill>
                  <a:srgbClr val="FFFFFF"/>
                </a:solidFill>
              </a:rPr>
              <a:t>Specific considerations for working conditions</a:t>
            </a:r>
          </a:p>
        </p:txBody>
      </p:sp>
      <p:sp>
        <p:nvSpPr>
          <p:cNvPr id="3" name="Content Placeholder 2">
            <a:extLst>
              <a:ext uri="{FF2B5EF4-FFF2-40B4-BE49-F238E27FC236}">
                <a16:creationId xmlns:a16="http://schemas.microsoft.com/office/drawing/2014/main" id="{62677A51-74AC-C003-3DF3-07415E5712C3}"/>
              </a:ext>
            </a:extLst>
          </p:cNvPr>
          <p:cNvSpPr>
            <a:spLocks noGrp="1"/>
          </p:cNvSpPr>
          <p:nvPr>
            <p:ph idx="1"/>
          </p:nvPr>
        </p:nvSpPr>
        <p:spPr>
          <a:xfrm>
            <a:off x="4037827" y="174172"/>
            <a:ext cx="7687452" cy="6673690"/>
          </a:xfrm>
        </p:spPr>
        <p:txBody>
          <a:bodyPr anchor="ctr">
            <a:normAutofit/>
          </a:bodyPr>
          <a:lstStyle/>
          <a:p>
            <a:r>
              <a:rPr lang="en-GB" sz="2200" b="1" dirty="0"/>
              <a:t>Individuals who are remote working retain the same rights as those working in the employer’s premises. </a:t>
            </a:r>
          </a:p>
          <a:p>
            <a:r>
              <a:rPr lang="en-GB" sz="2200" dirty="0"/>
              <a:t>The </a:t>
            </a:r>
            <a:r>
              <a:rPr lang="en-GB" sz="2200" b="1" dirty="0"/>
              <a:t>employment conditions, rights and obligations applicable to both parties if work were conducted on the employer’s premises should be applicable</a:t>
            </a:r>
            <a:r>
              <a:rPr lang="en-GB" sz="2200" dirty="0"/>
              <a:t>, insofar as they can be, to the remote working situation. </a:t>
            </a:r>
          </a:p>
          <a:p>
            <a:r>
              <a:rPr lang="en-GB" sz="2200" dirty="0"/>
              <a:t>The decision to move in some significant form to remote work should be a decision agreed to by both the employer and employee.  (</a:t>
            </a:r>
            <a:r>
              <a:rPr lang="en-GB" sz="2200" b="1" dirty="0"/>
              <a:t>Voluntariness</a:t>
            </a:r>
            <a:r>
              <a:rPr lang="en-GB" sz="2200" dirty="0"/>
              <a:t>) </a:t>
            </a:r>
          </a:p>
          <a:p>
            <a:r>
              <a:rPr lang="en-GB" sz="2200" dirty="0"/>
              <a:t>There must be </a:t>
            </a:r>
            <a:r>
              <a:rPr lang="en-GB" sz="2200" b="1" dirty="0"/>
              <a:t>some justification for denying a request to remote work by the rejecting party</a:t>
            </a:r>
            <a:r>
              <a:rPr lang="en-GB" sz="2200" dirty="0"/>
              <a:t>. (French Code L.1222-9 III).</a:t>
            </a:r>
          </a:p>
          <a:p>
            <a:r>
              <a:rPr lang="en-GB" sz="2200" u="sng" dirty="0"/>
              <a:t>Rejection may not be grounds by either party to treat the contract as at an end. </a:t>
            </a:r>
          </a:p>
          <a:p>
            <a:r>
              <a:rPr lang="en-GB" sz="2200" dirty="0"/>
              <a:t>Occupational safety and health</a:t>
            </a:r>
            <a:r>
              <a:rPr lang="en-GB" sz="2200" u="sng" dirty="0"/>
              <a:t>: an injury incurred while remote working should be treated as a workplace accident (bearing in mind any particular role the employee as a remote worker may have had in any physical injury)?</a:t>
            </a:r>
          </a:p>
          <a:p>
            <a:endParaRPr lang="en-GB" sz="1900" dirty="0"/>
          </a:p>
        </p:txBody>
      </p:sp>
    </p:spTree>
    <p:extLst>
      <p:ext uri="{BB962C8B-B14F-4D97-AF65-F5344CB8AC3E}">
        <p14:creationId xmlns:p14="http://schemas.microsoft.com/office/powerpoint/2010/main" val="1136086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1E7CAA-E7AB-CBCF-3FC7-FD3C006D2505}"/>
              </a:ext>
            </a:extLst>
          </p:cNvPr>
          <p:cNvSpPr>
            <a:spLocks noGrp="1"/>
          </p:cNvSpPr>
          <p:nvPr>
            <p:ph type="title"/>
          </p:nvPr>
        </p:nvSpPr>
        <p:spPr>
          <a:xfrm>
            <a:off x="466722" y="586855"/>
            <a:ext cx="3201366" cy="3387497"/>
          </a:xfrm>
        </p:spPr>
        <p:txBody>
          <a:bodyPr anchor="b">
            <a:normAutofit/>
          </a:bodyPr>
          <a:lstStyle/>
          <a:p>
            <a:pPr algn="r"/>
            <a:r>
              <a:rPr lang="en-GB" sz="4000" b="1">
                <a:solidFill>
                  <a:srgbClr val="FFFFFF"/>
                </a:solidFill>
              </a:rPr>
              <a:t>Specific considerations for working conditions</a:t>
            </a:r>
            <a:endParaRPr lang="en-GB" sz="4000">
              <a:solidFill>
                <a:srgbClr val="FFFFFF"/>
              </a:solidFill>
            </a:endParaRPr>
          </a:p>
        </p:txBody>
      </p:sp>
      <p:sp>
        <p:nvSpPr>
          <p:cNvPr id="3" name="Content Placeholder 2">
            <a:extLst>
              <a:ext uri="{FF2B5EF4-FFF2-40B4-BE49-F238E27FC236}">
                <a16:creationId xmlns:a16="http://schemas.microsoft.com/office/drawing/2014/main" id="{B66650FB-C4D1-4759-5AC5-29AE43E3895A}"/>
              </a:ext>
            </a:extLst>
          </p:cNvPr>
          <p:cNvSpPr>
            <a:spLocks noGrp="1"/>
          </p:cNvSpPr>
          <p:nvPr>
            <p:ph idx="1"/>
          </p:nvPr>
        </p:nvSpPr>
        <p:spPr>
          <a:xfrm>
            <a:off x="4367695" y="10138"/>
            <a:ext cx="7664648" cy="6837724"/>
          </a:xfrm>
        </p:spPr>
        <p:txBody>
          <a:bodyPr anchor="ctr">
            <a:normAutofit/>
          </a:bodyPr>
          <a:lstStyle/>
          <a:p>
            <a:r>
              <a:rPr lang="en-GB" sz="2400" b="1" dirty="0"/>
              <a:t>Where there are new parameters to be determined as a result of remote working, these should be agreed to by the parties. </a:t>
            </a:r>
          </a:p>
          <a:p>
            <a:r>
              <a:rPr lang="en-GB" sz="2400" dirty="0"/>
              <a:t>Agreement on such new parameters may include (European Social Partners’ Framework Agreement, ‘Implementation of the European Framework Agreement on Telework: Report of the European Social Partners’ (September 2006), 31 ff): </a:t>
            </a:r>
          </a:p>
          <a:p>
            <a:pPr lvl="1"/>
            <a:r>
              <a:rPr lang="en-GB" b="1" dirty="0"/>
              <a:t>means of communication with colleague employees as well as the employers’ customers</a:t>
            </a:r>
            <a:r>
              <a:rPr lang="en-GB" dirty="0"/>
              <a:t>; </a:t>
            </a:r>
          </a:p>
          <a:p>
            <a:pPr lvl="1"/>
            <a:r>
              <a:rPr lang="en-GB" b="1" dirty="0"/>
              <a:t>secure means of accessing employer servers from outside of the workplace facilities; privacy</a:t>
            </a:r>
            <a:r>
              <a:rPr lang="en-GB" dirty="0"/>
              <a:t>, such as </a:t>
            </a:r>
            <a:r>
              <a:rPr lang="en-GB" b="1" dirty="0"/>
              <a:t>monitoring matters</a:t>
            </a:r>
            <a:r>
              <a:rPr lang="en-GB" dirty="0"/>
              <a:t>; (The precise parameters of, for example, monitoring employees remains an area for further critical consideration);</a:t>
            </a:r>
          </a:p>
          <a:p>
            <a:pPr lvl="1"/>
            <a:r>
              <a:rPr lang="en-GB" dirty="0"/>
              <a:t>training; equipment;  and collective rights. </a:t>
            </a:r>
          </a:p>
        </p:txBody>
      </p:sp>
    </p:spTree>
    <p:extLst>
      <p:ext uri="{BB962C8B-B14F-4D97-AF65-F5344CB8AC3E}">
        <p14:creationId xmlns:p14="http://schemas.microsoft.com/office/powerpoint/2010/main" val="2910116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3">
            <a:extLst>
              <a:ext uri="{FF2B5EF4-FFF2-40B4-BE49-F238E27FC236}">
                <a16:creationId xmlns:a16="http://schemas.microsoft.com/office/drawing/2014/main" id="{8249E89B-63A5-45DA-A170-5B661FCE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5">
            <a:extLst>
              <a:ext uri="{FF2B5EF4-FFF2-40B4-BE49-F238E27FC236}">
                <a16:creationId xmlns:a16="http://schemas.microsoft.com/office/drawing/2014/main" id="{A5D714AD-9E94-4752-AA45-D4B0EAAB5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52"/>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BA9370-8C5D-329E-45B7-DCCB1F569D6B}"/>
              </a:ext>
            </a:extLst>
          </p:cNvPr>
          <p:cNvSpPr>
            <a:spLocks noGrp="1"/>
          </p:cNvSpPr>
          <p:nvPr>
            <p:ph type="title"/>
          </p:nvPr>
        </p:nvSpPr>
        <p:spPr>
          <a:xfrm>
            <a:off x="599411" y="767258"/>
            <a:ext cx="3209335" cy="5323484"/>
          </a:xfrm>
        </p:spPr>
        <p:txBody>
          <a:bodyPr>
            <a:normAutofit/>
          </a:bodyPr>
          <a:lstStyle/>
          <a:p>
            <a:pPr algn="ctr"/>
            <a:r>
              <a:rPr lang="en-GB" sz="3600" b="1" dirty="0">
                <a:solidFill>
                  <a:schemeClr val="bg1"/>
                </a:solidFill>
              </a:rPr>
              <a:t>Specific considerations: hours of work</a:t>
            </a:r>
          </a:p>
        </p:txBody>
      </p:sp>
      <p:sp>
        <p:nvSpPr>
          <p:cNvPr id="43" name="Rectangle 37">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40" name="Rectangle 39">
            <a:extLst>
              <a:ext uri="{FF2B5EF4-FFF2-40B4-BE49-F238E27FC236}">
                <a16:creationId xmlns:a16="http://schemas.microsoft.com/office/drawing/2014/main" id="{25D3C032-881F-4579-A4BF-0FA966E9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3" name="Content Placeholder 2">
            <a:extLst>
              <a:ext uri="{FF2B5EF4-FFF2-40B4-BE49-F238E27FC236}">
                <a16:creationId xmlns:a16="http://schemas.microsoft.com/office/drawing/2014/main" id="{BB7BE4D7-086B-3844-A113-B2BD3E1B51B4}"/>
              </a:ext>
            </a:extLst>
          </p:cNvPr>
          <p:cNvSpPr>
            <a:spLocks noGrp="1"/>
          </p:cNvSpPr>
          <p:nvPr>
            <p:ph idx="1"/>
          </p:nvPr>
        </p:nvSpPr>
        <p:spPr>
          <a:xfrm>
            <a:off x="4795665" y="534652"/>
            <a:ext cx="7172670" cy="6121454"/>
          </a:xfrm>
        </p:spPr>
        <p:txBody>
          <a:bodyPr anchor="ctr">
            <a:normAutofit/>
          </a:bodyPr>
          <a:lstStyle/>
          <a:p>
            <a:r>
              <a:rPr lang="en-GB" sz="2000" b="1" dirty="0"/>
              <a:t>Hours of work (though a default regular work day of 09:00 to 17:00 may be worth prescribing); </a:t>
            </a:r>
          </a:p>
          <a:p>
            <a:pPr lvl="1"/>
            <a:r>
              <a:rPr lang="en-GB" sz="2000" dirty="0"/>
              <a:t>The </a:t>
            </a:r>
            <a:r>
              <a:rPr lang="en-GB" sz="2000" b="1" dirty="0"/>
              <a:t>Italian legislation </a:t>
            </a:r>
            <a:r>
              <a:rPr lang="en-GB" sz="2000" dirty="0"/>
              <a:t>on smart working (Law No. 81/2017) </a:t>
            </a:r>
            <a:r>
              <a:rPr lang="en-GB" sz="2000" b="1" dirty="0"/>
              <a:t>requires employers and employees to agree in writing, prior the commencement of remote working, on some specific aspects, such as the length of the teleworking period, limits for the employer to exercise his/her directive and monitoring powers</a:t>
            </a:r>
            <a:r>
              <a:rPr lang="en-GB" sz="2000" dirty="0"/>
              <a:t> (to be discussed and agreed with the employee), possible conducts that might be disciplinary sanctioned by the employer, use of technologies, etc.</a:t>
            </a:r>
          </a:p>
          <a:p>
            <a:r>
              <a:rPr lang="en-GB" sz="2000" u="sng" dirty="0"/>
              <a:t>Remote working carries the potential for longer working hours. </a:t>
            </a:r>
          </a:p>
          <a:p>
            <a:r>
              <a:rPr lang="en-GB" sz="2000" dirty="0"/>
              <a:t>The </a:t>
            </a:r>
            <a:r>
              <a:rPr lang="en-GB" sz="2000" b="1" dirty="0"/>
              <a:t>Italian law </a:t>
            </a:r>
            <a:r>
              <a:rPr lang="en-GB" sz="2000" dirty="0"/>
              <a:t>specifies that </a:t>
            </a:r>
            <a:r>
              <a:rPr lang="en-GB" sz="2000" b="1" dirty="0"/>
              <a:t>regulations on the maximum length of the working time (daily and weekly) provided by the law and by applicable collective bargaining agreements must be respected,</a:t>
            </a:r>
            <a:r>
              <a:rPr lang="en-GB" sz="2000" dirty="0"/>
              <a:t> therefore implying that outside such working time framework no working activity can be demanded, and therefore also no use of communication working tools. </a:t>
            </a:r>
          </a:p>
          <a:p>
            <a:r>
              <a:rPr lang="en-GB" sz="2000" dirty="0"/>
              <a:t>The ethos behind this right not only focuses on a work/life balance, but also implicates the Working Time Directive (2003/88/EC).</a:t>
            </a:r>
          </a:p>
        </p:txBody>
      </p:sp>
    </p:spTree>
    <p:extLst>
      <p:ext uri="{BB962C8B-B14F-4D97-AF65-F5344CB8AC3E}">
        <p14:creationId xmlns:p14="http://schemas.microsoft.com/office/powerpoint/2010/main" val="3948817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49E89B-63A5-45DA-A170-5B661FCE4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D714AD-9E94-4752-AA45-D4B0EAAB5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52"/>
            <a:ext cx="4444163" cy="632334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017BBC-4E59-13FA-9FBA-6D21B3BE6460}"/>
              </a:ext>
            </a:extLst>
          </p:cNvPr>
          <p:cNvSpPr>
            <a:spLocks noGrp="1"/>
          </p:cNvSpPr>
          <p:nvPr>
            <p:ph type="title"/>
          </p:nvPr>
        </p:nvSpPr>
        <p:spPr>
          <a:xfrm>
            <a:off x="599411" y="767258"/>
            <a:ext cx="3209335" cy="5323484"/>
          </a:xfrm>
        </p:spPr>
        <p:txBody>
          <a:bodyPr>
            <a:normAutofit/>
          </a:bodyPr>
          <a:lstStyle/>
          <a:p>
            <a:pPr algn="ctr"/>
            <a:r>
              <a:rPr lang="en-GB" sz="3600" b="1" dirty="0">
                <a:solidFill>
                  <a:schemeClr val="bg1"/>
                </a:solidFill>
              </a:rPr>
              <a:t>Specific considerations: costs of remote working </a:t>
            </a:r>
          </a:p>
        </p:txBody>
      </p:sp>
      <p:sp>
        <p:nvSpPr>
          <p:cNvPr id="12" name="Rectangle 11">
            <a:extLst>
              <a:ext uri="{FF2B5EF4-FFF2-40B4-BE49-F238E27FC236}">
                <a16:creationId xmlns:a16="http://schemas.microsoft.com/office/drawing/2014/main" id="{7FF89E09-42FB-4694-96E4-95652B1D8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831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14" name="Rectangle 13">
            <a:extLst>
              <a:ext uri="{FF2B5EF4-FFF2-40B4-BE49-F238E27FC236}">
                <a16:creationId xmlns:a16="http://schemas.microsoft.com/office/drawing/2014/main" id="{25D3C032-881F-4579-A4BF-0FA966E9F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7064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3" name="Content Placeholder 2">
            <a:extLst>
              <a:ext uri="{FF2B5EF4-FFF2-40B4-BE49-F238E27FC236}">
                <a16:creationId xmlns:a16="http://schemas.microsoft.com/office/drawing/2014/main" id="{6D0C8A78-88EC-C56A-13D6-2F1ACC47F208}"/>
              </a:ext>
            </a:extLst>
          </p:cNvPr>
          <p:cNvSpPr>
            <a:spLocks noGrp="1"/>
          </p:cNvSpPr>
          <p:nvPr>
            <p:ph idx="1"/>
          </p:nvPr>
        </p:nvSpPr>
        <p:spPr>
          <a:xfrm>
            <a:off x="4508171" y="534653"/>
            <a:ext cx="7561909" cy="6323346"/>
          </a:xfrm>
        </p:spPr>
        <p:txBody>
          <a:bodyPr anchor="ctr">
            <a:normAutofit/>
          </a:bodyPr>
          <a:lstStyle/>
          <a:p>
            <a:r>
              <a:rPr lang="en-GB" sz="2400" dirty="0"/>
              <a:t>If remote working were to be undertaken, there is also a question of costs. </a:t>
            </a:r>
          </a:p>
          <a:p>
            <a:r>
              <a:rPr lang="en-GB" sz="2400" b="1" dirty="0"/>
              <a:t>Will employers need to reimburse workers for increased utility expenses </a:t>
            </a:r>
            <a:r>
              <a:rPr lang="en-GB" sz="2400" dirty="0"/>
              <a:t>(electricity, heating, internet)? Would this be a matter of taking office savings and moving them directly to workers? </a:t>
            </a:r>
          </a:p>
          <a:p>
            <a:r>
              <a:rPr lang="en-GB" sz="2400" dirty="0"/>
              <a:t>In </a:t>
            </a:r>
            <a:r>
              <a:rPr lang="en-GB" sz="2400" b="1" dirty="0"/>
              <a:t>Belgium</a:t>
            </a:r>
            <a:r>
              <a:rPr lang="en-GB" sz="2400" dirty="0"/>
              <a:t>, the National Office of Social Security established a figure of </a:t>
            </a:r>
            <a:r>
              <a:rPr lang="en-GB" sz="2400" b="1" dirty="0"/>
              <a:t>EUR 126.94 as a ‘home-office allowance’ </a:t>
            </a:r>
            <a:r>
              <a:rPr lang="en-GB" sz="2400" dirty="0"/>
              <a:t>with a formal telework agreement having been formalised by the parties. </a:t>
            </a:r>
          </a:p>
          <a:p>
            <a:pPr lvl="1"/>
            <a:r>
              <a:rPr lang="en-GB" dirty="0"/>
              <a:t>National Social Security Office, ‘</a:t>
            </a:r>
            <a:r>
              <a:rPr lang="en-GB" dirty="0" err="1"/>
              <a:t>Coronacrisis</a:t>
            </a:r>
            <a:r>
              <a:rPr lang="en-GB" dirty="0"/>
              <a:t>: </a:t>
            </a:r>
            <a:r>
              <a:rPr lang="en-GB" dirty="0" err="1"/>
              <a:t>maatregelen</a:t>
            </a:r>
            <a:r>
              <a:rPr lang="en-GB" dirty="0"/>
              <a:t> </a:t>
            </a:r>
            <a:r>
              <a:rPr lang="en-GB" dirty="0" err="1"/>
              <a:t>voor</a:t>
            </a:r>
            <a:r>
              <a:rPr lang="en-GB" dirty="0"/>
              <a:t> </a:t>
            </a:r>
            <a:r>
              <a:rPr lang="en-GB" dirty="0" err="1"/>
              <a:t>werkgevers</a:t>
            </a:r>
            <a:r>
              <a:rPr lang="en-GB" dirty="0"/>
              <a:t>’, </a:t>
            </a:r>
            <a:r>
              <a:rPr lang="en-GB" dirty="0">
                <a:hlinkClick r:id="rId2"/>
              </a:rPr>
              <a:t>https://rsz.fgov.be/nl/werkgevers-ende-rsz/coronavirus-maatregelen-voor-werkgevers/vergoeding-voor-thuiswerk</a:t>
            </a:r>
            <a:r>
              <a:rPr lang="en-GB" dirty="0"/>
              <a:t>. The document is not available in English.</a:t>
            </a:r>
          </a:p>
          <a:p>
            <a:pPr lvl="1"/>
            <a:endParaRPr lang="en-GB" sz="1900" dirty="0"/>
          </a:p>
          <a:p>
            <a:endParaRPr lang="en-GB" sz="1900" dirty="0"/>
          </a:p>
        </p:txBody>
      </p:sp>
    </p:spTree>
    <p:extLst>
      <p:ext uri="{BB962C8B-B14F-4D97-AF65-F5344CB8AC3E}">
        <p14:creationId xmlns:p14="http://schemas.microsoft.com/office/powerpoint/2010/main" val="261742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3A4A81-91CA-BE6F-6CCE-D95705DB00C4}"/>
              </a:ext>
            </a:extLst>
          </p:cNvPr>
          <p:cNvSpPr>
            <a:spLocks noGrp="1"/>
          </p:cNvSpPr>
          <p:nvPr>
            <p:ph type="title"/>
          </p:nvPr>
        </p:nvSpPr>
        <p:spPr>
          <a:xfrm>
            <a:off x="0" y="294538"/>
            <a:ext cx="12191996" cy="1033669"/>
          </a:xfrm>
        </p:spPr>
        <p:txBody>
          <a:bodyPr>
            <a:normAutofit/>
          </a:bodyPr>
          <a:lstStyle/>
          <a:p>
            <a:pPr algn="ctr"/>
            <a:r>
              <a:rPr lang="en-GB" sz="4000" b="1" dirty="0">
                <a:solidFill>
                  <a:srgbClr val="FFFFFF"/>
                </a:solidFill>
              </a:rPr>
              <a:t>Remote Work &amp; the Covid-19 Lockdown</a:t>
            </a:r>
            <a:endParaRPr lang="en-GB" sz="4000" dirty="0">
              <a:solidFill>
                <a:srgbClr val="FFFFFF"/>
              </a:solidFill>
            </a:endParaRPr>
          </a:p>
        </p:txBody>
      </p:sp>
      <p:sp>
        <p:nvSpPr>
          <p:cNvPr id="3" name="Content Placeholder 2">
            <a:extLst>
              <a:ext uri="{FF2B5EF4-FFF2-40B4-BE49-F238E27FC236}">
                <a16:creationId xmlns:a16="http://schemas.microsoft.com/office/drawing/2014/main" id="{FE060FF2-ABAD-6E2E-CB0C-59807A7A2191}"/>
              </a:ext>
            </a:extLst>
          </p:cNvPr>
          <p:cNvSpPr>
            <a:spLocks noGrp="1"/>
          </p:cNvSpPr>
          <p:nvPr>
            <p:ph idx="1"/>
          </p:nvPr>
        </p:nvSpPr>
        <p:spPr>
          <a:xfrm>
            <a:off x="0" y="1622744"/>
            <a:ext cx="12191996" cy="5235256"/>
          </a:xfrm>
        </p:spPr>
        <p:txBody>
          <a:bodyPr anchor="ctr">
            <a:normAutofit fontScale="92500" lnSpcReduction="10000"/>
          </a:bodyPr>
          <a:lstStyle/>
          <a:p>
            <a:r>
              <a:rPr lang="en-GB" sz="2000" b="1" dirty="0"/>
              <a:t>Prior to the pandemic</a:t>
            </a:r>
            <a:r>
              <a:rPr lang="en-GB" sz="2000" dirty="0"/>
              <a:t>, many European </a:t>
            </a:r>
            <a:r>
              <a:rPr lang="en-GB" sz="2000" b="1" dirty="0"/>
              <a:t>employers were hesitant </a:t>
            </a:r>
            <a:r>
              <a:rPr lang="en-GB" sz="2000" dirty="0"/>
              <a:t>to allow remote working, for reasons of perceived lack of control or concern over reduced levels of commitment. </a:t>
            </a:r>
          </a:p>
          <a:p>
            <a:pPr lvl="1"/>
            <a:r>
              <a:rPr lang="en-GB" sz="2000" dirty="0"/>
              <a:t>O. Vargas-</a:t>
            </a:r>
            <a:r>
              <a:rPr lang="en-GB" sz="2000" dirty="0" err="1"/>
              <a:t>Llave</a:t>
            </a:r>
            <a:r>
              <a:rPr lang="en-GB" sz="2000" dirty="0"/>
              <a:t>, I. Mandl, T. Weber, M. Wilkens, </a:t>
            </a:r>
            <a:r>
              <a:rPr lang="en-GB" sz="2000" i="1" dirty="0"/>
              <a:t>Telework and ICT-based mobile work: Flexible working in the digital age</a:t>
            </a:r>
            <a:r>
              <a:rPr lang="en-GB" sz="2000" dirty="0"/>
              <a:t> (Publications Office of the European Union, 2020), 42.</a:t>
            </a:r>
          </a:p>
          <a:p>
            <a:r>
              <a:rPr lang="en-GB" sz="2000" b="1" dirty="0"/>
              <a:t>Covid-19 caused an increase in remote working</a:t>
            </a:r>
            <a:r>
              <a:rPr lang="en-GB" sz="2000" dirty="0"/>
              <a:t> of more than 30%, with ‘above 50% in Luxembourg, the Netherlands, Belgium and Denmark, and </a:t>
            </a:r>
            <a:r>
              <a:rPr lang="en-GB" sz="2000" b="1" dirty="0"/>
              <a:t>40% or more in Ireland,</a:t>
            </a:r>
            <a:r>
              <a:rPr lang="en-GB" sz="2000" dirty="0"/>
              <a:t> Sweden, Austria and Italy’. </a:t>
            </a:r>
          </a:p>
          <a:p>
            <a:pPr lvl="1"/>
            <a:r>
              <a:rPr lang="en-GB" sz="2000" dirty="0"/>
              <a:t>D. </a:t>
            </a:r>
            <a:r>
              <a:rPr lang="en-GB" sz="2000" dirty="0" err="1"/>
              <a:t>Ahrendt</a:t>
            </a:r>
            <a:r>
              <a:rPr lang="en-GB" sz="2000" dirty="0"/>
              <a:t>, J. </a:t>
            </a:r>
            <a:r>
              <a:rPr lang="en-GB" sz="2000" dirty="0" err="1"/>
              <a:t>Cabrita</a:t>
            </a:r>
            <a:r>
              <a:rPr lang="en-GB" sz="2000" dirty="0"/>
              <a:t>, E. </a:t>
            </a:r>
            <a:r>
              <a:rPr lang="en-GB" sz="2000" dirty="0" err="1"/>
              <a:t>Clerici</a:t>
            </a:r>
            <a:r>
              <a:rPr lang="en-GB" sz="2000" dirty="0"/>
              <a:t>, J. Hurley, T. </a:t>
            </a:r>
            <a:r>
              <a:rPr lang="en-GB" sz="2000" dirty="0" err="1"/>
              <a:t>Leončikas</a:t>
            </a:r>
            <a:r>
              <a:rPr lang="en-GB" sz="2000" dirty="0"/>
              <a:t>, M. </a:t>
            </a:r>
            <a:r>
              <a:rPr lang="en-GB" sz="2000" dirty="0" err="1"/>
              <a:t>Mascherini</a:t>
            </a:r>
            <a:r>
              <a:rPr lang="en-GB" sz="2000" dirty="0"/>
              <a:t>, S. </a:t>
            </a:r>
            <a:r>
              <a:rPr lang="en-GB" sz="2000" dirty="0" err="1"/>
              <a:t>Riso</a:t>
            </a:r>
            <a:r>
              <a:rPr lang="en-GB" sz="2000" dirty="0"/>
              <a:t>, E. </a:t>
            </a:r>
            <a:r>
              <a:rPr lang="en-GB" sz="2000" dirty="0" err="1"/>
              <a:t>Sándor</a:t>
            </a:r>
            <a:r>
              <a:rPr lang="en-GB" sz="2000" dirty="0"/>
              <a:t>, (</a:t>
            </a:r>
            <a:r>
              <a:rPr lang="en-GB" sz="2000" dirty="0" err="1"/>
              <a:t>Eurofound</a:t>
            </a:r>
            <a:r>
              <a:rPr lang="en-GB" sz="2000" dirty="0"/>
              <a:t>) </a:t>
            </a:r>
            <a:r>
              <a:rPr lang="en-GB" sz="2000" i="1" dirty="0"/>
              <a:t>Living, working and COVID-19</a:t>
            </a:r>
            <a:r>
              <a:rPr lang="en-GB" sz="2000" dirty="0"/>
              <a:t>, COVID-19 series, (Publications Office of the European Union, 2020), 5</a:t>
            </a:r>
          </a:p>
          <a:p>
            <a:r>
              <a:rPr lang="en-GB" sz="2000" dirty="0"/>
              <a:t>In 2020-2021, a majority of </a:t>
            </a:r>
            <a:r>
              <a:rPr lang="en-GB" sz="2000" b="1" dirty="0"/>
              <a:t>Irish employers </a:t>
            </a:r>
            <a:r>
              <a:rPr lang="en-GB" sz="2000" dirty="0"/>
              <a:t>moved to remote working. </a:t>
            </a:r>
          </a:p>
          <a:p>
            <a:pPr lvl="1"/>
            <a:r>
              <a:rPr lang="en-GB" sz="2000" b="1" dirty="0"/>
              <a:t>CIPD found that 71% of respondents to its HR Practices 2021 survey moved to remote working over the past year</a:t>
            </a:r>
            <a:r>
              <a:rPr lang="en-GB" sz="2000" dirty="0"/>
              <a:t>: CIPD, </a:t>
            </a:r>
            <a:r>
              <a:rPr lang="en-GB" sz="2000" i="1" dirty="0"/>
              <a:t>HR Practices in Ireland 2021</a:t>
            </a:r>
            <a:r>
              <a:rPr lang="en-GB" sz="2000" dirty="0"/>
              <a:t> (May 2021),</a:t>
            </a:r>
            <a:r>
              <a:rPr lang="en-GB" sz="2000" i="1" dirty="0"/>
              <a:t> </a:t>
            </a:r>
            <a:r>
              <a:rPr lang="en-GB" sz="2000" dirty="0"/>
              <a:t>3. </a:t>
            </a:r>
          </a:p>
          <a:p>
            <a:r>
              <a:rPr lang="en-GB" sz="2000" b="1" dirty="0"/>
              <a:t>Looking to the future</a:t>
            </a:r>
            <a:r>
              <a:rPr lang="en-GB" sz="2000" dirty="0"/>
              <a:t>, a majority plan (77%) to adopt a hybrid model of work (on-site and remote), and over half (51%) plan a move to permanent remote working.</a:t>
            </a:r>
          </a:p>
          <a:p>
            <a:pPr lvl="1"/>
            <a:r>
              <a:rPr lang="en-GB" sz="2000" dirty="0"/>
              <a:t>CIPD, </a:t>
            </a:r>
            <a:r>
              <a:rPr lang="en-GB" sz="2000" i="1" dirty="0"/>
              <a:t>HR Practices in Ireland 2021</a:t>
            </a:r>
            <a:r>
              <a:rPr lang="en-GB" sz="2000" dirty="0"/>
              <a:t> (May 2021),</a:t>
            </a:r>
            <a:r>
              <a:rPr lang="en-GB" sz="2000" i="1" dirty="0"/>
              <a:t> </a:t>
            </a:r>
            <a:r>
              <a:rPr lang="en-GB" sz="2000" dirty="0"/>
              <a:t>7.</a:t>
            </a:r>
          </a:p>
          <a:p>
            <a:pPr marL="258763" lvl="1" indent="-258763"/>
            <a:r>
              <a:rPr lang="en-GB" sz="2000" b="1" dirty="0"/>
              <a:t>Benefits: higher morale, climate impact (less commuting), balanced regional development.</a:t>
            </a:r>
          </a:p>
          <a:p>
            <a:pPr marL="715963" lvl="2" indent="-258763"/>
            <a:r>
              <a:rPr lang="en-GB" sz="1600" dirty="0"/>
              <a:t>Department of Business, Enterprise and Innovation, </a:t>
            </a:r>
            <a:r>
              <a:rPr lang="en-GB" sz="1600" i="1" dirty="0"/>
              <a:t>Remote Work in Ireland: Future Jobs 2019</a:t>
            </a:r>
            <a:r>
              <a:rPr lang="en-GB" sz="1600" dirty="0"/>
              <a:t>.</a:t>
            </a:r>
          </a:p>
          <a:p>
            <a:pPr marL="715963" lvl="2" indent="-258763"/>
            <a:r>
              <a:rPr lang="en-GB" sz="1600" dirty="0"/>
              <a:t>SIPTU Submission to the Department of Enterprise, Trade and Employment on the Right to Request Remote Work</a:t>
            </a:r>
          </a:p>
        </p:txBody>
      </p:sp>
    </p:spTree>
    <p:extLst>
      <p:ext uri="{BB962C8B-B14F-4D97-AF65-F5344CB8AC3E}">
        <p14:creationId xmlns:p14="http://schemas.microsoft.com/office/powerpoint/2010/main" val="259799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EEEA1-4744-C49E-8DB9-04144C4E8174}"/>
              </a:ext>
            </a:extLst>
          </p:cNvPr>
          <p:cNvSpPr>
            <a:spLocks noGrp="1"/>
          </p:cNvSpPr>
          <p:nvPr>
            <p:ph type="title"/>
          </p:nvPr>
        </p:nvSpPr>
        <p:spPr>
          <a:xfrm>
            <a:off x="1371599" y="294538"/>
            <a:ext cx="9895951" cy="1033669"/>
          </a:xfrm>
        </p:spPr>
        <p:txBody>
          <a:bodyPr>
            <a:normAutofit/>
          </a:bodyPr>
          <a:lstStyle/>
          <a:p>
            <a:pPr algn="ctr"/>
            <a:r>
              <a:rPr lang="en-GB" b="1" dirty="0">
                <a:solidFill>
                  <a:srgbClr val="FFFFFF"/>
                </a:solidFill>
              </a:rPr>
              <a:t>What is next? </a:t>
            </a:r>
          </a:p>
        </p:txBody>
      </p:sp>
      <p:sp>
        <p:nvSpPr>
          <p:cNvPr id="3" name="Content Placeholder 2">
            <a:extLst>
              <a:ext uri="{FF2B5EF4-FFF2-40B4-BE49-F238E27FC236}">
                <a16:creationId xmlns:a16="http://schemas.microsoft.com/office/drawing/2014/main" id="{0D3E885F-61A2-A31C-065C-7B96694F2F97}"/>
              </a:ext>
            </a:extLst>
          </p:cNvPr>
          <p:cNvSpPr>
            <a:spLocks noGrp="1"/>
          </p:cNvSpPr>
          <p:nvPr>
            <p:ph idx="1"/>
          </p:nvPr>
        </p:nvSpPr>
        <p:spPr>
          <a:xfrm>
            <a:off x="459351" y="1622745"/>
            <a:ext cx="11584604" cy="5235255"/>
          </a:xfrm>
        </p:spPr>
        <p:txBody>
          <a:bodyPr anchor="ctr">
            <a:noAutofit/>
          </a:bodyPr>
          <a:lstStyle/>
          <a:p>
            <a:r>
              <a:rPr lang="en-GB" sz="2000" dirty="0"/>
              <a:t>Currently there </a:t>
            </a:r>
            <a:r>
              <a:rPr lang="en-GB" sz="2000" b="1" dirty="0"/>
              <a:t>“is no statutory right to request remote work in Ireland, however many employers facilitate remote working.” </a:t>
            </a:r>
          </a:p>
          <a:p>
            <a:pPr lvl="1"/>
            <a:r>
              <a:rPr lang="en-GB" sz="1600" dirty="0"/>
              <a:t>Department of Enterprise, Trade and Employment, </a:t>
            </a:r>
            <a:r>
              <a:rPr lang="en-GB" sz="1600" i="1" dirty="0"/>
              <a:t>Right to Request Remote Work Bill 2021 Regulatory Impact Assessment</a:t>
            </a:r>
            <a:r>
              <a:rPr lang="en-GB" sz="1600" dirty="0"/>
              <a:t> (25 January 2022), 6. </a:t>
            </a:r>
          </a:p>
          <a:p>
            <a:r>
              <a:rPr lang="en-GB" sz="2000" dirty="0"/>
              <a:t>There is </a:t>
            </a:r>
            <a:r>
              <a:rPr lang="en-GB" sz="2000" b="1" dirty="0"/>
              <a:t>momentum</a:t>
            </a:r>
            <a:r>
              <a:rPr lang="en-GB" sz="2000" dirty="0"/>
              <a:t> for a more widespread (permanent?) to move to remote work, including a national strategy.</a:t>
            </a:r>
          </a:p>
          <a:p>
            <a:pPr lvl="1"/>
            <a:r>
              <a:rPr lang="en-GB" sz="1700" dirty="0"/>
              <a:t>Department of Enterprise, Trade and Employment, </a:t>
            </a:r>
            <a:r>
              <a:rPr lang="en-GB" sz="1700" i="1" dirty="0"/>
              <a:t>Making Remote Work: National Remote Work Strategy</a:t>
            </a:r>
            <a:r>
              <a:rPr lang="en-GB" sz="1700" dirty="0"/>
              <a:t> (January 2021). </a:t>
            </a:r>
          </a:p>
          <a:p>
            <a:pPr lvl="1"/>
            <a:r>
              <a:rPr lang="en-GB" sz="1700" b="1" dirty="0"/>
              <a:t>A majority plan (77%) to adopt a hybrid model of work (on-site and remote), and over half (51%) plan a move to permanent remote working</a:t>
            </a:r>
            <a:r>
              <a:rPr lang="en-GB" sz="1700" dirty="0"/>
              <a:t>: CIPD, </a:t>
            </a:r>
            <a:r>
              <a:rPr lang="en-GB" sz="1700" i="1" dirty="0"/>
              <a:t>HR Practices in Ireland 2021</a:t>
            </a:r>
            <a:r>
              <a:rPr lang="en-GB" sz="1700" dirty="0"/>
              <a:t> (May 2021),</a:t>
            </a:r>
            <a:r>
              <a:rPr lang="en-GB" sz="1700" i="1" dirty="0"/>
              <a:t> </a:t>
            </a:r>
            <a:r>
              <a:rPr lang="en-GB" sz="1700" dirty="0"/>
              <a:t>7. </a:t>
            </a:r>
          </a:p>
          <a:p>
            <a:pPr lvl="1"/>
            <a:r>
              <a:rPr lang="en-GB" sz="1700" dirty="0"/>
              <a:t>Department of Enterprise, Trade and Employment, </a:t>
            </a:r>
            <a:r>
              <a:rPr lang="en-GB" sz="1700" b="1" i="1" dirty="0"/>
              <a:t>Right to Request Remote Work Bill 2021 Regulatory Impact Assessment</a:t>
            </a:r>
            <a:r>
              <a:rPr lang="en-GB" sz="1700" b="1" dirty="0"/>
              <a:t> </a:t>
            </a:r>
            <a:r>
              <a:rPr lang="en-GB" sz="1700" dirty="0"/>
              <a:t>(25 January 2022), 6.  </a:t>
            </a:r>
          </a:p>
          <a:p>
            <a:r>
              <a:rPr lang="en-GB" sz="2000" b="1" dirty="0"/>
              <a:t>“As time goes on, it is likely that telework and a flexible approach to work organisation will become a more prominent and permanent feature for employers and employees”</a:t>
            </a:r>
            <a:r>
              <a:rPr lang="en-GB" sz="2000" dirty="0"/>
              <a:t>: European Agency for Safety and Health at Work, </a:t>
            </a:r>
            <a:r>
              <a:rPr lang="en-GB" sz="2000" i="1" dirty="0"/>
              <a:t>Regulating telework in a post-COVID-19 Europe</a:t>
            </a:r>
            <a:r>
              <a:rPr lang="en-GB" sz="2000" dirty="0"/>
              <a:t> (Luxembourg: Publications Office of the European Union, 2021), 17.</a:t>
            </a:r>
          </a:p>
        </p:txBody>
      </p:sp>
    </p:spTree>
    <p:extLst>
      <p:ext uri="{BB962C8B-B14F-4D97-AF65-F5344CB8AC3E}">
        <p14:creationId xmlns:p14="http://schemas.microsoft.com/office/powerpoint/2010/main" val="167436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EEEA1-4744-C49E-8DB9-04144C4E8174}"/>
              </a:ext>
            </a:extLst>
          </p:cNvPr>
          <p:cNvSpPr>
            <a:spLocks noGrp="1"/>
          </p:cNvSpPr>
          <p:nvPr>
            <p:ph type="title"/>
          </p:nvPr>
        </p:nvSpPr>
        <p:spPr>
          <a:xfrm>
            <a:off x="1371599" y="294538"/>
            <a:ext cx="9895951" cy="1033669"/>
          </a:xfrm>
        </p:spPr>
        <p:txBody>
          <a:bodyPr>
            <a:normAutofit/>
          </a:bodyPr>
          <a:lstStyle/>
          <a:p>
            <a:pPr algn="ctr"/>
            <a:r>
              <a:rPr lang="en-GB" b="1" dirty="0">
                <a:solidFill>
                  <a:srgbClr val="FFFFFF"/>
                </a:solidFill>
              </a:rPr>
              <a:t>What is next? </a:t>
            </a:r>
          </a:p>
        </p:txBody>
      </p:sp>
      <p:sp>
        <p:nvSpPr>
          <p:cNvPr id="3" name="Content Placeholder 2">
            <a:extLst>
              <a:ext uri="{FF2B5EF4-FFF2-40B4-BE49-F238E27FC236}">
                <a16:creationId xmlns:a16="http://schemas.microsoft.com/office/drawing/2014/main" id="{0D3E885F-61A2-A31C-065C-7B96694F2F97}"/>
              </a:ext>
            </a:extLst>
          </p:cNvPr>
          <p:cNvSpPr>
            <a:spLocks noGrp="1"/>
          </p:cNvSpPr>
          <p:nvPr>
            <p:ph idx="1"/>
          </p:nvPr>
        </p:nvSpPr>
        <p:spPr>
          <a:xfrm>
            <a:off x="459351" y="1622745"/>
            <a:ext cx="11584604" cy="5235255"/>
          </a:xfrm>
        </p:spPr>
        <p:txBody>
          <a:bodyPr anchor="ctr">
            <a:noAutofit/>
          </a:bodyPr>
          <a:lstStyle/>
          <a:p>
            <a:r>
              <a:rPr lang="en-GB" sz="3200" b="1" dirty="0"/>
              <a:t>A wholesale, widespread change to remote working is not likely. </a:t>
            </a:r>
          </a:p>
          <a:p>
            <a:r>
              <a:rPr lang="en-GB" sz="3200" dirty="0"/>
              <a:t>Instead, in the short term, there will be an </a:t>
            </a:r>
            <a:r>
              <a:rPr lang="en-GB" sz="3200" b="1" dirty="0"/>
              <a:t>opportunity for hybrid working </a:t>
            </a:r>
            <a:r>
              <a:rPr lang="en-GB" sz="3200" dirty="0"/>
              <a:t>(on-site and remote work). </a:t>
            </a:r>
          </a:p>
          <a:p>
            <a:r>
              <a:rPr lang="en-GB" sz="3200" u="sng" dirty="0"/>
              <a:t>Will hybrid work lead to greater uptake of remote work, or will it be a trial period (that will provide the ‘data’ to show why remote work should end)?</a:t>
            </a:r>
          </a:p>
        </p:txBody>
      </p:sp>
    </p:spTree>
    <p:extLst>
      <p:ext uri="{BB962C8B-B14F-4D97-AF65-F5344CB8AC3E}">
        <p14:creationId xmlns:p14="http://schemas.microsoft.com/office/powerpoint/2010/main" val="3290670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4E8275-AEA3-D8EE-85A3-2BAB5C7540AF}"/>
              </a:ext>
            </a:extLst>
          </p:cNvPr>
          <p:cNvSpPr>
            <a:spLocks noGrp="1"/>
          </p:cNvSpPr>
          <p:nvPr>
            <p:ph type="title"/>
          </p:nvPr>
        </p:nvSpPr>
        <p:spPr>
          <a:xfrm>
            <a:off x="826396" y="586855"/>
            <a:ext cx="4230100" cy="3387497"/>
          </a:xfrm>
        </p:spPr>
        <p:txBody>
          <a:bodyPr anchor="b">
            <a:normAutofit/>
          </a:bodyPr>
          <a:lstStyle/>
          <a:p>
            <a:pPr algn="r"/>
            <a:r>
              <a:rPr lang="en-GB" sz="4000" b="1">
                <a:solidFill>
                  <a:srgbClr val="FFFFFF"/>
                </a:solidFill>
              </a:rPr>
              <a:t>Three Pillars of Remote Work</a:t>
            </a:r>
          </a:p>
        </p:txBody>
      </p:sp>
      <p:sp>
        <p:nvSpPr>
          <p:cNvPr id="3" name="Content Placeholder 2">
            <a:extLst>
              <a:ext uri="{FF2B5EF4-FFF2-40B4-BE49-F238E27FC236}">
                <a16:creationId xmlns:a16="http://schemas.microsoft.com/office/drawing/2014/main" id="{0496871A-DEF3-A024-D8E7-637DD12DF02D}"/>
              </a:ext>
            </a:extLst>
          </p:cNvPr>
          <p:cNvSpPr>
            <a:spLocks noGrp="1"/>
          </p:cNvSpPr>
          <p:nvPr>
            <p:ph idx="1"/>
          </p:nvPr>
        </p:nvSpPr>
        <p:spPr>
          <a:xfrm>
            <a:off x="5966540" y="188686"/>
            <a:ext cx="6007746" cy="6473371"/>
          </a:xfrm>
        </p:spPr>
        <p:txBody>
          <a:bodyPr anchor="ctr">
            <a:normAutofit/>
          </a:bodyPr>
          <a:lstStyle/>
          <a:p>
            <a:r>
              <a:rPr lang="en-GB" sz="2400" dirty="0"/>
              <a:t>Department of Enterprise, Trade and Employment, </a:t>
            </a:r>
            <a:r>
              <a:rPr lang="en-GB" sz="2400" i="1" dirty="0"/>
              <a:t>Making Remote Work: National Remote Work Strategy</a:t>
            </a:r>
            <a:r>
              <a:rPr lang="en-GB" sz="2400" dirty="0"/>
              <a:t> (January 2021) contains three pillars:</a:t>
            </a:r>
          </a:p>
          <a:p>
            <a:pPr lvl="1"/>
            <a:r>
              <a:rPr lang="en-GB" b="1" dirty="0"/>
              <a:t>Pillar One is focussed on creating a conducive environment for the adoption of remote work.</a:t>
            </a:r>
          </a:p>
          <a:p>
            <a:pPr lvl="1"/>
            <a:r>
              <a:rPr lang="en-GB" dirty="0"/>
              <a:t>Pillar Two highlights the importance of the development and leveraging of remote work infrastructure to facilitate increased remote work adoption.</a:t>
            </a:r>
          </a:p>
          <a:p>
            <a:pPr lvl="1"/>
            <a:r>
              <a:rPr lang="en-GB" dirty="0"/>
              <a:t>Pillar Three is centred on maximising the benefits of remote work to achieve public policy goals.</a:t>
            </a:r>
          </a:p>
          <a:p>
            <a:pPr lvl="1"/>
            <a:endParaRPr lang="en-GB" dirty="0"/>
          </a:p>
        </p:txBody>
      </p:sp>
    </p:spTree>
    <p:extLst>
      <p:ext uri="{BB962C8B-B14F-4D97-AF65-F5344CB8AC3E}">
        <p14:creationId xmlns:p14="http://schemas.microsoft.com/office/powerpoint/2010/main" val="1569992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ky, outdoor, road&#10;&#10;Description automatically generated">
            <a:extLst>
              <a:ext uri="{FF2B5EF4-FFF2-40B4-BE49-F238E27FC236}">
                <a16:creationId xmlns:a16="http://schemas.microsoft.com/office/drawing/2014/main" id="{E9088330-A139-AB55-97CF-658A89832420}"/>
              </a:ext>
            </a:extLst>
          </p:cNvPr>
          <p:cNvPicPr>
            <a:picLocks noChangeAspect="1"/>
          </p:cNvPicPr>
          <p:nvPr/>
        </p:nvPicPr>
        <p:blipFill rotWithShape="1">
          <a:blip r:embed="rId2"/>
          <a:srcRect t="19235" b="5765"/>
          <a:stretch/>
        </p:blipFill>
        <p:spPr>
          <a:xfrm>
            <a:off x="-3047" y="10"/>
            <a:ext cx="12191999" cy="6857990"/>
          </a:xfrm>
          <a:prstGeom prst="rect">
            <a:avLst/>
          </a:prstGeom>
        </p:spPr>
      </p:pic>
      <p:sp>
        <p:nvSpPr>
          <p:cNvPr id="16"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09B8B7-232A-F395-35DE-7793D95A36B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Draft Scheme of the Right to Request Remote Working Bill 2022</a:t>
            </a:r>
            <a:endParaRPr lang="en-US" sz="5200" dirty="0">
              <a:solidFill>
                <a:srgbClr val="FFFFFF"/>
              </a:solidFill>
            </a:endParaRPr>
          </a:p>
        </p:txBody>
      </p:sp>
    </p:spTree>
    <p:extLst>
      <p:ext uri="{BB962C8B-B14F-4D97-AF65-F5344CB8AC3E}">
        <p14:creationId xmlns:p14="http://schemas.microsoft.com/office/powerpoint/2010/main" val="855478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24C65-378D-B942-0533-CA15120C57F3}"/>
              </a:ext>
            </a:extLst>
          </p:cNvPr>
          <p:cNvSpPr>
            <a:spLocks noGrp="1"/>
          </p:cNvSpPr>
          <p:nvPr>
            <p:ph type="title"/>
          </p:nvPr>
        </p:nvSpPr>
        <p:spPr>
          <a:xfrm>
            <a:off x="459347" y="294538"/>
            <a:ext cx="10808204" cy="1033669"/>
          </a:xfrm>
        </p:spPr>
        <p:txBody>
          <a:bodyPr>
            <a:normAutofit/>
          </a:bodyPr>
          <a:lstStyle/>
          <a:p>
            <a:r>
              <a:rPr lang="en-GB" sz="4000" b="1" dirty="0">
                <a:solidFill>
                  <a:srgbClr val="FFFFFF"/>
                </a:solidFill>
              </a:rPr>
              <a:t>Remote working policy</a:t>
            </a:r>
            <a:endParaRPr lang="en-GB" sz="4000" dirty="0">
              <a:solidFill>
                <a:srgbClr val="FFFFFF"/>
              </a:solidFill>
            </a:endParaRPr>
          </a:p>
        </p:txBody>
      </p:sp>
      <p:sp>
        <p:nvSpPr>
          <p:cNvPr id="3" name="Content Placeholder 2">
            <a:extLst>
              <a:ext uri="{FF2B5EF4-FFF2-40B4-BE49-F238E27FC236}">
                <a16:creationId xmlns:a16="http://schemas.microsoft.com/office/drawing/2014/main" id="{9F18433F-CDB5-9B31-5AA3-85EE9FE70C80}"/>
              </a:ext>
            </a:extLst>
          </p:cNvPr>
          <p:cNvSpPr>
            <a:spLocks noGrp="1"/>
          </p:cNvSpPr>
          <p:nvPr>
            <p:ph idx="1"/>
          </p:nvPr>
        </p:nvSpPr>
        <p:spPr>
          <a:xfrm>
            <a:off x="459351" y="1756228"/>
            <a:ext cx="11529450" cy="5101772"/>
          </a:xfrm>
        </p:spPr>
        <p:txBody>
          <a:bodyPr anchor="ctr">
            <a:normAutofit fontScale="92500" lnSpcReduction="20000"/>
          </a:bodyPr>
          <a:lstStyle/>
          <a:p>
            <a:r>
              <a:rPr lang="en-GB" sz="2400" dirty="0"/>
              <a:t>Onus on employers to have a </a:t>
            </a:r>
            <a:r>
              <a:rPr lang="en-GB" sz="2400" b="1" dirty="0"/>
              <a:t>formal remote working policy </a:t>
            </a:r>
            <a:r>
              <a:rPr lang="en-GB" sz="2400" dirty="0"/>
              <a:t>which is to </a:t>
            </a:r>
            <a:r>
              <a:rPr lang="en-GB" sz="2400" u="sng" dirty="0"/>
              <a:t>set out much of the contents of a request, the processing of the request, and the parameters of the decision. </a:t>
            </a:r>
          </a:p>
          <a:p>
            <a:r>
              <a:rPr lang="en-GB" sz="2400" dirty="0"/>
              <a:t>It should keep in mind the (forthcoming) </a:t>
            </a:r>
            <a:r>
              <a:rPr lang="en-GB" sz="2400" b="1" dirty="0"/>
              <a:t>code of practice </a:t>
            </a:r>
            <a:r>
              <a:rPr lang="en-GB" sz="2400" dirty="0"/>
              <a:t>from the Workplace Relations Commission. </a:t>
            </a:r>
          </a:p>
          <a:p>
            <a:r>
              <a:rPr lang="en-GB" sz="2400" dirty="0"/>
              <a:t>This requirement in s.14 will necessitate a commensurate amendment to the Terms of Employment (Information) Acts 1994-2014 so that this policy is one of the required pieces of information to be provided to employees.</a:t>
            </a:r>
          </a:p>
          <a:p>
            <a:r>
              <a:rPr lang="en-GB" sz="2400" dirty="0"/>
              <a:t>It seems </a:t>
            </a:r>
            <a:r>
              <a:rPr lang="en-GB" sz="2400" b="1" dirty="0"/>
              <a:t>open for employers to determine what form remote working will take: regular or occasional </a:t>
            </a:r>
            <a:r>
              <a:rPr lang="en-GB" sz="2400" dirty="0"/>
              <a:t>(Belgium makes a distinction between structural (regular) and occasional.). It is clear that a hybrid model is contemplated.</a:t>
            </a:r>
          </a:p>
          <a:p>
            <a:r>
              <a:rPr lang="en-GB" sz="2400" dirty="0"/>
              <a:t>Employers are also obliged to </a:t>
            </a:r>
            <a:r>
              <a:rPr lang="en-GB" sz="2400" b="1" dirty="0"/>
              <a:t>maintain a record </a:t>
            </a:r>
            <a:r>
              <a:rPr lang="en-GB" sz="2400" dirty="0"/>
              <a:t>to “show whether the provisions of this Act are being complied with in relation to the employee and those records shall be retained by the employer for at least 3 years from the date of their making.” (s.20(1)) </a:t>
            </a:r>
          </a:p>
          <a:p>
            <a:r>
              <a:rPr lang="en-GB" sz="2400" b="1" dirty="0"/>
              <a:t>A failure to do so is an offence </a:t>
            </a:r>
            <a:r>
              <a:rPr lang="en-GB" sz="2400" dirty="0"/>
              <a:t>(s.20(3)) which is subject to, upon summary conviction, a class D fine. </a:t>
            </a:r>
          </a:p>
          <a:p>
            <a:r>
              <a:rPr lang="en-GB" sz="2400" dirty="0"/>
              <a:t>If the matter is litigated, the onus is on the employer to establish compliance with this provision (s.20(5)). These records include the Remote Work Policy as well as all employees’ requests for remote work.</a:t>
            </a:r>
          </a:p>
          <a:p>
            <a:endParaRPr lang="en-GB" sz="1700" dirty="0"/>
          </a:p>
        </p:txBody>
      </p:sp>
    </p:spTree>
    <p:extLst>
      <p:ext uri="{BB962C8B-B14F-4D97-AF65-F5344CB8AC3E}">
        <p14:creationId xmlns:p14="http://schemas.microsoft.com/office/powerpoint/2010/main" val="3327208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CE36F92B30B3499CA8930880E3694E" ma:contentTypeVersion="11" ma:contentTypeDescription="Create a new document." ma:contentTypeScope="" ma:versionID="48e25853844a9295308d08579997a711">
  <xsd:schema xmlns:xsd="http://www.w3.org/2001/XMLSchema" xmlns:xs="http://www.w3.org/2001/XMLSchema" xmlns:p="http://schemas.microsoft.com/office/2006/metadata/properties" xmlns:ns2="0988a5e8-6eea-41d2-a3c2-20009eabeb70" xmlns:ns3="b3f5d1ad-add7-4297-9a04-0afbe91885f7" targetNamespace="http://schemas.microsoft.com/office/2006/metadata/properties" ma:root="true" ma:fieldsID="5a213f7e996e07f42aaac4e2f0fe24fc" ns2:_="" ns3:_="">
    <xsd:import namespace="0988a5e8-6eea-41d2-a3c2-20009eabeb70"/>
    <xsd:import namespace="b3f5d1ad-add7-4297-9a04-0afbe91885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88a5e8-6eea-41d2-a3c2-20009eabe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f5d1ad-add7-4297-9a04-0afbe91885f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8F970D-C9D1-416D-9642-8897EB0A25B9}"/>
</file>

<file path=customXml/itemProps2.xml><?xml version="1.0" encoding="utf-8"?>
<ds:datastoreItem xmlns:ds="http://schemas.openxmlformats.org/officeDocument/2006/customXml" ds:itemID="{238180A9-C342-481B-A49C-BF0DB8CA0F08}"/>
</file>

<file path=customXml/itemProps3.xml><?xml version="1.0" encoding="utf-8"?>
<ds:datastoreItem xmlns:ds="http://schemas.openxmlformats.org/officeDocument/2006/customXml" ds:itemID="{6A4B9B6A-A055-4F84-8D74-945832E40666}"/>
</file>

<file path=docProps/app.xml><?xml version="1.0" encoding="utf-8"?>
<Properties xmlns="http://schemas.openxmlformats.org/officeDocument/2006/extended-properties" xmlns:vt="http://schemas.openxmlformats.org/officeDocument/2006/docPropsVTypes">
  <TotalTime>9077</TotalTime>
  <Words>5133</Words>
  <Application>Microsoft Office PowerPoint</Application>
  <PresentationFormat>Widescreen</PresentationFormat>
  <Paragraphs>214</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A Room of One’s Own?</vt:lpstr>
      <vt:lpstr>Welcome to your remote workplace</vt:lpstr>
      <vt:lpstr>Remote Work &amp; the Covid-19 Lockdown</vt:lpstr>
      <vt:lpstr>Remote Work &amp; the Covid-19 Lockdown</vt:lpstr>
      <vt:lpstr>What is next? </vt:lpstr>
      <vt:lpstr>What is next? </vt:lpstr>
      <vt:lpstr>Three Pillars of Remote Work</vt:lpstr>
      <vt:lpstr>Draft Scheme of the Right to Request Remote Working Bill 2022</vt:lpstr>
      <vt:lpstr>Remote working policy</vt:lpstr>
      <vt:lpstr>Who may make a request</vt:lpstr>
      <vt:lpstr>Process for an employee to make a request to work remotely</vt:lpstr>
      <vt:lpstr>Processing of a request by an employer</vt:lpstr>
      <vt:lpstr>Processing of a request by an employer</vt:lpstr>
      <vt:lpstr>Processing of a request by an employer</vt:lpstr>
      <vt:lpstr>Appeals</vt:lpstr>
      <vt:lpstr>Employers’ hesitation to move to remote working </vt:lpstr>
      <vt:lpstr>Infrastructure</vt:lpstr>
      <vt:lpstr>Control</vt:lpstr>
      <vt:lpstr>Covid-19</vt:lpstr>
      <vt:lpstr>Lack of will</vt:lpstr>
      <vt:lpstr>Considerations</vt:lpstr>
      <vt:lpstr>Gender and Remote Work</vt:lpstr>
      <vt:lpstr>Gender and Remote Work</vt:lpstr>
      <vt:lpstr>A human-centred approach to digitalisation of work?</vt:lpstr>
      <vt:lpstr>The absence of a holistic approach </vt:lpstr>
      <vt:lpstr>The right to disconnect</vt:lpstr>
      <vt:lpstr>Ireland’s Right to Disconnect</vt:lpstr>
      <vt:lpstr>Ireland’s Right to Disconnect</vt:lpstr>
      <vt:lpstr>Ireland’s Right to Disconnect</vt:lpstr>
      <vt:lpstr>Specific considerations for working conditions</vt:lpstr>
      <vt:lpstr>Specific considerations for working conditions</vt:lpstr>
      <vt:lpstr>Specific considerations: hours of work</vt:lpstr>
      <vt:lpstr>Specific considerations: costs of remote working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Mangan</dc:creator>
  <cp:lastModifiedBy>Mary Ogundipe</cp:lastModifiedBy>
  <cp:revision>30</cp:revision>
  <cp:lastPrinted>2022-05-13T10:17:20Z</cp:lastPrinted>
  <dcterms:created xsi:type="dcterms:W3CDTF">2022-05-02T15:49:28Z</dcterms:created>
  <dcterms:modified xsi:type="dcterms:W3CDTF">2022-05-13T10:17:49Z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0x0101001DCE36F92B30B3499CA8930880E3694E</vt:lpwstr>
  </property>
</Properties>
</file>