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9"/>
  </p:notesMasterIdLst>
  <p:handoutMasterIdLst>
    <p:handoutMasterId r:id="rId30"/>
  </p:handoutMasterIdLst>
  <p:sldIdLst>
    <p:sldId id="256" r:id="rId2"/>
    <p:sldId id="333" r:id="rId3"/>
    <p:sldId id="324" r:id="rId4"/>
    <p:sldId id="326" r:id="rId5"/>
    <p:sldId id="334" r:id="rId6"/>
    <p:sldId id="335" r:id="rId7"/>
    <p:sldId id="327" r:id="rId8"/>
    <p:sldId id="319" r:id="rId9"/>
    <p:sldId id="322" r:id="rId10"/>
    <p:sldId id="321" r:id="rId11"/>
    <p:sldId id="317" r:id="rId12"/>
    <p:sldId id="306" r:id="rId13"/>
    <p:sldId id="296" r:id="rId14"/>
    <p:sldId id="265" r:id="rId15"/>
    <p:sldId id="307" r:id="rId16"/>
    <p:sldId id="282" r:id="rId17"/>
    <p:sldId id="292" r:id="rId18"/>
    <p:sldId id="279" r:id="rId19"/>
    <p:sldId id="299" r:id="rId20"/>
    <p:sldId id="328" r:id="rId21"/>
    <p:sldId id="329" r:id="rId22"/>
    <p:sldId id="301" r:id="rId23"/>
    <p:sldId id="303" r:id="rId24"/>
    <p:sldId id="331" r:id="rId25"/>
    <p:sldId id="332" r:id="rId26"/>
    <p:sldId id="277" r:id="rId27"/>
    <p:sldId id="336" r:id="rId2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DEAS - Tony Murphy" initials="ITM" lastIdx="1" clrIdx="0">
    <p:extLst>
      <p:ext uri="{19B8F6BF-5375-455C-9EA6-DF929625EA0E}">
        <p15:presenceInfo xmlns:p15="http://schemas.microsoft.com/office/powerpoint/2012/main" xmlns="" userId="S::tmurphy@siptu.ie::f5e9bf89-39e8-4aa0-907f-935b151a8cb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a:srgbClr val="000000"/>
    <a:srgbClr val="0A38A0"/>
    <a:srgbClr val="0066FF"/>
    <a:srgbClr val="FF9933"/>
    <a:srgbClr val="FFCC00"/>
    <a:srgbClr val="FF3300"/>
    <a:srgbClr val="E0827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5FD54A-CB36-4381-A5B0-54070FB880E8}" v="47" dt="2021-03-01T13:17:55.5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1" autoAdjust="0"/>
    <p:restoredTop sz="80817" autoAdjust="0"/>
  </p:normalViewPr>
  <p:slideViewPr>
    <p:cSldViewPr snapToGrid="0">
      <p:cViewPr>
        <p:scale>
          <a:sx n="111" d="100"/>
          <a:sy n="111" d="100"/>
        </p:scale>
        <p:origin x="-654" y="-7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xmlns="" id="{9BA5291A-FCFA-47A5-B720-51E880AC13A4}"/>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14691" name="Rectangle 3">
            <a:extLst>
              <a:ext uri="{FF2B5EF4-FFF2-40B4-BE49-F238E27FC236}">
                <a16:creationId xmlns:a16="http://schemas.microsoft.com/office/drawing/2014/main" xmlns="" id="{0C75E3BB-AF93-4540-82B6-4BA21366B269}"/>
              </a:ext>
            </a:extLst>
          </p:cNvPr>
          <p:cNvSpPr>
            <a:spLocks noGrp="1" noChangeArrowheads="1"/>
          </p:cNvSpPr>
          <p:nvPr>
            <p:ph type="dt" sz="quarter"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114692" name="Rectangle 4">
            <a:extLst>
              <a:ext uri="{FF2B5EF4-FFF2-40B4-BE49-F238E27FC236}">
                <a16:creationId xmlns:a16="http://schemas.microsoft.com/office/drawing/2014/main" xmlns="" id="{53C5EBF4-FF90-49CE-A9BA-DF9EE8CCAA80}"/>
              </a:ext>
            </a:extLst>
          </p:cNvPr>
          <p:cNvSpPr>
            <a:spLocks noGrp="1" noChangeArrowheads="1"/>
          </p:cNvSpPr>
          <p:nvPr>
            <p:ph type="ftr" sz="quarter" idx="2"/>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14693" name="Rectangle 5">
            <a:extLst>
              <a:ext uri="{FF2B5EF4-FFF2-40B4-BE49-F238E27FC236}">
                <a16:creationId xmlns:a16="http://schemas.microsoft.com/office/drawing/2014/main" xmlns="" id="{993F0E9C-60D8-476E-8D2D-A380462C3D51}"/>
              </a:ext>
            </a:extLst>
          </p:cNvPr>
          <p:cNvSpPr>
            <a:spLocks noGrp="1" noChangeArrowheads="1"/>
          </p:cNvSpPr>
          <p:nvPr>
            <p:ph type="sldNum" sz="quarter" idx="3"/>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0311C0A6-6375-42FD-B288-1110F3F23F50}"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xmlns="" id="{F6533684-1E1E-4FD3-814B-EBEF294E5DDF}"/>
              </a:ext>
            </a:extLst>
          </p:cNvPr>
          <p:cNvSpPr>
            <a:spLocks noGrp="1" noChangeArrowheads="1"/>
          </p:cNvSpPr>
          <p:nvPr>
            <p:ph type="hdr" sz="quarter"/>
          </p:nvPr>
        </p:nvSpPr>
        <p:spPr bwMode="auto">
          <a:xfrm>
            <a:off x="0"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eaLnBrk="1" hangingPunct="1">
              <a:defRPr sz="1300">
                <a:latin typeface="Arial" charset="0"/>
              </a:defRPr>
            </a:lvl1pPr>
          </a:lstStyle>
          <a:p>
            <a:pPr>
              <a:defRPr/>
            </a:pPr>
            <a:endParaRPr lang="en-GB"/>
          </a:p>
        </p:txBody>
      </p:sp>
      <p:sp>
        <p:nvSpPr>
          <p:cNvPr id="104451" name="Rectangle 3">
            <a:extLst>
              <a:ext uri="{FF2B5EF4-FFF2-40B4-BE49-F238E27FC236}">
                <a16:creationId xmlns:a16="http://schemas.microsoft.com/office/drawing/2014/main" xmlns="" id="{35337F5A-94D3-4353-9D7E-2A6257FF8263}"/>
              </a:ext>
            </a:extLst>
          </p:cNvPr>
          <p:cNvSpPr>
            <a:spLocks noGrp="1" noChangeArrowheads="1"/>
          </p:cNvSpPr>
          <p:nvPr>
            <p:ph type="dt" idx="1"/>
          </p:nvPr>
        </p:nvSpPr>
        <p:spPr bwMode="auto">
          <a:xfrm>
            <a:off x="4143375" y="0"/>
            <a:ext cx="3170238" cy="479425"/>
          </a:xfrm>
          <a:prstGeom prst="rect">
            <a:avLst/>
          </a:prstGeom>
          <a:noFill/>
          <a:ln>
            <a:noFill/>
          </a:ln>
          <a:effectLst/>
        </p:spPr>
        <p:txBody>
          <a:bodyPr vert="horz" wrap="square" lIns="96661" tIns="48331" rIns="96661" bIns="48331" numCol="1" anchor="t" anchorCtr="0" compatLnSpc="1">
            <a:prstTxWarp prst="textNoShape">
              <a:avLst/>
            </a:prstTxWarp>
          </a:bodyPr>
          <a:lstStyle>
            <a:lvl1pPr algn="r" eaLnBrk="1" hangingPunct="1">
              <a:defRPr sz="1300">
                <a:latin typeface="Arial" charset="0"/>
              </a:defRPr>
            </a:lvl1pPr>
          </a:lstStyle>
          <a:p>
            <a:pPr>
              <a:defRPr/>
            </a:pPr>
            <a:endParaRPr lang="en-GB"/>
          </a:p>
        </p:txBody>
      </p:sp>
      <p:sp>
        <p:nvSpPr>
          <p:cNvPr id="5124" name="Rectangle 4">
            <a:extLst>
              <a:ext uri="{FF2B5EF4-FFF2-40B4-BE49-F238E27FC236}">
                <a16:creationId xmlns:a16="http://schemas.microsoft.com/office/drawing/2014/main" xmlns="" id="{49C0443D-481B-4838-9B75-DC0F8EC21968}"/>
              </a:ext>
            </a:extLst>
          </p:cNvPr>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4453" name="Rectangle 5">
            <a:extLst>
              <a:ext uri="{FF2B5EF4-FFF2-40B4-BE49-F238E27FC236}">
                <a16:creationId xmlns:a16="http://schemas.microsoft.com/office/drawing/2014/main" xmlns="" id="{2349E500-ED40-487C-93AA-93EAC7463355}"/>
              </a:ext>
            </a:extLst>
          </p:cNvPr>
          <p:cNvSpPr>
            <a:spLocks noGrp="1" noChangeArrowheads="1"/>
          </p:cNvSpPr>
          <p:nvPr>
            <p:ph type="body" sz="quarter" idx="3"/>
          </p:nvPr>
        </p:nvSpPr>
        <p:spPr bwMode="auto">
          <a:xfrm>
            <a:off x="731838" y="4560888"/>
            <a:ext cx="5851525" cy="4319587"/>
          </a:xfrm>
          <a:prstGeom prst="rect">
            <a:avLst/>
          </a:prstGeom>
          <a:noFill/>
          <a:ln>
            <a:noFill/>
          </a:ln>
          <a:effectLst/>
        </p:spPr>
        <p:txBody>
          <a:bodyPr vert="horz" wrap="square" lIns="96661" tIns="48331" rIns="96661" bIns="48331"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04454" name="Rectangle 6">
            <a:extLst>
              <a:ext uri="{FF2B5EF4-FFF2-40B4-BE49-F238E27FC236}">
                <a16:creationId xmlns:a16="http://schemas.microsoft.com/office/drawing/2014/main" xmlns="" id="{68ADAA89-A44A-4793-BCA3-F4F7B3389471}"/>
              </a:ext>
            </a:extLst>
          </p:cNvPr>
          <p:cNvSpPr>
            <a:spLocks noGrp="1" noChangeArrowheads="1"/>
          </p:cNvSpPr>
          <p:nvPr>
            <p:ph type="ftr" sz="quarter" idx="4"/>
          </p:nvPr>
        </p:nvSpPr>
        <p:spPr bwMode="auto">
          <a:xfrm>
            <a:off x="0"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eaLnBrk="1" hangingPunct="1">
              <a:defRPr sz="1300">
                <a:latin typeface="Arial" charset="0"/>
              </a:defRPr>
            </a:lvl1pPr>
          </a:lstStyle>
          <a:p>
            <a:pPr>
              <a:defRPr/>
            </a:pPr>
            <a:endParaRPr lang="en-GB"/>
          </a:p>
        </p:txBody>
      </p:sp>
      <p:sp>
        <p:nvSpPr>
          <p:cNvPr id="104455" name="Rectangle 7">
            <a:extLst>
              <a:ext uri="{FF2B5EF4-FFF2-40B4-BE49-F238E27FC236}">
                <a16:creationId xmlns:a16="http://schemas.microsoft.com/office/drawing/2014/main" xmlns="" id="{AFF85402-29CB-4406-9616-03A0AC1E6455}"/>
              </a:ext>
            </a:extLst>
          </p:cNvPr>
          <p:cNvSpPr>
            <a:spLocks noGrp="1" noChangeArrowheads="1"/>
          </p:cNvSpPr>
          <p:nvPr>
            <p:ph type="sldNum" sz="quarter" idx="5"/>
          </p:nvPr>
        </p:nvSpPr>
        <p:spPr bwMode="auto">
          <a:xfrm>
            <a:off x="4143375" y="9120188"/>
            <a:ext cx="3170238" cy="479425"/>
          </a:xfrm>
          <a:prstGeom prst="rect">
            <a:avLst/>
          </a:prstGeom>
          <a:noFill/>
          <a:ln>
            <a:noFill/>
          </a:ln>
          <a:effectLst/>
        </p:spPr>
        <p:txBody>
          <a:bodyPr vert="horz" wrap="square" lIns="96661" tIns="48331" rIns="96661" bIns="48331" numCol="1" anchor="b" anchorCtr="0" compatLnSpc="1">
            <a:prstTxWarp prst="textNoShape">
              <a:avLst/>
            </a:prstTxWarp>
          </a:bodyPr>
          <a:lstStyle>
            <a:lvl1pPr algn="r" eaLnBrk="1" hangingPunct="1">
              <a:defRPr sz="1300"/>
            </a:lvl1pPr>
          </a:lstStyle>
          <a:p>
            <a:pPr>
              <a:defRPr/>
            </a:pPr>
            <a:fld id="{5C68E227-FCEA-415B-A432-F734C5AF0152}" type="slidenum">
              <a:rPr lang="en-GB" altLang="en-US"/>
              <a:pPr>
                <a:defRPr/>
              </a:pPr>
              <a:t>‹#›</a:t>
            </a:fld>
            <a:endParaRPr lang="en-GB" altLang="en-US"/>
          </a:p>
        </p:txBody>
      </p:sp>
    </p:spTree>
    <p:extLst>
      <p:ext uri="{BB962C8B-B14F-4D97-AF65-F5344CB8AC3E}">
        <p14:creationId xmlns:p14="http://schemas.microsoft.com/office/powerpoint/2010/main" val="19898172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xmlns="" id="{876B403A-1DF7-45C8-8F88-4A3E96BDB64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F7DD108-90E1-4241-A44A-8FC15DFE8ACD}" type="slidenum">
              <a:rPr lang="en-GB" altLang="en-US" smtClean="0"/>
              <a:pPr/>
              <a:t>1</a:t>
            </a:fld>
            <a:endParaRPr lang="en-GB" altLang="en-US"/>
          </a:p>
        </p:txBody>
      </p:sp>
      <p:sp>
        <p:nvSpPr>
          <p:cNvPr id="8195" name="Rectangle 2">
            <a:extLst>
              <a:ext uri="{FF2B5EF4-FFF2-40B4-BE49-F238E27FC236}">
                <a16:creationId xmlns:a16="http://schemas.microsoft.com/office/drawing/2014/main" xmlns="" id="{A73E9F94-F634-449E-9C5A-135E6A6DC6CE}"/>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xmlns="" id="{A6475B4A-86AC-482D-87D7-C3794369DFC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GB" altLang="en-US">
              <a:latin typeface="Arial" panose="020B0604020202020204" pitchFamily="34" charset="0"/>
              <a:cs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xmlns="" id="{2D2BAF34-EF2B-4D17-9B45-5B12DC00B221}"/>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9E6DC85C-9372-4DC0-B197-277D53549B2A}" type="slidenum">
              <a:rPr lang="en-GB" altLang="en-US" smtClean="0"/>
              <a:pPr/>
              <a:t>12</a:t>
            </a:fld>
            <a:endParaRPr lang="en-GB" altLang="en-US"/>
          </a:p>
        </p:txBody>
      </p:sp>
      <p:sp>
        <p:nvSpPr>
          <p:cNvPr id="18435" name="Rectangle 2">
            <a:extLst>
              <a:ext uri="{FF2B5EF4-FFF2-40B4-BE49-F238E27FC236}">
                <a16:creationId xmlns:a16="http://schemas.microsoft.com/office/drawing/2014/main" xmlns="" id="{60EDE7A3-1D6A-4CC6-9312-6A8D880D53DC}"/>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xmlns="" id="{CF3CFD87-52EC-4075-BB43-B5697242379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“Manufacturing is evolving and it will be different in the future – … High-value manufacturing activities in Ireland will be knowledge-intensive, capital-intensive and skills-intensive.  Successful firms will engage in developing a participative culture, where management and staff work collectively to ensure the success and longer term sustainability of the firm to the benefit of all.”</a:t>
            </a:r>
          </a:p>
          <a:p>
            <a:pPr eaLnBrk="1" hangingPunct="1"/>
            <a:r>
              <a:rPr lang="en-IE" altLang="en-US">
                <a:latin typeface="Arial" panose="020B0604020202020204" pitchFamily="34" charset="0"/>
                <a:cs typeface="Arial" panose="020B0604020202020204" pitchFamily="34" charset="0"/>
              </a:rPr>
              <a:t> (SOURCE: The Report of the High Level Group on Manufacturing – Towards 2016 – March 2008)</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xmlns="" id="{F02ADD89-56C7-466E-816A-9D326E56493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1E83240-25C7-4543-91D5-200F229C7244}" type="slidenum">
              <a:rPr lang="en-GB" altLang="en-US" smtClean="0"/>
              <a:pPr/>
              <a:t>13</a:t>
            </a:fld>
            <a:endParaRPr lang="en-GB" altLang="en-US"/>
          </a:p>
        </p:txBody>
      </p:sp>
      <p:sp>
        <p:nvSpPr>
          <p:cNvPr id="20483" name="Rectangle 2">
            <a:extLst>
              <a:ext uri="{FF2B5EF4-FFF2-40B4-BE49-F238E27FC236}">
                <a16:creationId xmlns:a16="http://schemas.microsoft.com/office/drawing/2014/main" xmlns="" id="{68F24955-5BC4-45A2-8E5D-657E489DAFA2}"/>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xmlns="" id="{842217A6-42B7-4A8C-A69B-6006AA3CFB54}"/>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b="1" u="sng">
                <a:latin typeface="Arial" panose="020B0604020202020204" pitchFamily="34" charset="0"/>
                <a:cs typeface="Arial" panose="020B0604020202020204" pitchFamily="34" charset="0"/>
              </a:rPr>
              <a:t>Respect for People,</a:t>
            </a:r>
            <a:r>
              <a:rPr lang="en-IE" altLang="en-US">
                <a:latin typeface="Arial" panose="020B0604020202020204" pitchFamily="34" charset="0"/>
                <a:cs typeface="Arial" panose="020B0604020202020204" pitchFamily="34" charset="0"/>
              </a:rPr>
              <a:t> includes all people touched by Toyota i.e. employees, customers, investors, suppliers, dealers, the community in which Toyota operates and society at large.</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b="1" u="sng">
                <a:latin typeface="Arial" panose="020B0604020202020204" pitchFamily="34" charset="0"/>
                <a:cs typeface="Arial" panose="020B0604020202020204" pitchFamily="34" charset="0"/>
              </a:rPr>
              <a:t>Continuous Improvement</a:t>
            </a:r>
            <a:r>
              <a:rPr lang="en-IE" altLang="en-US">
                <a:latin typeface="Arial" panose="020B0604020202020204" pitchFamily="34" charset="0"/>
                <a:cs typeface="Arial" panose="020B0604020202020204" pitchFamily="34" charset="0"/>
              </a:rPr>
              <a:t> This is the secret of growth from a small loom manufacturer to becoming a “global powerhouse.”  </a:t>
            </a:r>
          </a:p>
          <a:p>
            <a:pPr eaLnBrk="1" hangingPunct="1"/>
            <a:r>
              <a:rPr lang="en-IE" altLang="en-US">
                <a:latin typeface="Arial" panose="020B0604020202020204" pitchFamily="34" charset="0"/>
                <a:cs typeface="Arial" panose="020B0604020202020204" pitchFamily="34" charset="0"/>
              </a:rPr>
              <a:t>	Never satisfied – always striving to improve by “putting forth our best ideas and efforts.”</a:t>
            </a:r>
            <a:endParaRPr lang="en-IE" altLang="en-US" b="1" u="sng">
              <a:latin typeface="Arial" panose="020B0604020202020204" pitchFamily="34" charset="0"/>
              <a:cs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xmlns="" id="{1F9F0EEA-7C12-48F2-9DE2-50F7089A70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2F6F9498-184A-400F-BC52-87A844ED3F67}" type="slidenum">
              <a:rPr lang="en-GB" altLang="en-US" smtClean="0"/>
              <a:pPr/>
              <a:t>14</a:t>
            </a:fld>
            <a:endParaRPr lang="en-GB" altLang="en-US"/>
          </a:p>
        </p:txBody>
      </p:sp>
      <p:sp>
        <p:nvSpPr>
          <p:cNvPr id="22531" name="Rectangle 2">
            <a:extLst>
              <a:ext uri="{FF2B5EF4-FFF2-40B4-BE49-F238E27FC236}">
                <a16:creationId xmlns:a16="http://schemas.microsoft.com/office/drawing/2014/main" xmlns="" id="{FBB89715-4949-4EB8-973F-3A121BF9B772}"/>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xmlns="" id="{4CF1A498-BA80-43A7-B213-BA7465366392}"/>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dirty="0">
                <a:latin typeface="Arial" panose="020B0604020202020204" pitchFamily="34" charset="0"/>
                <a:cs typeface="Arial" panose="020B0604020202020204" pitchFamily="34" charset="0"/>
              </a:rPr>
              <a:t>Now that we had a tour of a Factory of the Future, you can appreciate the amount and type of culture change that is required by </a:t>
            </a:r>
            <a:r>
              <a:rPr lang="en-IE" altLang="en-US" b="1" dirty="0">
                <a:latin typeface="Arial" panose="020B0604020202020204" pitchFamily="34" charset="0"/>
                <a:cs typeface="Arial" panose="020B0604020202020204" pitchFamily="34" charset="0"/>
              </a:rPr>
              <a:t>EVERYBODY</a:t>
            </a:r>
            <a:r>
              <a:rPr lang="en-IE" altLang="en-US" dirty="0">
                <a:latin typeface="Arial" panose="020B0604020202020204" pitchFamily="34" charset="0"/>
                <a:cs typeface="Arial" panose="020B0604020202020204" pitchFamily="34" charset="0"/>
              </a:rPr>
              <a:t> to create such a Factory of the Future.</a:t>
            </a:r>
          </a:p>
          <a:p>
            <a:pPr eaLnBrk="1" hangingPunct="1"/>
            <a:endParaRPr lang="en-IE" altLang="en-US" dirty="0">
              <a:latin typeface="Arial" panose="020B0604020202020204" pitchFamily="34" charset="0"/>
              <a:cs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xmlns="" id="{B13C53AF-8334-46F3-96CB-4C23D4CA3955}"/>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D441280B-48BC-4FC9-B836-6B627D69B544}" type="slidenum">
              <a:rPr lang="en-GB" altLang="en-US" smtClean="0"/>
              <a:pPr/>
              <a:t>15</a:t>
            </a:fld>
            <a:endParaRPr lang="en-GB" altLang="en-US"/>
          </a:p>
        </p:txBody>
      </p:sp>
      <p:sp>
        <p:nvSpPr>
          <p:cNvPr id="24579" name="Rectangle 2">
            <a:extLst>
              <a:ext uri="{FF2B5EF4-FFF2-40B4-BE49-F238E27FC236}">
                <a16:creationId xmlns:a16="http://schemas.microsoft.com/office/drawing/2014/main" xmlns="" id="{BE438FD0-57CD-492C-8D0F-AF3657D8A3FD}"/>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xmlns="" id="{5D00E89B-0E9B-47D2-A0B7-DBF807AD5CA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So……</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How do we create “a participative culture, where management and staff work </a:t>
            </a:r>
            <a:r>
              <a:rPr lang="en-IE" altLang="en-US" u="sng">
                <a:latin typeface="Arial" panose="020B0604020202020204" pitchFamily="34" charset="0"/>
                <a:cs typeface="Arial" panose="020B0604020202020204" pitchFamily="34" charset="0"/>
              </a:rPr>
              <a:t>collectively</a:t>
            </a:r>
            <a:r>
              <a:rPr lang="en-IE" altLang="en-US">
                <a:latin typeface="Arial" panose="020B0604020202020204" pitchFamily="34" charset="0"/>
                <a:cs typeface="Arial" panose="020B0604020202020204" pitchFamily="34" charset="0"/>
              </a:rPr>
              <a:t> to ensure the success and longer term sustainability of the firm to the benefit of all!?”</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xmlns="" id="{4C36C61A-A36F-4338-BC5B-DB8660FD9D43}"/>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56AB3950-6DDA-4F52-AC7D-10CC6355294D}" type="slidenum">
              <a:rPr lang="en-GB" altLang="en-US" smtClean="0"/>
              <a:pPr/>
              <a:t>16</a:t>
            </a:fld>
            <a:endParaRPr lang="en-GB" altLang="en-US"/>
          </a:p>
        </p:txBody>
      </p:sp>
      <p:sp>
        <p:nvSpPr>
          <p:cNvPr id="26627" name="Rectangle 2">
            <a:extLst>
              <a:ext uri="{FF2B5EF4-FFF2-40B4-BE49-F238E27FC236}">
                <a16:creationId xmlns:a16="http://schemas.microsoft.com/office/drawing/2014/main" xmlns="" id="{89B913F4-7A2F-46C3-B727-0A438105C21E}"/>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xmlns="" id="{F09FBBC0-3593-4943-90BB-E10E14FFA19F}"/>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41300" indent="-241300" eaLnBrk="1" hangingPunct="1"/>
            <a:r>
              <a:rPr lang="en-IE" altLang="en-US">
                <a:latin typeface="Arial" panose="020B0604020202020204" pitchFamily="34" charset="0"/>
                <a:cs typeface="Arial" panose="020B0604020202020204" pitchFamily="34" charset="0"/>
              </a:rPr>
              <a:t>Let me show you some of the work we have been doing in moving towards this type of futuristic structure.  </a:t>
            </a: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r>
              <a:rPr lang="en-IE" altLang="en-US">
                <a:latin typeface="Arial" panose="020B0604020202020204" pitchFamily="34" charset="0"/>
                <a:cs typeface="Arial" panose="020B0604020202020204" pitchFamily="34" charset="0"/>
              </a:rPr>
              <a:t>When major change is to be implemented, there are 3 options available:</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Rational discussion – rarely works</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Power – Insertion of change, pushed downwards ↓into the organisation – most commonly used</a:t>
            </a:r>
          </a:p>
          <a:p>
            <a:pPr marL="241300" indent="-241300" eaLnBrk="1" hangingPunct="1">
              <a:buFontTx/>
              <a:buAutoNum type="arabicPeriod"/>
            </a:pPr>
            <a:r>
              <a:rPr lang="en-IE" altLang="en-US">
                <a:latin typeface="Arial" panose="020B0604020202020204" pitchFamily="34" charset="0"/>
                <a:cs typeface="Arial" panose="020B0604020202020204" pitchFamily="34" charset="0"/>
              </a:rPr>
              <a:t>Hearts &amp; Minds – requires real leadership, persuasion and education</a:t>
            </a: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endParaRPr lang="en-IE" altLang="en-US">
              <a:latin typeface="Arial" panose="020B0604020202020204" pitchFamily="34" charset="0"/>
              <a:cs typeface="Arial" panose="020B0604020202020204" pitchFamily="34" charset="0"/>
            </a:endParaRPr>
          </a:p>
          <a:p>
            <a:pPr marL="241300" indent="-241300" eaLnBrk="1" hangingPunct="1"/>
            <a:r>
              <a:rPr lang="en-IE" altLang="en-US">
                <a:latin typeface="Arial" panose="020B0604020202020204" pitchFamily="34" charset="0"/>
                <a:cs typeface="Arial" panose="020B0604020202020204" pitchFamily="34" charset="0"/>
              </a:rPr>
              <a:t>Source: “Why</a:t>
            </a:r>
            <a:r>
              <a:rPr lang="en-US" altLang="en-US">
                <a:solidFill>
                  <a:srgbClr val="000000"/>
                </a:solidFill>
                <a:latin typeface="Arial" panose="020B0604020202020204" pitchFamily="34" charset="0"/>
                <a:cs typeface="Arial" panose="020B0604020202020204" pitchFamily="34" charset="0"/>
              </a:rPr>
              <a:t> Your Corporate Culture Change Isn't Working and What to Do about It”.. Michael Ward Gower Publishing UK 1995)</a:t>
            </a:r>
          </a:p>
          <a:p>
            <a:pPr marL="241300" indent="-241300" eaLnBrk="1" hangingPunct="1">
              <a:buFontTx/>
              <a:buAutoNum type="arabicPeriod"/>
            </a:pPr>
            <a:endParaRPr lang="en-US" altLang="en-US">
              <a:solidFill>
                <a:srgbClr val="000000"/>
              </a:solidFill>
              <a:latin typeface="Arial" panose="020B0604020202020204" pitchFamily="34" charset="0"/>
              <a:cs typeface="Arial" panose="020B0604020202020204" pitchFamily="34" charset="0"/>
            </a:endParaRPr>
          </a:p>
          <a:p>
            <a:pPr marL="241300" indent="-241300" eaLnBrk="1" hangingPunct="1"/>
            <a:endParaRPr lang="en-GB" altLang="en-US">
              <a:latin typeface="Arial" panose="020B0604020202020204" pitchFamily="34" charset="0"/>
              <a:cs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xmlns="" id="{471BA267-C0D9-4203-8634-540A864A538C}"/>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53B48A7E-CC71-45D9-AEEB-92119377FAE7}" type="slidenum">
              <a:rPr lang="en-GB" altLang="en-US" smtClean="0"/>
              <a:pPr/>
              <a:t>17</a:t>
            </a:fld>
            <a:endParaRPr lang="en-GB" altLang="en-US"/>
          </a:p>
        </p:txBody>
      </p:sp>
      <p:sp>
        <p:nvSpPr>
          <p:cNvPr id="28675" name="Rectangle 2">
            <a:extLst>
              <a:ext uri="{FF2B5EF4-FFF2-40B4-BE49-F238E27FC236}">
                <a16:creationId xmlns:a16="http://schemas.microsoft.com/office/drawing/2014/main" xmlns="" id="{CB495BAB-C920-485B-9BE4-34619A24F0E7}"/>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xmlns="" id="{0ACB8EBC-C236-4FC9-A68C-8FBFA92E3E95}"/>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241300" indent="-241300" eaLnBrk="1" hangingPunct="1"/>
            <a:r>
              <a:rPr lang="en-US" altLang="en-US">
                <a:solidFill>
                  <a:srgbClr val="000000"/>
                </a:solidFill>
                <a:latin typeface="Arial" panose="020B0604020202020204" pitchFamily="34" charset="0"/>
                <a:cs typeface="Arial" panose="020B0604020202020204" pitchFamily="34" charset="0"/>
              </a:rPr>
              <a:t>Our model draws on </a:t>
            </a:r>
            <a:r>
              <a:rPr lang="en-US" altLang="en-US" b="1" u="sng">
                <a:solidFill>
                  <a:srgbClr val="000000"/>
                </a:solidFill>
                <a:latin typeface="Arial" panose="020B0604020202020204" pitchFamily="34" charset="0"/>
                <a:cs typeface="Arial" panose="020B0604020202020204" pitchFamily="34" charset="0"/>
              </a:rPr>
              <a:t>EACH</a:t>
            </a:r>
            <a:r>
              <a:rPr lang="en-US" altLang="en-US">
                <a:solidFill>
                  <a:srgbClr val="000000"/>
                </a:solidFill>
                <a:latin typeface="Arial" panose="020B0604020202020204" pitchFamily="34" charset="0"/>
                <a:cs typeface="Arial" panose="020B0604020202020204" pitchFamily="34" charset="0"/>
              </a:rPr>
              <a:t> of the above:</a:t>
            </a:r>
          </a:p>
          <a:p>
            <a:pPr marL="241300" indent="-241300" eaLnBrk="1" hangingPunct="1">
              <a:buFontTx/>
              <a:buChar char="•"/>
            </a:pPr>
            <a:r>
              <a:rPr lang="en-US" altLang="en-US">
                <a:solidFill>
                  <a:srgbClr val="000000"/>
                </a:solidFill>
                <a:latin typeface="Arial" panose="020B0604020202020204" pitchFamily="34" charset="0"/>
                <a:cs typeface="Arial" panose="020B0604020202020204" pitchFamily="34" charset="0"/>
              </a:rPr>
              <a:t>Rational Discussion provides the context</a:t>
            </a:r>
          </a:p>
          <a:p>
            <a:pPr marL="241300" indent="-241300" eaLnBrk="1" hangingPunct="1">
              <a:buFontTx/>
              <a:buChar char="•"/>
            </a:pPr>
            <a:r>
              <a:rPr lang="en-US" altLang="en-US">
                <a:solidFill>
                  <a:srgbClr val="000000"/>
                </a:solidFill>
                <a:latin typeface="Arial" panose="020B0604020202020204" pitchFamily="34" charset="0"/>
                <a:cs typeface="Arial" panose="020B0604020202020204" pitchFamily="34" charset="0"/>
              </a:rPr>
              <a:t>Power – both directions – pull from the top and push from the bottom </a:t>
            </a:r>
          </a:p>
          <a:p>
            <a:pPr marL="241300" indent="-241300" eaLnBrk="1" hangingPunct="1">
              <a:buFontTx/>
              <a:buChar char="•"/>
            </a:pPr>
            <a:r>
              <a:rPr lang="en-IE" altLang="en-US">
                <a:latin typeface="Arial" panose="020B0604020202020204" pitchFamily="34" charset="0"/>
                <a:cs typeface="Arial" panose="020B0604020202020204" pitchFamily="34" charset="0"/>
              </a:rPr>
              <a:t>Hearts &amp; Minds – given </a:t>
            </a:r>
            <a:r>
              <a:rPr lang="en-US" altLang="en-US">
                <a:solidFill>
                  <a:srgbClr val="000000"/>
                </a:solidFill>
                <a:latin typeface="Arial" panose="020B0604020202020204" pitchFamily="34" charset="0"/>
                <a:cs typeface="Arial" panose="020B0604020202020204" pitchFamily="34" charset="0"/>
              </a:rPr>
              <a:t>freely through agreeing a vision and providing leadership to achieve it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xmlns="" id="{A4F47D09-2C71-41ED-9E81-A0AF4AAE5514}"/>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4B3558F5-C171-4C2A-9F69-2FB9D77AAC4D}" type="slidenum">
              <a:rPr lang="en-GB" altLang="en-US" smtClean="0"/>
              <a:pPr/>
              <a:t>18</a:t>
            </a:fld>
            <a:endParaRPr lang="en-GB" altLang="en-US"/>
          </a:p>
        </p:txBody>
      </p:sp>
      <p:sp>
        <p:nvSpPr>
          <p:cNvPr id="30723" name="Rectangle 2">
            <a:extLst>
              <a:ext uri="{FF2B5EF4-FFF2-40B4-BE49-F238E27FC236}">
                <a16:creationId xmlns:a16="http://schemas.microsoft.com/office/drawing/2014/main" xmlns="" id="{DFA5819B-1BE6-4A5F-9F41-80110D80D967}"/>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xmlns="" id="{3E5DADE4-0CFC-44F3-97AF-165EA9AB5753}"/>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solidFill>
                  <a:srgbClr val="000000"/>
                </a:solidFill>
                <a:latin typeface="Arial" panose="020B0604020202020204" pitchFamily="34" charset="0"/>
                <a:cs typeface="Arial" panose="020B0604020202020204" pitchFamily="34" charset="0"/>
              </a:rPr>
              <a:t>Our Model</a:t>
            </a:r>
          </a:p>
          <a:p>
            <a:pPr eaLnBrk="1" hangingPunct="1"/>
            <a:r>
              <a:rPr lang="en-US" altLang="en-US" b="1">
                <a:solidFill>
                  <a:srgbClr val="000000"/>
                </a:solidFill>
                <a:latin typeface="Arial" panose="020B0604020202020204" pitchFamily="34" charset="0"/>
                <a:cs typeface="Arial" panose="020B0604020202020204" pitchFamily="34" charset="0"/>
              </a:rPr>
              <a:t>1.Formation of Joint Union Management Steering Group (JUMSG)</a:t>
            </a:r>
          </a:p>
          <a:p>
            <a:pPr eaLnBrk="1" hangingPunct="1"/>
            <a:r>
              <a:rPr lang="en-US" altLang="en-US">
                <a:solidFill>
                  <a:srgbClr val="000000"/>
                </a:solidFill>
                <a:latin typeface="Arial" panose="020B0604020202020204" pitchFamily="34" charset="0"/>
                <a:cs typeface="Arial" panose="020B0604020202020204" pitchFamily="34" charset="0"/>
              </a:rPr>
              <a:t>- Consists of influencers &amp; leaders</a:t>
            </a:r>
            <a:endParaRPr lang="en-US" altLang="en-US">
              <a:latin typeface="Arial" panose="020B0604020202020204" pitchFamily="34" charset="0"/>
              <a:cs typeface="Arial" panose="020B0604020202020204" pitchFamily="34" charset="0"/>
            </a:endParaRPr>
          </a:p>
          <a:p>
            <a:pPr eaLnBrk="1" hangingPunct="1"/>
            <a:r>
              <a:rPr lang="en-US" altLang="en-US" b="1">
                <a:solidFill>
                  <a:srgbClr val="000000"/>
                </a:solidFill>
                <a:latin typeface="Arial" panose="020B0604020202020204" pitchFamily="34" charset="0"/>
                <a:cs typeface="Arial" panose="020B0604020202020204" pitchFamily="34" charset="0"/>
              </a:rPr>
              <a:t>2.Completion of Team Training together:</a:t>
            </a:r>
          </a:p>
          <a:p>
            <a:pPr eaLnBrk="1" hangingPunct="1"/>
            <a:r>
              <a:rPr lang="en-US" altLang="en-US">
                <a:solidFill>
                  <a:srgbClr val="000000"/>
                </a:solidFill>
                <a:latin typeface="Arial" panose="020B0604020202020204" pitchFamily="34" charset="0"/>
                <a:cs typeface="Arial" panose="020B0604020202020204" pitchFamily="34" charset="0"/>
              </a:rPr>
              <a:t>(FETAC G20034 – Level 5)</a:t>
            </a:r>
          </a:p>
          <a:p>
            <a:pPr eaLnBrk="1" hangingPunct="1"/>
            <a:r>
              <a:rPr lang="en-IE" altLang="en-US">
                <a:solidFill>
                  <a:srgbClr val="000000"/>
                </a:solidFill>
                <a:latin typeface="Arial" panose="020B0604020202020204" pitchFamily="34" charset="0"/>
                <a:cs typeface="Arial" panose="020B0604020202020204" pitchFamily="34" charset="0"/>
              </a:rPr>
              <a:t>Joint </a:t>
            </a:r>
            <a:r>
              <a:rPr lang="en-US" altLang="en-US">
                <a:solidFill>
                  <a:srgbClr val="000000"/>
                </a:solidFill>
                <a:latin typeface="Arial" panose="020B0604020202020204" pitchFamily="34" charset="0"/>
                <a:cs typeface="Arial" panose="020B0604020202020204" pitchFamily="34" charset="0"/>
              </a:rPr>
              <a:t>Development of:</a:t>
            </a:r>
          </a:p>
          <a:p>
            <a:pPr eaLnBrk="1" hangingPunct="1"/>
            <a:r>
              <a:rPr lang="en-US" altLang="en-US">
                <a:solidFill>
                  <a:schemeClr val="tx2"/>
                </a:solidFill>
                <a:latin typeface="Arial" panose="020B0604020202020204" pitchFamily="34" charset="0"/>
                <a:cs typeface="Arial" panose="020B0604020202020204" pitchFamily="34" charset="0"/>
              </a:rPr>
              <a:t>-Terms of Reference</a:t>
            </a:r>
          </a:p>
          <a:p>
            <a:pPr eaLnBrk="1" hangingPunct="1"/>
            <a:r>
              <a:rPr lang="en-US" altLang="en-US">
                <a:solidFill>
                  <a:schemeClr val="tx2"/>
                </a:solidFill>
                <a:latin typeface="Arial" panose="020B0604020202020204" pitchFamily="34" charset="0"/>
                <a:cs typeface="Arial" panose="020B0604020202020204" pitchFamily="34" charset="0"/>
              </a:rPr>
              <a:t>-Ground Rules</a:t>
            </a:r>
          </a:p>
          <a:p>
            <a:pPr eaLnBrk="1" hangingPunct="1"/>
            <a:r>
              <a:rPr lang="en-US" altLang="en-US">
                <a:solidFill>
                  <a:schemeClr val="tx2"/>
                </a:solidFill>
                <a:latin typeface="Arial" panose="020B0604020202020204" pitchFamily="34" charset="0"/>
                <a:cs typeface="Arial" panose="020B0604020202020204" pitchFamily="34" charset="0"/>
              </a:rPr>
              <a:t>-Where we are now?</a:t>
            </a:r>
          </a:p>
          <a:p>
            <a:pPr eaLnBrk="1" hangingPunct="1"/>
            <a:r>
              <a:rPr lang="en-US" altLang="en-US">
                <a:solidFill>
                  <a:schemeClr val="tx2"/>
                </a:solidFill>
                <a:latin typeface="Arial" panose="020B0604020202020204" pitchFamily="34" charset="0"/>
                <a:cs typeface="Arial" panose="020B0604020202020204" pitchFamily="34" charset="0"/>
              </a:rPr>
              <a:t>-Vision for the future (Where we all want to be?) (Glimpse of the Factory of the Future)</a:t>
            </a:r>
          </a:p>
          <a:p>
            <a:pPr eaLnBrk="1" hangingPunct="1"/>
            <a:r>
              <a:rPr lang="en-US" altLang="en-US">
                <a:solidFill>
                  <a:schemeClr val="tx2"/>
                </a:solidFill>
                <a:latin typeface="Arial" panose="020B0604020202020204" pitchFamily="34" charset="0"/>
                <a:cs typeface="Arial" panose="020B0604020202020204" pitchFamily="34" charset="0"/>
              </a:rPr>
              <a:t>-Communication Plan to raise awareness of everybody in the factory</a:t>
            </a:r>
          </a:p>
          <a:p>
            <a:pPr eaLnBrk="1" hangingPunct="1"/>
            <a:r>
              <a:rPr lang="en-US" altLang="en-US">
                <a:solidFill>
                  <a:schemeClr val="tx2"/>
                </a:solidFill>
                <a:latin typeface="Arial" panose="020B0604020202020204" pitchFamily="34" charset="0"/>
                <a:cs typeface="Arial" panose="020B0604020202020204" pitchFamily="34" charset="0"/>
              </a:rPr>
              <a:t>-Preliminary “Roadmap” to achieve vision, includes schedule of training for entire workforce</a:t>
            </a:r>
          </a:p>
          <a:p>
            <a:pPr eaLnBrk="1" hangingPunct="1"/>
            <a:r>
              <a:rPr lang="en-US" altLang="en-US">
                <a:solidFill>
                  <a:schemeClr val="tx2"/>
                </a:solidFill>
                <a:latin typeface="Arial" panose="020B0604020202020204" pitchFamily="34" charset="0"/>
                <a:cs typeface="Arial" panose="020B0604020202020204" pitchFamily="34" charset="0"/>
              </a:rPr>
              <a:t>-Ability to work together in a new meaningful &amp; constructive fashion</a:t>
            </a:r>
          </a:p>
          <a:p>
            <a:pPr eaLnBrk="1" hangingPunct="1"/>
            <a:r>
              <a:rPr lang="en-US" altLang="en-US">
                <a:solidFill>
                  <a:schemeClr val="tx2"/>
                </a:solidFill>
                <a:latin typeface="Arial" panose="020B0604020202020204" pitchFamily="34" charset="0"/>
                <a:cs typeface="Arial" panose="020B0604020202020204" pitchFamily="34" charset="0"/>
              </a:rPr>
              <a:t>-”Win/Win” Philosophy</a:t>
            </a:r>
          </a:p>
          <a:p>
            <a:pPr eaLnBrk="1" hangingPunct="1"/>
            <a:r>
              <a:rPr lang="en-IE" altLang="en-US" b="1">
                <a:solidFill>
                  <a:srgbClr val="000000"/>
                </a:solidFill>
                <a:latin typeface="Arial" panose="020B0604020202020204" pitchFamily="34" charset="0"/>
                <a:cs typeface="Arial" panose="020B0604020202020204" pitchFamily="34" charset="0"/>
              </a:rPr>
              <a:t>3.</a:t>
            </a:r>
            <a:r>
              <a:rPr lang="en-US" altLang="en-US" b="1">
                <a:solidFill>
                  <a:srgbClr val="000000"/>
                </a:solidFill>
                <a:latin typeface="Arial" panose="020B0604020202020204" pitchFamily="34" charset="0"/>
                <a:cs typeface="Arial" panose="020B0604020202020204" pitchFamily="34" charset="0"/>
              </a:rPr>
              <a:t>Continuous Monitoring &amp; Support by JUMSG</a:t>
            </a:r>
          </a:p>
          <a:p>
            <a:pPr eaLnBrk="1" hangingPunct="1"/>
            <a:r>
              <a:rPr lang="en-US" altLang="en-US">
                <a:solidFill>
                  <a:srgbClr val="000000"/>
                </a:solidFill>
                <a:latin typeface="Arial" panose="020B0604020202020204" pitchFamily="34" charset="0"/>
                <a:cs typeface="Arial" panose="020B0604020202020204" pitchFamily="34" charset="0"/>
              </a:rPr>
              <a:t>-Determining timely corrective actions as required</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xmlns="" id="{F4186E9A-BA55-41DD-9325-365744C7CF87}"/>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BB49511E-02E7-4E1D-AA15-2FBB01438997}" type="slidenum">
              <a:rPr lang="en-GB" altLang="en-US" smtClean="0"/>
              <a:pPr/>
              <a:t>19</a:t>
            </a:fld>
            <a:endParaRPr lang="en-GB" altLang="en-US"/>
          </a:p>
        </p:txBody>
      </p:sp>
      <p:sp>
        <p:nvSpPr>
          <p:cNvPr id="32771" name="Rectangle 2">
            <a:extLst>
              <a:ext uri="{FF2B5EF4-FFF2-40B4-BE49-F238E27FC236}">
                <a16:creationId xmlns:a16="http://schemas.microsoft.com/office/drawing/2014/main" xmlns="" id="{9646BF1D-2AE5-43C9-BF9A-D11725AFEFBD}"/>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xmlns="" id="{F0CD4DBE-C444-456E-BB2E-8C40D6ED51E1}"/>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US" altLang="en-US">
                <a:solidFill>
                  <a:srgbClr val="000000"/>
                </a:solidFill>
                <a:latin typeface="Arial" panose="020B0604020202020204" pitchFamily="34" charset="0"/>
                <a:cs typeface="Arial" panose="020B0604020202020204" pitchFamily="34" charset="0"/>
              </a:rPr>
              <a:t>This model is already in place and delivering tangible results in several factories across the country. </a:t>
            </a:r>
          </a:p>
          <a:p>
            <a:pPr eaLnBrk="1" hangingPunct="1"/>
            <a:r>
              <a:rPr lang="en-US" altLang="en-US">
                <a:solidFill>
                  <a:srgbClr val="000000"/>
                </a:solidFill>
                <a:latin typeface="Arial" panose="020B0604020202020204" pitchFamily="34" charset="0"/>
                <a:cs typeface="Arial" panose="020B0604020202020204" pitchFamily="34" charset="0"/>
              </a:rPr>
              <a:t>Selection of Companies involved are:</a:t>
            </a:r>
          </a:p>
          <a:p>
            <a:pPr eaLnBrk="1" hangingPunct="1"/>
            <a:r>
              <a:rPr lang="en-US" altLang="en-US">
                <a:latin typeface="Arial" panose="020B0604020202020204" pitchFamily="34" charset="0"/>
                <a:cs typeface="Arial" panose="020B0604020202020204" pitchFamily="34" charset="0"/>
              </a:rPr>
              <a:t>- KIRCHHOFF Ireland Letterkenny</a:t>
            </a:r>
          </a:p>
          <a:p>
            <a:pPr eaLnBrk="1" hangingPunct="1"/>
            <a:r>
              <a:rPr lang="en-US" altLang="en-US">
                <a:latin typeface="Arial" panose="020B0604020202020204" pitchFamily="34" charset="0"/>
                <a:cs typeface="Arial" panose="020B0604020202020204" pitchFamily="34" charset="0"/>
              </a:rPr>
              <a:t>- LEO PHARMA, Crumlin Dublin 12</a:t>
            </a:r>
          </a:p>
          <a:p>
            <a:pPr eaLnBrk="1" hangingPunct="1"/>
            <a:r>
              <a:rPr lang="en-US" altLang="en-US">
                <a:latin typeface="Arial" panose="020B0604020202020204" pitchFamily="34" charset="0"/>
                <a:cs typeface="Arial" panose="020B0604020202020204" pitchFamily="34" charset="0"/>
              </a:rPr>
              <a:t>- KERRY FOODS Charleville Co Cork</a:t>
            </a:r>
          </a:p>
          <a:p>
            <a:pPr eaLnBrk="1" hangingPunct="1"/>
            <a:r>
              <a:rPr lang="en-US" altLang="en-US">
                <a:latin typeface="Arial" panose="020B0604020202020204" pitchFamily="34" charset="0"/>
                <a:cs typeface="Arial" panose="020B0604020202020204" pitchFamily="34" charset="0"/>
              </a:rPr>
              <a:t>- BECTON DICKINSON, Drogheda</a:t>
            </a:r>
          </a:p>
          <a:p>
            <a:pPr eaLnBrk="1" hangingPunct="1"/>
            <a:r>
              <a:rPr lang="en-US" altLang="en-US">
                <a:latin typeface="Arial" panose="020B0604020202020204" pitchFamily="34" charset="0"/>
                <a:cs typeface="Arial" panose="020B0604020202020204" pitchFamily="34" charset="0"/>
              </a:rPr>
              <a:t>- SAICA Ashbourne, Co. Meath</a:t>
            </a:r>
          </a:p>
          <a:p>
            <a:pPr eaLnBrk="1" hangingPunct="1"/>
            <a:r>
              <a:rPr lang="en-US" altLang="en-US">
                <a:latin typeface="Arial" panose="020B0604020202020204" pitchFamily="34" charset="0"/>
                <a:cs typeface="Arial" panose="020B0604020202020204" pitchFamily="34" charset="0"/>
              </a:rPr>
              <a:t>- THEO BENNING, Wexford</a:t>
            </a:r>
          </a:p>
          <a:p>
            <a:pPr eaLnBrk="1" hangingPunct="1"/>
            <a:r>
              <a:rPr lang="en-US" altLang="en-US">
                <a:latin typeface="Arial" panose="020B0604020202020204" pitchFamily="34" charset="0"/>
                <a:cs typeface="Arial" panose="020B0604020202020204" pitchFamily="34" charset="0"/>
              </a:rPr>
              <a:t>- WAVIN, Balbriggan, Co. Dublin</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xmlns="" id="{22FAA937-9842-4B76-9789-99A7865BF509}"/>
              </a:ext>
            </a:extLst>
          </p:cNvPr>
          <p:cNvSpPr>
            <a:spLocks noGrp="1" noRot="1" noChangeAspect="1" noChangeArrowheads="1" noTextEdit="1"/>
          </p:cNvSpPr>
          <p:nvPr>
            <p:ph type="sldImg"/>
          </p:nvPr>
        </p:nvSpPr>
        <p:spPr>
          <a:ln/>
        </p:spPr>
      </p:sp>
      <p:sp>
        <p:nvSpPr>
          <p:cNvPr id="35843" name="Notes Placeholder 2">
            <a:extLst>
              <a:ext uri="{FF2B5EF4-FFF2-40B4-BE49-F238E27FC236}">
                <a16:creationId xmlns:a16="http://schemas.microsoft.com/office/drawing/2014/main" xmlns="" id="{1859AE00-4540-40A3-ADFE-FE4A20B5F37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35844" name="Slide Number Placeholder 3">
            <a:extLst>
              <a:ext uri="{FF2B5EF4-FFF2-40B4-BE49-F238E27FC236}">
                <a16:creationId xmlns:a16="http://schemas.microsoft.com/office/drawing/2014/main" xmlns="" id="{1EA5C4D3-228C-4B5F-814C-9CEDCA3B1B8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4F01F60-A993-4C52-A662-68E509674287}" type="slidenum">
              <a:rPr lang="en-GB" altLang="en-US" smtClean="0"/>
              <a:pPr/>
              <a:t>21</a:t>
            </a:fld>
            <a:endParaRPr lang="en-GB"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xmlns="" id="{72637A71-5F57-40E7-B5FD-D431E9930896}"/>
              </a:ext>
            </a:extLst>
          </p:cNvPr>
          <p:cNvSpPr>
            <a:spLocks noGrp="1" noRot="1" noChangeAspect="1" noChangeArrowheads="1" noTextEdit="1"/>
          </p:cNvSpPr>
          <p:nvPr>
            <p:ph type="sldImg"/>
          </p:nvPr>
        </p:nvSpPr>
        <p:spPr>
          <a:ln/>
        </p:spPr>
      </p:sp>
      <p:sp>
        <p:nvSpPr>
          <p:cNvPr id="37891" name="Notes Placeholder 2">
            <a:extLst>
              <a:ext uri="{FF2B5EF4-FFF2-40B4-BE49-F238E27FC236}">
                <a16:creationId xmlns:a16="http://schemas.microsoft.com/office/drawing/2014/main" xmlns="" id="{A3AB6041-25BD-4C37-A87F-F9DC6485CBA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37892" name="Slide Number Placeholder 3">
            <a:extLst>
              <a:ext uri="{FF2B5EF4-FFF2-40B4-BE49-F238E27FC236}">
                <a16:creationId xmlns:a16="http://schemas.microsoft.com/office/drawing/2014/main" xmlns="" id="{8EF5FC5D-ECA0-446C-8714-25ADBAD57B35}"/>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8325E92-AB28-4A6D-9933-F9F587DD1DA8}" type="slidenum">
              <a:rPr lang="en-GB" altLang="en-US" smtClean="0"/>
              <a:pPr/>
              <a:t>22</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2</a:t>
            </a:fld>
            <a:endParaRPr lang="en-GB" altLang="en-US"/>
          </a:p>
        </p:txBody>
      </p:sp>
    </p:spTree>
    <p:extLst>
      <p:ext uri="{BB962C8B-B14F-4D97-AF65-F5344CB8AC3E}">
        <p14:creationId xmlns:p14="http://schemas.microsoft.com/office/powerpoint/2010/main" val="32987997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xmlns="" id="{981DF04A-29BF-4CBC-8365-E32F745BD536}"/>
              </a:ext>
            </a:extLst>
          </p:cNvPr>
          <p:cNvSpPr>
            <a:spLocks noGrp="1" noChangeArrowheads="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17C8AB40-CF87-447A-BD18-262C2E358878}" type="slidenum">
              <a:rPr lang="en-GB" altLang="en-US" smtClean="0"/>
              <a:pPr/>
              <a:t>23</a:t>
            </a:fld>
            <a:endParaRPr lang="en-GB" altLang="en-US"/>
          </a:p>
        </p:txBody>
      </p:sp>
      <p:sp>
        <p:nvSpPr>
          <p:cNvPr id="39939" name="Rectangle 2">
            <a:extLst>
              <a:ext uri="{FF2B5EF4-FFF2-40B4-BE49-F238E27FC236}">
                <a16:creationId xmlns:a16="http://schemas.microsoft.com/office/drawing/2014/main" xmlns="" id="{D3D01CBD-9786-44AA-8EE1-D96E1C7F79B3}"/>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xmlns="" id="{D9D7ACB8-4007-4F34-AFB3-180669D94458}"/>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r>
              <a:rPr lang="en-IE" altLang="en-US">
                <a:latin typeface="Arial" panose="020B0604020202020204" pitchFamily="34" charset="0"/>
                <a:cs typeface="Arial" panose="020B0604020202020204" pitchFamily="34" charset="0"/>
              </a:rPr>
              <a:t>We at the IDEAS Institute believe we have developed a proven working model and would like to expand our activities to include:</a:t>
            </a:r>
          </a:p>
          <a:p>
            <a:pPr eaLnBrk="1" hangingPunct="1"/>
            <a:endParaRPr lang="en-IE" altLang="en-US">
              <a:latin typeface="Arial" panose="020B0604020202020204" pitchFamily="34" charset="0"/>
              <a:cs typeface="Arial" panose="020B0604020202020204" pitchFamily="34" charset="0"/>
            </a:endParaRPr>
          </a:p>
          <a:p>
            <a:pPr eaLnBrk="1" hangingPunct="1"/>
            <a:r>
              <a:rPr lang="en-IE" altLang="en-US">
                <a:latin typeface="Arial" panose="020B0604020202020204" pitchFamily="34" charset="0"/>
                <a:cs typeface="Arial" panose="020B0604020202020204" pitchFamily="34" charset="0"/>
              </a:rPr>
              <a:t>- Working with more companies to retain/ sustain manufacturing in Ireland by encouraging innovation and creativity at all levels within factories.</a:t>
            </a:r>
          </a:p>
          <a:p>
            <a:pPr eaLnBrk="1" hangingPunct="1"/>
            <a:r>
              <a:rPr lang="en-IE" altLang="en-US">
                <a:latin typeface="Arial" panose="020B0604020202020204" pitchFamily="34" charset="0"/>
                <a:cs typeface="Arial" panose="020B0604020202020204" pitchFamily="34" charset="0"/>
              </a:rPr>
              <a:t>- Continuously improving our own existing skills, developing and using additional new and innovative tools/ techniques/ skills and knowledge.</a:t>
            </a:r>
          </a:p>
          <a:p>
            <a:pPr eaLnBrk="1" hangingPunct="1"/>
            <a:r>
              <a:rPr lang="en-IE" altLang="en-US">
                <a:latin typeface="Arial" panose="020B0604020202020204" pitchFamily="34" charset="0"/>
                <a:cs typeface="Arial" panose="020B0604020202020204" pitchFamily="34" charset="0"/>
              </a:rPr>
              <a:t>- Working with all stakeholders to explore and develop new frontiers in manufacturing.</a:t>
            </a:r>
          </a:p>
          <a:p>
            <a:pPr eaLnBrk="1" hangingPunct="1"/>
            <a:endParaRPr lang="en-GB" altLang="en-US" i="1">
              <a:latin typeface="Arial" panose="020B0604020202020204" pitchFamily="34" charset="0"/>
              <a:cs typeface="Arial" panose="020B060402020202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xmlns="" id="{51C16CAC-90F4-4A60-AE1F-0592B75F548D}"/>
              </a:ext>
            </a:extLst>
          </p:cNvPr>
          <p:cNvSpPr>
            <a:spLocks noGrp="1" noRot="1" noChangeAspect="1" noChangeArrowheads="1" noTextEdit="1"/>
          </p:cNvSpPr>
          <p:nvPr>
            <p:ph type="sldImg"/>
          </p:nvPr>
        </p:nvSpPr>
        <p:spPr>
          <a:ln/>
        </p:spPr>
      </p:sp>
      <p:sp>
        <p:nvSpPr>
          <p:cNvPr id="41987" name="Notes Placeholder 2">
            <a:extLst>
              <a:ext uri="{FF2B5EF4-FFF2-40B4-BE49-F238E27FC236}">
                <a16:creationId xmlns:a16="http://schemas.microsoft.com/office/drawing/2014/main" xmlns="" id="{09B31928-6474-4A2A-A103-DDAE29082705}"/>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a:latin typeface="Arial" panose="020B0604020202020204" pitchFamily="34" charset="0"/>
              <a:cs typeface="Arial" panose="020B0604020202020204" pitchFamily="34" charset="0"/>
            </a:endParaRPr>
          </a:p>
        </p:txBody>
      </p:sp>
      <p:sp>
        <p:nvSpPr>
          <p:cNvPr id="41988" name="Slide Number Placeholder 3">
            <a:extLst>
              <a:ext uri="{FF2B5EF4-FFF2-40B4-BE49-F238E27FC236}">
                <a16:creationId xmlns:a16="http://schemas.microsoft.com/office/drawing/2014/main" xmlns="" id="{5F9EA7C6-648B-44F8-8442-6D0B8422D988}"/>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F2C02837-3DB8-45FA-BE40-80AEB8F80149}" type="slidenum">
              <a:rPr lang="en-GB" altLang="en-US" smtClean="0"/>
              <a:pPr/>
              <a:t>24</a:t>
            </a:fld>
            <a:endParaRPr lang="en-GB"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xmlns="" id="{9F451C63-66EB-41B0-8429-3C40010324DE}"/>
              </a:ext>
            </a:extLst>
          </p:cNvPr>
          <p:cNvSpPr>
            <a:spLocks noGrp="1" noRot="1" noChangeAspect="1" noChangeArrowheads="1" noTextEdit="1"/>
          </p:cNvSpPr>
          <p:nvPr>
            <p:ph type="sldImg"/>
          </p:nvPr>
        </p:nvSpPr>
        <p:spPr>
          <a:ln/>
        </p:spPr>
      </p:sp>
      <p:sp>
        <p:nvSpPr>
          <p:cNvPr id="44035" name="Notes Placeholder 2">
            <a:extLst>
              <a:ext uri="{FF2B5EF4-FFF2-40B4-BE49-F238E27FC236}">
                <a16:creationId xmlns:a16="http://schemas.microsoft.com/office/drawing/2014/main" xmlns="" id="{1C02D490-7CF9-44BC-9314-F3D20DCE3B36}"/>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ltLang="en-US" dirty="0">
              <a:latin typeface="Arial" panose="020B0604020202020204" pitchFamily="34" charset="0"/>
              <a:cs typeface="Arial" panose="020B0604020202020204" pitchFamily="34" charset="0"/>
            </a:endParaRPr>
          </a:p>
        </p:txBody>
      </p:sp>
      <p:sp>
        <p:nvSpPr>
          <p:cNvPr id="44036" name="Slide Number Placeholder 3">
            <a:extLst>
              <a:ext uri="{FF2B5EF4-FFF2-40B4-BE49-F238E27FC236}">
                <a16:creationId xmlns:a16="http://schemas.microsoft.com/office/drawing/2014/main" xmlns="" id="{3C3CF7A9-1D82-4D5F-BEE2-C219744F5F6C}"/>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60F03F3-804E-474B-AAAF-CFF9009D7185}" type="slidenum">
              <a:rPr lang="en-GB" altLang="en-US" smtClean="0"/>
              <a:pPr/>
              <a:t>25</a:t>
            </a:fld>
            <a:endParaRPr lang="en-GB"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xmlns="" id="{847348A1-B896-48F2-8664-E0DA1C0451A4}"/>
              </a:ext>
            </a:extLst>
          </p:cNvPr>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xmlns="" id="{87ADC45A-5CC6-4BF5-8646-8F715DADB58F}"/>
              </a:ext>
            </a:extLst>
          </p:cNvPr>
          <p:cNvSpPr>
            <a:spLocks noGrp="1"/>
          </p:cNvSpPr>
          <p:nvPr>
            <p:ph type="body" idx="1"/>
          </p:nvPr>
        </p:nvSpPr>
        <p:spPr/>
        <p:txBody>
          <a:bodyPr/>
          <a:lstStyle/>
          <a:p>
            <a:pPr eaLnBrk="1" hangingPunct="1">
              <a:lnSpc>
                <a:spcPct val="80000"/>
              </a:lnSpc>
              <a:defRPr/>
            </a:pPr>
            <a:r>
              <a:rPr lang="en-US" b="1" dirty="0">
                <a:effectLst>
                  <a:outerShdw blurRad="38100" dist="38100" dir="2700000" algn="tl">
                    <a:srgbClr val="C0C0C0"/>
                  </a:outerShdw>
                </a:effectLst>
              </a:rPr>
              <a:t>Tony Murphy  </a:t>
            </a:r>
            <a:r>
              <a:rPr lang="en-US" dirty="0">
                <a:effectLst>
                  <a:outerShdw blurRad="38100" dist="38100" dir="2700000" algn="tl">
                    <a:srgbClr val="C0C0C0"/>
                  </a:outerShdw>
                </a:effectLst>
              </a:rPr>
              <a:t>MSc BA </a:t>
            </a:r>
            <a:r>
              <a:rPr lang="en-US" dirty="0" err="1">
                <a:effectLst>
                  <a:outerShdw blurRad="38100" dist="38100" dir="2700000" algn="tl">
                    <a:srgbClr val="C0C0C0"/>
                  </a:outerShdw>
                </a:effectLst>
              </a:rPr>
              <a:t>MIProdE</a:t>
            </a:r>
            <a:r>
              <a:rPr lang="en-US" dirty="0">
                <a:effectLst>
                  <a:outerShdw blurRad="38100" dist="38100" dir="2700000" algn="tl">
                    <a:srgbClr val="C0C0C0"/>
                  </a:outerShdw>
                </a:effectLst>
              </a:rPr>
              <a:t> MIITD</a:t>
            </a:r>
          </a:p>
          <a:p>
            <a:pPr eaLnBrk="1" hangingPunct="1">
              <a:defRPr/>
            </a:pPr>
            <a:endParaRPr lang="en-IE" dirty="0"/>
          </a:p>
        </p:txBody>
      </p:sp>
      <p:sp>
        <p:nvSpPr>
          <p:cNvPr id="47108" name="Slide Number Placeholder 3">
            <a:extLst>
              <a:ext uri="{FF2B5EF4-FFF2-40B4-BE49-F238E27FC236}">
                <a16:creationId xmlns:a16="http://schemas.microsoft.com/office/drawing/2014/main" xmlns="" id="{C0F11804-BE34-4C4C-9C07-B4EC2E32A04F}"/>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84225" indent="-301625">
              <a:defRPr>
                <a:solidFill>
                  <a:schemeClr val="tx1"/>
                </a:solidFill>
                <a:latin typeface="Arial" panose="020B0604020202020204" pitchFamily="34" charset="0"/>
              </a:defRPr>
            </a:lvl2pPr>
            <a:lvl3pPr marL="1208088" indent="-241300">
              <a:defRPr>
                <a:solidFill>
                  <a:schemeClr val="tx1"/>
                </a:solidFill>
                <a:latin typeface="Arial" panose="020B0604020202020204" pitchFamily="34" charset="0"/>
              </a:defRPr>
            </a:lvl3pPr>
            <a:lvl4pPr marL="1690688" indent="-241300">
              <a:defRPr>
                <a:solidFill>
                  <a:schemeClr val="tx1"/>
                </a:solidFill>
                <a:latin typeface="Arial" panose="020B0604020202020204" pitchFamily="34" charset="0"/>
              </a:defRPr>
            </a:lvl4pPr>
            <a:lvl5pPr marL="2174875" indent="-241300">
              <a:defRPr>
                <a:solidFill>
                  <a:schemeClr val="tx1"/>
                </a:solidFill>
                <a:latin typeface="Arial" panose="020B0604020202020204" pitchFamily="34" charset="0"/>
              </a:defRPr>
            </a:lvl5pPr>
            <a:lvl6pPr marL="2632075" indent="-241300" eaLnBrk="0" fontAlgn="base" hangingPunct="0">
              <a:spcBef>
                <a:spcPct val="0"/>
              </a:spcBef>
              <a:spcAft>
                <a:spcPct val="0"/>
              </a:spcAft>
              <a:defRPr>
                <a:solidFill>
                  <a:schemeClr val="tx1"/>
                </a:solidFill>
                <a:latin typeface="Arial" panose="020B0604020202020204" pitchFamily="34" charset="0"/>
              </a:defRPr>
            </a:lvl6pPr>
            <a:lvl7pPr marL="3089275" indent="-241300" eaLnBrk="0" fontAlgn="base" hangingPunct="0">
              <a:spcBef>
                <a:spcPct val="0"/>
              </a:spcBef>
              <a:spcAft>
                <a:spcPct val="0"/>
              </a:spcAft>
              <a:defRPr>
                <a:solidFill>
                  <a:schemeClr val="tx1"/>
                </a:solidFill>
                <a:latin typeface="Arial" panose="020B0604020202020204" pitchFamily="34" charset="0"/>
              </a:defRPr>
            </a:lvl7pPr>
            <a:lvl8pPr marL="3546475" indent="-241300" eaLnBrk="0" fontAlgn="base" hangingPunct="0">
              <a:spcBef>
                <a:spcPct val="0"/>
              </a:spcBef>
              <a:spcAft>
                <a:spcPct val="0"/>
              </a:spcAft>
              <a:defRPr>
                <a:solidFill>
                  <a:schemeClr val="tx1"/>
                </a:solidFill>
                <a:latin typeface="Arial" panose="020B0604020202020204" pitchFamily="34" charset="0"/>
              </a:defRPr>
            </a:lvl8pPr>
            <a:lvl9pPr marL="4003675" indent="-241300" eaLnBrk="0" fontAlgn="base" hangingPunct="0">
              <a:spcBef>
                <a:spcPct val="0"/>
              </a:spcBef>
              <a:spcAft>
                <a:spcPct val="0"/>
              </a:spcAft>
              <a:defRPr>
                <a:solidFill>
                  <a:schemeClr val="tx1"/>
                </a:solidFill>
                <a:latin typeface="Arial" panose="020B0604020202020204" pitchFamily="34" charset="0"/>
              </a:defRPr>
            </a:lvl9pPr>
          </a:lstStyle>
          <a:p>
            <a:fld id="{6D2284C1-425B-4566-BFD2-A746D3DBBC5D}" type="slidenum">
              <a:rPr lang="en-GB" altLang="en-US" smtClean="0"/>
              <a:pPr/>
              <a:t>26</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3</a:t>
            </a:fld>
            <a:endParaRPr lang="en-GB" altLang="en-US"/>
          </a:p>
        </p:txBody>
      </p:sp>
    </p:spTree>
    <p:extLst>
      <p:ext uri="{BB962C8B-B14F-4D97-AF65-F5344CB8AC3E}">
        <p14:creationId xmlns:p14="http://schemas.microsoft.com/office/powerpoint/2010/main" val="39467214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4</a:t>
            </a:fld>
            <a:endParaRPr lang="en-GB" altLang="en-US"/>
          </a:p>
        </p:txBody>
      </p:sp>
    </p:spTree>
    <p:extLst>
      <p:ext uri="{BB962C8B-B14F-4D97-AF65-F5344CB8AC3E}">
        <p14:creationId xmlns:p14="http://schemas.microsoft.com/office/powerpoint/2010/main" val="20147792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5</a:t>
            </a:fld>
            <a:endParaRPr lang="en-GB" altLang="en-US"/>
          </a:p>
        </p:txBody>
      </p:sp>
    </p:spTree>
    <p:extLst>
      <p:ext uri="{BB962C8B-B14F-4D97-AF65-F5344CB8AC3E}">
        <p14:creationId xmlns:p14="http://schemas.microsoft.com/office/powerpoint/2010/main" val="15858778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6</a:t>
            </a:fld>
            <a:endParaRPr lang="en-GB" altLang="en-US"/>
          </a:p>
        </p:txBody>
      </p:sp>
    </p:spTree>
    <p:extLst>
      <p:ext uri="{BB962C8B-B14F-4D97-AF65-F5344CB8AC3E}">
        <p14:creationId xmlns:p14="http://schemas.microsoft.com/office/powerpoint/2010/main" val="496989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7</a:t>
            </a:fld>
            <a:endParaRPr lang="en-GB" altLang="en-US"/>
          </a:p>
        </p:txBody>
      </p:sp>
    </p:spTree>
    <p:extLst>
      <p:ext uri="{BB962C8B-B14F-4D97-AF65-F5344CB8AC3E}">
        <p14:creationId xmlns:p14="http://schemas.microsoft.com/office/powerpoint/2010/main" val="2112658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pPr>
              <a:defRPr/>
            </a:pPr>
            <a:fld id="{5C68E227-FCEA-415B-A432-F734C5AF0152}" type="slidenum">
              <a:rPr lang="en-GB" altLang="en-US" smtClean="0"/>
              <a:pPr>
                <a:defRPr/>
              </a:pPr>
              <a:t>9</a:t>
            </a:fld>
            <a:endParaRPr lang="en-GB" altLang="en-US"/>
          </a:p>
        </p:txBody>
      </p:sp>
    </p:spTree>
    <p:extLst>
      <p:ext uri="{BB962C8B-B14F-4D97-AF65-F5344CB8AC3E}">
        <p14:creationId xmlns:p14="http://schemas.microsoft.com/office/powerpoint/2010/main" val="26780024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xmlns="" id="{9C8CA6DC-9CBF-46E2-8DC8-9B0A7048D4D1}"/>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xmlns="" id="{DC0ADA27-8A1A-4FFB-9BC2-03AB61607CDC}"/>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IE" altLang="en-US">
              <a:latin typeface="Arial" panose="020B0604020202020204" pitchFamily="34" charset="0"/>
              <a:cs typeface="Arial" panose="020B0604020202020204" pitchFamily="34" charset="0"/>
            </a:endParaRPr>
          </a:p>
        </p:txBody>
      </p:sp>
      <p:sp>
        <p:nvSpPr>
          <p:cNvPr id="15364" name="Slide Number Placeholder 3">
            <a:extLst>
              <a:ext uri="{FF2B5EF4-FFF2-40B4-BE49-F238E27FC236}">
                <a16:creationId xmlns:a16="http://schemas.microsoft.com/office/drawing/2014/main" xmlns="" id="{445E02B7-3DA5-4C87-9306-1CEA490E8C89}"/>
              </a:ext>
            </a:extLst>
          </p:cNvPr>
          <p:cNvSpPr>
            <a:spLocks noGrp="1"/>
          </p:cNvSpPr>
          <p:nvPr>
            <p:ph type="sldNum" sz="quarter" idx="5"/>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3F7076C-3EC5-447F-B5D6-E4D0DDBF4BB4}" type="slidenum">
              <a:rPr lang="en-GB" altLang="en-US" smtClean="0"/>
              <a:pPr/>
              <a:t>10</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ext Box 4">
            <a:extLst>
              <a:ext uri="{FF2B5EF4-FFF2-40B4-BE49-F238E27FC236}">
                <a16:creationId xmlns:a16="http://schemas.microsoft.com/office/drawing/2014/main" xmlns="" id="{3326A7A7-09C8-439A-9AE7-13E7007C860D}"/>
              </a:ext>
            </a:extLst>
          </p:cNvPr>
          <p:cNvSpPr txBox="1">
            <a:spLocks noChangeArrowheads="1"/>
          </p:cNvSpPr>
          <p:nvPr/>
        </p:nvSpPr>
        <p:spPr bwMode="auto">
          <a:xfrm>
            <a:off x="4178300" y="5957888"/>
            <a:ext cx="1308100" cy="519112"/>
          </a:xfrm>
          <a:prstGeom prst="rect">
            <a:avLst/>
          </a:prstGeom>
          <a:noFill/>
          <a:ln>
            <a:noFill/>
          </a:ln>
          <a:effec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800" b="1">
                <a:solidFill>
                  <a:schemeClr val="tx2"/>
                </a:solidFill>
                <a:latin typeface="Verdana" pitchFamily="34" charset="0"/>
              </a:rPr>
              <a:t>LOGO</a:t>
            </a:r>
          </a:p>
        </p:txBody>
      </p:sp>
      <p:sp>
        <p:nvSpPr>
          <p:cNvPr id="175106" name="Rectangle 2"/>
          <p:cNvSpPr>
            <a:spLocks noGrp="1" noChangeArrowheads="1"/>
          </p:cNvSpPr>
          <p:nvPr>
            <p:ph type="ctrTitle"/>
          </p:nvPr>
        </p:nvSpPr>
        <p:spPr bwMode="white">
          <a:xfrm>
            <a:off x="3048000" y="457200"/>
            <a:ext cx="5867400" cy="1752600"/>
          </a:xfrm>
        </p:spPr>
        <p:txBody>
          <a:bodyPr/>
          <a:lstStyle>
            <a:lvl1pPr>
              <a:defRPr/>
            </a:lvl1pPr>
          </a:lstStyle>
          <a:p>
            <a:pPr lvl="0"/>
            <a:r>
              <a:rPr lang="en-US" noProof="0"/>
              <a:t>Click to edit Master title style</a:t>
            </a:r>
          </a:p>
        </p:txBody>
      </p:sp>
      <p:sp>
        <p:nvSpPr>
          <p:cNvPr id="175107" name="Rectangle 3"/>
          <p:cNvSpPr>
            <a:spLocks noGrp="1" noChangeArrowheads="1"/>
          </p:cNvSpPr>
          <p:nvPr>
            <p:ph type="subTitle" idx="1"/>
          </p:nvPr>
        </p:nvSpPr>
        <p:spPr bwMode="white">
          <a:xfrm>
            <a:off x="990600" y="4953000"/>
            <a:ext cx="7315200" cy="381000"/>
          </a:xfrm>
        </p:spPr>
        <p:txBody>
          <a:bodyPr/>
          <a:lstStyle>
            <a:lvl1pPr marL="0" indent="0" algn="ctr">
              <a:buFont typeface="Wingdings" pitchFamily="2" charset="2"/>
              <a:buNone/>
              <a:defRPr/>
            </a:lvl1pPr>
          </a:lstStyle>
          <a:p>
            <a:pPr lvl="0"/>
            <a:r>
              <a:rPr lang="en-US" noProof="0"/>
              <a:t>Click to edit Master subtitle style</a:t>
            </a:r>
          </a:p>
        </p:txBody>
      </p:sp>
    </p:spTree>
    <p:extLst>
      <p:ext uri="{BB962C8B-B14F-4D97-AF65-F5344CB8AC3E}">
        <p14:creationId xmlns:p14="http://schemas.microsoft.com/office/powerpoint/2010/main" val="3457196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xmlns="" id="{E2EADCDE-14C0-4B82-A92C-09621A77CB77}"/>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85BE3373-B438-45A8-A591-BCD585F75E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3610B18A-4F4D-4FCF-98D6-0F6423710E7A}"/>
              </a:ext>
            </a:extLst>
          </p:cNvPr>
          <p:cNvSpPr>
            <a:spLocks noGrp="1" noChangeArrowheads="1"/>
          </p:cNvSpPr>
          <p:nvPr>
            <p:ph type="sldNum" sz="quarter" idx="12"/>
          </p:nvPr>
        </p:nvSpPr>
        <p:spPr>
          <a:ln/>
        </p:spPr>
        <p:txBody>
          <a:bodyPr/>
          <a:lstStyle>
            <a:lvl1pPr>
              <a:defRPr/>
            </a:lvl1pPr>
          </a:lstStyle>
          <a:p>
            <a:pPr>
              <a:defRPr/>
            </a:pPr>
            <a:fld id="{519B0CC6-2E60-44B7-9F77-F2815249FB77}" type="slidenum">
              <a:rPr lang="en-US" altLang="en-US"/>
              <a:pPr>
                <a:defRPr/>
              </a:pPr>
              <a:t>‹#›</a:t>
            </a:fld>
            <a:endParaRPr lang="en-US" altLang="en-US"/>
          </a:p>
        </p:txBody>
      </p:sp>
    </p:spTree>
    <p:extLst>
      <p:ext uri="{BB962C8B-B14F-4D97-AF65-F5344CB8AC3E}">
        <p14:creationId xmlns:p14="http://schemas.microsoft.com/office/powerpoint/2010/main" val="56637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2400"/>
            <a:ext cx="2057400" cy="6172200"/>
          </a:xfrm>
        </p:spPr>
        <p:txBody>
          <a:bodyPr vert="eaVert"/>
          <a:lstStyle/>
          <a:p>
            <a:r>
              <a:rPr lang="en-US"/>
              <a:t>Click to edit Master title style</a:t>
            </a:r>
            <a:endParaRPr lang="en-IE"/>
          </a:p>
        </p:txBody>
      </p:sp>
      <p:sp>
        <p:nvSpPr>
          <p:cNvPr id="3" name="Vertical Text Placeholder 2"/>
          <p:cNvSpPr>
            <a:spLocks noGrp="1"/>
          </p:cNvSpPr>
          <p:nvPr>
            <p:ph type="body" orient="vert" idx="1"/>
          </p:nvPr>
        </p:nvSpPr>
        <p:spPr>
          <a:xfrm>
            <a:off x="457200" y="152400"/>
            <a:ext cx="6019800" cy="6172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xmlns="" id="{8635F861-E4C0-4080-AFBA-C71EA1C8460F}"/>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5590C924-76A6-4C3F-A0E2-27A071AA2FB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7711621B-8F8C-45F3-85DB-9363B016DDBA}"/>
              </a:ext>
            </a:extLst>
          </p:cNvPr>
          <p:cNvSpPr>
            <a:spLocks noGrp="1" noChangeArrowheads="1"/>
          </p:cNvSpPr>
          <p:nvPr>
            <p:ph type="sldNum" sz="quarter" idx="12"/>
          </p:nvPr>
        </p:nvSpPr>
        <p:spPr>
          <a:ln/>
        </p:spPr>
        <p:txBody>
          <a:bodyPr/>
          <a:lstStyle>
            <a:lvl1pPr>
              <a:defRPr/>
            </a:lvl1pPr>
          </a:lstStyle>
          <a:p>
            <a:pPr>
              <a:defRPr/>
            </a:pPr>
            <a:fld id="{F03FC8B7-6D2C-4556-BBC1-6607A6146683}" type="slidenum">
              <a:rPr lang="en-US" altLang="en-US"/>
              <a:pPr>
                <a:defRPr/>
              </a:pPr>
              <a:t>‹#›</a:t>
            </a:fld>
            <a:endParaRPr lang="en-US" altLang="en-US"/>
          </a:p>
        </p:txBody>
      </p:sp>
    </p:spTree>
    <p:extLst>
      <p:ext uri="{BB962C8B-B14F-4D97-AF65-F5344CB8AC3E}">
        <p14:creationId xmlns:p14="http://schemas.microsoft.com/office/powerpoint/2010/main" val="182684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152400"/>
            <a:ext cx="8229600" cy="6172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3" name="Rectangle 4">
            <a:extLst>
              <a:ext uri="{FF2B5EF4-FFF2-40B4-BE49-F238E27FC236}">
                <a16:creationId xmlns:a16="http://schemas.microsoft.com/office/drawing/2014/main" xmlns="" id="{8EFB7BE3-43F2-4024-BE5B-78DE1125699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xmlns="" id="{484715E3-C4BC-447C-B6C5-7FC7312818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xmlns="" id="{07E5C8A8-C917-4098-829F-D54AD31D1614}"/>
              </a:ext>
            </a:extLst>
          </p:cNvPr>
          <p:cNvSpPr>
            <a:spLocks noGrp="1" noChangeArrowheads="1"/>
          </p:cNvSpPr>
          <p:nvPr>
            <p:ph type="sldNum" sz="quarter" idx="12"/>
          </p:nvPr>
        </p:nvSpPr>
        <p:spPr>
          <a:ln/>
        </p:spPr>
        <p:txBody>
          <a:bodyPr/>
          <a:lstStyle>
            <a:lvl1pPr>
              <a:defRPr/>
            </a:lvl1pPr>
          </a:lstStyle>
          <a:p>
            <a:pPr>
              <a:defRPr/>
            </a:pPr>
            <a:fld id="{D6D4AC37-21B6-41BB-AD9F-170F6E49DB7B}" type="slidenum">
              <a:rPr lang="en-US" altLang="en-US"/>
              <a:pPr>
                <a:defRPr/>
              </a:pPr>
              <a:t>‹#›</a:t>
            </a:fld>
            <a:endParaRPr lang="en-US" altLang="en-US"/>
          </a:p>
        </p:txBody>
      </p:sp>
    </p:spTree>
    <p:extLst>
      <p:ext uri="{BB962C8B-B14F-4D97-AF65-F5344CB8AC3E}">
        <p14:creationId xmlns:p14="http://schemas.microsoft.com/office/powerpoint/2010/main" val="901473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3"/>
          </a:xfrm>
        </p:spPr>
        <p:txBody>
          <a:bodyPr/>
          <a:lstStyle/>
          <a:p>
            <a:r>
              <a:rPr lang="en-US"/>
              <a:t>Click to edit Master title style</a:t>
            </a:r>
            <a:endParaRPr lang="en-IE"/>
          </a:p>
        </p:txBody>
      </p:sp>
      <p:sp>
        <p:nvSpPr>
          <p:cNvPr id="3" name="Chart Placeholder 2"/>
          <p:cNvSpPr>
            <a:spLocks noGrp="1"/>
          </p:cNvSpPr>
          <p:nvPr>
            <p:ph type="chart" idx="1"/>
          </p:nvPr>
        </p:nvSpPr>
        <p:spPr>
          <a:xfrm>
            <a:off x="457200" y="1076325"/>
            <a:ext cx="8229600" cy="5248275"/>
          </a:xfrm>
        </p:spPr>
        <p:txBody>
          <a:bodyPr/>
          <a:lstStyle/>
          <a:p>
            <a:pPr lvl="0"/>
            <a:endParaRPr lang="en-IE" noProof="0"/>
          </a:p>
        </p:txBody>
      </p:sp>
      <p:sp>
        <p:nvSpPr>
          <p:cNvPr id="4" name="Rectangle 4">
            <a:extLst>
              <a:ext uri="{FF2B5EF4-FFF2-40B4-BE49-F238E27FC236}">
                <a16:creationId xmlns:a16="http://schemas.microsoft.com/office/drawing/2014/main" xmlns="" id="{3982B678-F75C-4C7F-A00E-81569477170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63DA0BDF-15C9-462F-ACBD-0FD538AC3686}"/>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7CA71D2A-7514-4560-A09E-81263B90E8CE}"/>
              </a:ext>
            </a:extLst>
          </p:cNvPr>
          <p:cNvSpPr>
            <a:spLocks noGrp="1" noChangeArrowheads="1"/>
          </p:cNvSpPr>
          <p:nvPr>
            <p:ph type="sldNum" sz="quarter" idx="12"/>
          </p:nvPr>
        </p:nvSpPr>
        <p:spPr>
          <a:ln/>
        </p:spPr>
        <p:txBody>
          <a:bodyPr/>
          <a:lstStyle>
            <a:lvl1pPr>
              <a:defRPr/>
            </a:lvl1pPr>
          </a:lstStyle>
          <a:p>
            <a:pPr>
              <a:defRPr/>
            </a:pPr>
            <a:fld id="{36638538-44C5-49DE-B187-47CDA51C13B5}" type="slidenum">
              <a:rPr lang="en-US" altLang="en-US"/>
              <a:pPr>
                <a:defRPr/>
              </a:pPr>
              <a:t>‹#›</a:t>
            </a:fld>
            <a:endParaRPr lang="en-US" altLang="en-US"/>
          </a:p>
        </p:txBody>
      </p:sp>
    </p:spTree>
    <p:extLst>
      <p:ext uri="{BB962C8B-B14F-4D97-AF65-F5344CB8AC3E}">
        <p14:creationId xmlns:p14="http://schemas.microsoft.com/office/powerpoint/2010/main" val="240948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Rectangle 4">
            <a:extLst>
              <a:ext uri="{FF2B5EF4-FFF2-40B4-BE49-F238E27FC236}">
                <a16:creationId xmlns:a16="http://schemas.microsoft.com/office/drawing/2014/main" xmlns="" id="{49CB77F7-741A-4435-840A-CD0F0B54969B}"/>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60FBF415-11AE-4D66-9DCE-B9D8F912D0A3}"/>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CEFF4E4C-71B5-4407-9B2D-C0A720DB0617}"/>
              </a:ext>
            </a:extLst>
          </p:cNvPr>
          <p:cNvSpPr>
            <a:spLocks noGrp="1" noChangeArrowheads="1"/>
          </p:cNvSpPr>
          <p:nvPr>
            <p:ph type="sldNum" sz="quarter" idx="12"/>
          </p:nvPr>
        </p:nvSpPr>
        <p:spPr>
          <a:ln/>
        </p:spPr>
        <p:txBody>
          <a:bodyPr/>
          <a:lstStyle>
            <a:lvl1pPr>
              <a:defRPr/>
            </a:lvl1pPr>
          </a:lstStyle>
          <a:p>
            <a:pPr>
              <a:defRPr/>
            </a:pPr>
            <a:fld id="{C4FECB43-CFD8-4226-BDF0-3BDAF7A7B660}" type="slidenum">
              <a:rPr lang="en-US" altLang="en-US"/>
              <a:pPr>
                <a:defRPr/>
              </a:pPr>
              <a:t>‹#›</a:t>
            </a:fld>
            <a:endParaRPr lang="en-US" altLang="en-US"/>
          </a:p>
        </p:txBody>
      </p:sp>
    </p:spTree>
    <p:extLst>
      <p:ext uri="{BB962C8B-B14F-4D97-AF65-F5344CB8AC3E}">
        <p14:creationId xmlns:p14="http://schemas.microsoft.com/office/powerpoint/2010/main" val="2665005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xmlns="" id="{4A71A37D-5293-4E74-96B6-616FAEBE2283}"/>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5" name="Rectangle 5">
            <a:extLst>
              <a:ext uri="{FF2B5EF4-FFF2-40B4-BE49-F238E27FC236}">
                <a16:creationId xmlns:a16="http://schemas.microsoft.com/office/drawing/2014/main" xmlns="" id="{DB59B9AF-8B3E-45A5-9820-FB5177499F98}"/>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6" name="Rectangle 6">
            <a:extLst>
              <a:ext uri="{FF2B5EF4-FFF2-40B4-BE49-F238E27FC236}">
                <a16:creationId xmlns:a16="http://schemas.microsoft.com/office/drawing/2014/main" xmlns="" id="{D94F6171-3692-4870-93ED-7B9CFEE2D47D}"/>
              </a:ext>
            </a:extLst>
          </p:cNvPr>
          <p:cNvSpPr>
            <a:spLocks noGrp="1" noChangeArrowheads="1"/>
          </p:cNvSpPr>
          <p:nvPr>
            <p:ph type="sldNum" sz="quarter" idx="12"/>
          </p:nvPr>
        </p:nvSpPr>
        <p:spPr>
          <a:ln/>
        </p:spPr>
        <p:txBody>
          <a:bodyPr/>
          <a:lstStyle>
            <a:lvl1pPr>
              <a:defRPr/>
            </a:lvl1pPr>
          </a:lstStyle>
          <a:p>
            <a:pPr>
              <a:defRPr/>
            </a:pPr>
            <a:fld id="{61555402-0992-48B6-A9E2-A98AB1D013AE}" type="slidenum">
              <a:rPr lang="en-US" altLang="en-US"/>
              <a:pPr>
                <a:defRPr/>
              </a:pPr>
              <a:t>‹#›</a:t>
            </a:fld>
            <a:endParaRPr lang="en-US" altLang="en-US"/>
          </a:p>
        </p:txBody>
      </p:sp>
    </p:spTree>
    <p:extLst>
      <p:ext uri="{BB962C8B-B14F-4D97-AF65-F5344CB8AC3E}">
        <p14:creationId xmlns:p14="http://schemas.microsoft.com/office/powerpoint/2010/main" val="1402817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57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48200" y="10763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Rectangle 4">
            <a:extLst>
              <a:ext uri="{FF2B5EF4-FFF2-40B4-BE49-F238E27FC236}">
                <a16:creationId xmlns:a16="http://schemas.microsoft.com/office/drawing/2014/main" xmlns="" id="{FDC5BC06-4C89-40EB-841F-0083AF98BC35}"/>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xmlns="" id="{2A3C5BC9-090A-4988-94AB-BD29496EE737}"/>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xmlns="" id="{A7901102-462E-4D60-AB54-F764CD3794AB}"/>
              </a:ext>
            </a:extLst>
          </p:cNvPr>
          <p:cNvSpPr>
            <a:spLocks noGrp="1" noChangeArrowheads="1"/>
          </p:cNvSpPr>
          <p:nvPr>
            <p:ph type="sldNum" sz="quarter" idx="12"/>
          </p:nvPr>
        </p:nvSpPr>
        <p:spPr>
          <a:ln/>
        </p:spPr>
        <p:txBody>
          <a:bodyPr/>
          <a:lstStyle>
            <a:lvl1pPr>
              <a:defRPr/>
            </a:lvl1pPr>
          </a:lstStyle>
          <a:p>
            <a:pPr>
              <a:defRPr/>
            </a:pPr>
            <a:fld id="{F3549B9E-40A7-4284-AFA3-F4F188DF77AD}" type="slidenum">
              <a:rPr lang="en-US" altLang="en-US"/>
              <a:pPr>
                <a:defRPr/>
              </a:pPr>
              <a:t>‹#›</a:t>
            </a:fld>
            <a:endParaRPr lang="en-US" altLang="en-US"/>
          </a:p>
        </p:txBody>
      </p:sp>
    </p:spTree>
    <p:extLst>
      <p:ext uri="{BB962C8B-B14F-4D97-AF65-F5344CB8AC3E}">
        <p14:creationId xmlns:p14="http://schemas.microsoft.com/office/powerpoint/2010/main" val="3708681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Rectangle 4">
            <a:extLst>
              <a:ext uri="{FF2B5EF4-FFF2-40B4-BE49-F238E27FC236}">
                <a16:creationId xmlns:a16="http://schemas.microsoft.com/office/drawing/2014/main" xmlns="" id="{AD3EAB2F-2764-4C45-AF3B-9E205B86C28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8" name="Rectangle 5">
            <a:extLst>
              <a:ext uri="{FF2B5EF4-FFF2-40B4-BE49-F238E27FC236}">
                <a16:creationId xmlns:a16="http://schemas.microsoft.com/office/drawing/2014/main" xmlns="" id="{656EE0C0-F6D5-4D20-947F-EB90280BAEAA}"/>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9" name="Rectangle 6">
            <a:extLst>
              <a:ext uri="{FF2B5EF4-FFF2-40B4-BE49-F238E27FC236}">
                <a16:creationId xmlns:a16="http://schemas.microsoft.com/office/drawing/2014/main" xmlns="" id="{9D2D7371-8508-46CF-8F41-C5E4EF8EBB6C}"/>
              </a:ext>
            </a:extLst>
          </p:cNvPr>
          <p:cNvSpPr>
            <a:spLocks noGrp="1" noChangeArrowheads="1"/>
          </p:cNvSpPr>
          <p:nvPr>
            <p:ph type="sldNum" sz="quarter" idx="12"/>
          </p:nvPr>
        </p:nvSpPr>
        <p:spPr>
          <a:ln/>
        </p:spPr>
        <p:txBody>
          <a:bodyPr/>
          <a:lstStyle>
            <a:lvl1pPr>
              <a:defRPr/>
            </a:lvl1pPr>
          </a:lstStyle>
          <a:p>
            <a:pPr>
              <a:defRPr/>
            </a:pPr>
            <a:fld id="{15502772-7BA7-4A50-A27F-FD1A94C059D5}" type="slidenum">
              <a:rPr lang="en-US" altLang="en-US"/>
              <a:pPr>
                <a:defRPr/>
              </a:pPr>
              <a:t>‹#›</a:t>
            </a:fld>
            <a:endParaRPr lang="en-US" altLang="en-US"/>
          </a:p>
        </p:txBody>
      </p:sp>
    </p:spTree>
    <p:extLst>
      <p:ext uri="{BB962C8B-B14F-4D97-AF65-F5344CB8AC3E}">
        <p14:creationId xmlns:p14="http://schemas.microsoft.com/office/powerpoint/2010/main" val="254532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Rectangle 4">
            <a:extLst>
              <a:ext uri="{FF2B5EF4-FFF2-40B4-BE49-F238E27FC236}">
                <a16:creationId xmlns:a16="http://schemas.microsoft.com/office/drawing/2014/main" xmlns="" id="{9AD3894C-50B0-4053-8B0D-C909A4A8FB59}"/>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4" name="Rectangle 5">
            <a:extLst>
              <a:ext uri="{FF2B5EF4-FFF2-40B4-BE49-F238E27FC236}">
                <a16:creationId xmlns:a16="http://schemas.microsoft.com/office/drawing/2014/main" xmlns="" id="{EF6D039C-7585-4D84-B1B8-C76CF2A1206E}"/>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5" name="Rectangle 6">
            <a:extLst>
              <a:ext uri="{FF2B5EF4-FFF2-40B4-BE49-F238E27FC236}">
                <a16:creationId xmlns:a16="http://schemas.microsoft.com/office/drawing/2014/main" xmlns="" id="{45FD81A3-D5B4-431F-A006-138FCFC08B67}"/>
              </a:ext>
            </a:extLst>
          </p:cNvPr>
          <p:cNvSpPr>
            <a:spLocks noGrp="1" noChangeArrowheads="1"/>
          </p:cNvSpPr>
          <p:nvPr>
            <p:ph type="sldNum" sz="quarter" idx="12"/>
          </p:nvPr>
        </p:nvSpPr>
        <p:spPr>
          <a:ln/>
        </p:spPr>
        <p:txBody>
          <a:bodyPr/>
          <a:lstStyle>
            <a:lvl1pPr>
              <a:defRPr/>
            </a:lvl1pPr>
          </a:lstStyle>
          <a:p>
            <a:pPr>
              <a:defRPr/>
            </a:pPr>
            <a:fld id="{2AD32B91-F99F-458D-98AE-2EA104AD65B2}" type="slidenum">
              <a:rPr lang="en-US" altLang="en-US"/>
              <a:pPr>
                <a:defRPr/>
              </a:pPr>
              <a:t>‹#›</a:t>
            </a:fld>
            <a:endParaRPr lang="en-US" altLang="en-US"/>
          </a:p>
        </p:txBody>
      </p:sp>
    </p:spTree>
    <p:extLst>
      <p:ext uri="{BB962C8B-B14F-4D97-AF65-F5344CB8AC3E}">
        <p14:creationId xmlns:p14="http://schemas.microsoft.com/office/powerpoint/2010/main" val="2752814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xmlns="" id="{8C563043-344B-4AEF-A0F0-1A76C53D1BED}"/>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3" name="Rectangle 5">
            <a:extLst>
              <a:ext uri="{FF2B5EF4-FFF2-40B4-BE49-F238E27FC236}">
                <a16:creationId xmlns:a16="http://schemas.microsoft.com/office/drawing/2014/main" xmlns="" id="{9515A95C-D346-4785-9D08-C0D59532B51F}"/>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4" name="Rectangle 6">
            <a:extLst>
              <a:ext uri="{FF2B5EF4-FFF2-40B4-BE49-F238E27FC236}">
                <a16:creationId xmlns:a16="http://schemas.microsoft.com/office/drawing/2014/main" xmlns="" id="{E405D671-1051-4654-B412-21843D2F6E1A}"/>
              </a:ext>
            </a:extLst>
          </p:cNvPr>
          <p:cNvSpPr>
            <a:spLocks noGrp="1" noChangeArrowheads="1"/>
          </p:cNvSpPr>
          <p:nvPr>
            <p:ph type="sldNum" sz="quarter" idx="12"/>
          </p:nvPr>
        </p:nvSpPr>
        <p:spPr>
          <a:ln/>
        </p:spPr>
        <p:txBody>
          <a:bodyPr/>
          <a:lstStyle>
            <a:lvl1pPr>
              <a:defRPr/>
            </a:lvl1pPr>
          </a:lstStyle>
          <a:p>
            <a:pPr>
              <a:defRPr/>
            </a:pPr>
            <a:fld id="{56868287-0CF7-4E5C-B3E0-2B022EC99580}" type="slidenum">
              <a:rPr lang="en-US" altLang="en-US"/>
              <a:pPr>
                <a:defRPr/>
              </a:pPr>
              <a:t>‹#›</a:t>
            </a:fld>
            <a:endParaRPr lang="en-US" altLang="en-US"/>
          </a:p>
        </p:txBody>
      </p:sp>
    </p:spTree>
    <p:extLst>
      <p:ext uri="{BB962C8B-B14F-4D97-AF65-F5344CB8AC3E}">
        <p14:creationId xmlns:p14="http://schemas.microsoft.com/office/powerpoint/2010/main" val="1810660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DA18993F-C727-4211-AFDB-1B60E47D00A2}"/>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xmlns="" id="{64FC3480-8444-4D34-852B-1537F0B752BD}"/>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xmlns="" id="{9871F461-B619-41F1-AC5D-E210D9DF11C4}"/>
              </a:ext>
            </a:extLst>
          </p:cNvPr>
          <p:cNvSpPr>
            <a:spLocks noGrp="1" noChangeArrowheads="1"/>
          </p:cNvSpPr>
          <p:nvPr>
            <p:ph type="sldNum" sz="quarter" idx="12"/>
          </p:nvPr>
        </p:nvSpPr>
        <p:spPr>
          <a:ln/>
        </p:spPr>
        <p:txBody>
          <a:bodyPr/>
          <a:lstStyle>
            <a:lvl1pPr>
              <a:defRPr/>
            </a:lvl1pPr>
          </a:lstStyle>
          <a:p>
            <a:pPr>
              <a:defRPr/>
            </a:pPr>
            <a:fld id="{AE2C1E77-81B3-48BF-83DF-8CD964A26DB3}" type="slidenum">
              <a:rPr lang="en-US" altLang="en-US"/>
              <a:pPr>
                <a:defRPr/>
              </a:pPr>
              <a:t>‹#›</a:t>
            </a:fld>
            <a:endParaRPr lang="en-US" altLang="en-US"/>
          </a:p>
        </p:txBody>
      </p:sp>
    </p:spTree>
    <p:extLst>
      <p:ext uri="{BB962C8B-B14F-4D97-AF65-F5344CB8AC3E}">
        <p14:creationId xmlns:p14="http://schemas.microsoft.com/office/powerpoint/2010/main" val="1036360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IE"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xmlns="" id="{17AC590D-D12E-441D-A4A7-86E73A886910}"/>
              </a:ext>
            </a:extLst>
          </p:cNvPr>
          <p:cNvSpPr>
            <a:spLocks noGrp="1" noChangeArrowheads="1"/>
          </p:cNvSpPr>
          <p:nvPr>
            <p:ph type="dt" sz="half" idx="10"/>
          </p:nvPr>
        </p:nvSpPr>
        <p:spPr>
          <a:ln/>
        </p:spPr>
        <p:txBody>
          <a:bodyPr/>
          <a:lstStyle>
            <a:lvl1pPr>
              <a:defRPr/>
            </a:lvl1pPr>
          </a:lstStyle>
          <a:p>
            <a:pPr>
              <a:defRPr/>
            </a:pPr>
            <a:r>
              <a:rPr lang="en-US"/>
              <a:t>www.themegallery.com</a:t>
            </a:r>
          </a:p>
        </p:txBody>
      </p:sp>
      <p:sp>
        <p:nvSpPr>
          <p:cNvPr id="6" name="Rectangle 5">
            <a:extLst>
              <a:ext uri="{FF2B5EF4-FFF2-40B4-BE49-F238E27FC236}">
                <a16:creationId xmlns:a16="http://schemas.microsoft.com/office/drawing/2014/main" xmlns="" id="{42AF7CB9-8B21-4C0A-918E-F933E3ECF2C1}"/>
              </a:ext>
            </a:extLst>
          </p:cNvPr>
          <p:cNvSpPr>
            <a:spLocks noGrp="1" noChangeArrowheads="1"/>
          </p:cNvSpPr>
          <p:nvPr>
            <p:ph type="ftr" sz="quarter" idx="11"/>
          </p:nvPr>
        </p:nvSpPr>
        <p:spPr>
          <a:ln/>
        </p:spPr>
        <p:txBody>
          <a:bodyPr/>
          <a:lstStyle>
            <a:lvl1pPr>
              <a:defRPr/>
            </a:lvl1pPr>
          </a:lstStyle>
          <a:p>
            <a:pPr>
              <a:defRPr/>
            </a:pPr>
            <a:r>
              <a:rPr lang="en-US"/>
              <a:t>Company Logo</a:t>
            </a:r>
          </a:p>
        </p:txBody>
      </p:sp>
      <p:sp>
        <p:nvSpPr>
          <p:cNvPr id="7" name="Rectangle 6">
            <a:extLst>
              <a:ext uri="{FF2B5EF4-FFF2-40B4-BE49-F238E27FC236}">
                <a16:creationId xmlns:a16="http://schemas.microsoft.com/office/drawing/2014/main" xmlns="" id="{68780703-51D6-4A91-ABDB-E4601C4FE77B}"/>
              </a:ext>
            </a:extLst>
          </p:cNvPr>
          <p:cNvSpPr>
            <a:spLocks noGrp="1" noChangeArrowheads="1"/>
          </p:cNvSpPr>
          <p:nvPr>
            <p:ph type="sldNum" sz="quarter" idx="12"/>
          </p:nvPr>
        </p:nvSpPr>
        <p:spPr>
          <a:ln/>
        </p:spPr>
        <p:txBody>
          <a:bodyPr/>
          <a:lstStyle>
            <a:lvl1pPr>
              <a:defRPr/>
            </a:lvl1pPr>
          </a:lstStyle>
          <a:p>
            <a:pPr>
              <a:defRPr/>
            </a:pPr>
            <a:fld id="{949B2935-E08C-44B9-B281-02290AB9B91F}" type="slidenum">
              <a:rPr lang="en-US" altLang="en-US"/>
              <a:pPr>
                <a:defRPr/>
              </a:pPr>
              <a:t>‹#›</a:t>
            </a:fld>
            <a:endParaRPr lang="en-US" altLang="en-US"/>
          </a:p>
        </p:txBody>
      </p:sp>
    </p:spTree>
    <p:extLst>
      <p:ext uri="{BB962C8B-B14F-4D97-AF65-F5344CB8AC3E}">
        <p14:creationId xmlns:p14="http://schemas.microsoft.com/office/powerpoint/2010/main" val="2000710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vmlDrawing" Target="../drawings/vmlDrawing1.v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a:extLst>
              <a:ext uri="{FF2B5EF4-FFF2-40B4-BE49-F238E27FC236}">
                <a16:creationId xmlns:a16="http://schemas.microsoft.com/office/drawing/2014/main" xmlns="" id="{ABD2EF2C-1DB3-4648-9A99-5404017D6DF7}"/>
              </a:ext>
            </a:extLst>
          </p:cNvPr>
          <p:cNvGraphicFramePr>
            <a:graphicFrameLocks noChangeAspect="1"/>
          </p:cNvGraphicFramePr>
          <p:nvPr/>
        </p:nvGraphicFramePr>
        <p:xfrm>
          <a:off x="0" y="-26988"/>
          <a:ext cx="9144000" cy="935038"/>
        </p:xfrm>
        <a:graphic>
          <a:graphicData uri="http://schemas.openxmlformats.org/presentationml/2006/ole">
            <mc:AlternateContent xmlns:mc="http://schemas.openxmlformats.org/markup-compatibility/2006">
              <mc:Choice xmlns:v="urn:schemas-microsoft-com:vml" Requires="v">
                <p:oleObj spid="_x0000_s1026" name="Image" r:id="rId16" imgW="6450794" imgH="952045" progId="Photoshop.Image.6">
                  <p:embed/>
                </p:oleObj>
              </mc:Choice>
              <mc:Fallback>
                <p:oleObj name="Image" r:id="rId16" imgW="6450794" imgH="952045" progId="Photoshop.Image.6">
                  <p:embed/>
                  <p:pic>
                    <p:nvPicPr>
                      <p:cNvPr id="1026" name="Object 2">
                        <a:extLst>
                          <a:ext uri="{FF2B5EF4-FFF2-40B4-BE49-F238E27FC236}">
                            <a16:creationId xmlns:a16="http://schemas.microsoft.com/office/drawing/2014/main" xmlns="" id="{ABD2EF2C-1DB3-4648-9A99-5404017D6DF7}"/>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26988"/>
                        <a:ext cx="9144000" cy="935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7" name="Rectangle 3">
            <a:extLst>
              <a:ext uri="{FF2B5EF4-FFF2-40B4-BE49-F238E27FC236}">
                <a16:creationId xmlns:a16="http://schemas.microsoft.com/office/drawing/2014/main" xmlns="" id="{387FCE1C-40E3-4451-90B6-DC5096F56D3D}"/>
              </a:ext>
            </a:extLst>
          </p:cNvPr>
          <p:cNvSpPr>
            <a:spLocks noGrp="1" noChangeArrowheads="1"/>
          </p:cNvSpPr>
          <p:nvPr>
            <p:ph type="body" idx="1"/>
          </p:nvPr>
        </p:nvSpPr>
        <p:spPr bwMode="auto">
          <a:xfrm>
            <a:off x="457200" y="1076325"/>
            <a:ext cx="8229600" cy="5248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74084" name="Rectangle 4">
            <a:extLst>
              <a:ext uri="{FF2B5EF4-FFF2-40B4-BE49-F238E27FC236}">
                <a16:creationId xmlns:a16="http://schemas.microsoft.com/office/drawing/2014/main" xmlns="" id="{8AA02C61-2ADA-4D10-A753-CF00139B3ADB}"/>
              </a:ext>
            </a:extLst>
          </p:cNvPr>
          <p:cNvSpPr>
            <a:spLocks noGrp="1" noChangeArrowheads="1"/>
          </p:cNvSpPr>
          <p:nvPr>
            <p:ph type="dt" sz="half" idx="2"/>
          </p:nvPr>
        </p:nvSpPr>
        <p:spPr bwMode="auto">
          <a:xfrm>
            <a:off x="457200" y="6400800"/>
            <a:ext cx="2133600" cy="3048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000" b="1">
                <a:solidFill>
                  <a:schemeClr val="tx2"/>
                </a:solidFill>
                <a:latin typeface="+mn-lt"/>
              </a:defRPr>
            </a:lvl1pPr>
          </a:lstStyle>
          <a:p>
            <a:pPr>
              <a:defRPr/>
            </a:pPr>
            <a:r>
              <a:rPr lang="en-US"/>
              <a:t>www.themegallery.com</a:t>
            </a:r>
          </a:p>
        </p:txBody>
      </p:sp>
      <p:sp>
        <p:nvSpPr>
          <p:cNvPr id="174085" name="Rectangle 5">
            <a:extLst>
              <a:ext uri="{FF2B5EF4-FFF2-40B4-BE49-F238E27FC236}">
                <a16:creationId xmlns:a16="http://schemas.microsoft.com/office/drawing/2014/main" xmlns="" id="{5F500487-9D3E-40FB-94E6-793450B2C39C}"/>
              </a:ext>
            </a:extLst>
          </p:cNvPr>
          <p:cNvSpPr>
            <a:spLocks noGrp="1" noChangeArrowheads="1"/>
          </p:cNvSpPr>
          <p:nvPr>
            <p:ph type="ftr" sz="quarter" idx="3"/>
          </p:nvPr>
        </p:nvSpPr>
        <p:spPr bwMode="auto">
          <a:xfrm>
            <a:off x="5867400" y="6443663"/>
            <a:ext cx="2895600" cy="290512"/>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000" b="1">
                <a:solidFill>
                  <a:schemeClr val="tx2"/>
                </a:solidFill>
                <a:latin typeface="+mn-lt"/>
              </a:defRPr>
            </a:lvl1pPr>
          </a:lstStyle>
          <a:p>
            <a:pPr>
              <a:defRPr/>
            </a:pPr>
            <a:r>
              <a:rPr lang="en-US"/>
              <a:t>Company Logo</a:t>
            </a:r>
          </a:p>
        </p:txBody>
      </p:sp>
      <p:sp>
        <p:nvSpPr>
          <p:cNvPr id="174086" name="Rectangle 6">
            <a:extLst>
              <a:ext uri="{FF2B5EF4-FFF2-40B4-BE49-F238E27FC236}">
                <a16:creationId xmlns:a16="http://schemas.microsoft.com/office/drawing/2014/main" xmlns="" id="{DDB50104-CC85-427B-A7B7-D3E2249D565F}"/>
              </a:ext>
            </a:extLst>
          </p:cNvPr>
          <p:cNvSpPr>
            <a:spLocks noGrp="1" noChangeArrowheads="1"/>
          </p:cNvSpPr>
          <p:nvPr>
            <p:ph type="sldNum" sz="quarter" idx="4"/>
          </p:nvPr>
        </p:nvSpPr>
        <p:spPr bwMode="auto">
          <a:xfrm>
            <a:off x="3429000" y="6446838"/>
            <a:ext cx="2133600" cy="258762"/>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000" b="1">
                <a:solidFill>
                  <a:schemeClr val="tx2"/>
                </a:solidFill>
                <a:latin typeface="Verdana" panose="020B0604030504040204" pitchFamily="34" charset="0"/>
              </a:defRPr>
            </a:lvl1pPr>
          </a:lstStyle>
          <a:p>
            <a:pPr>
              <a:defRPr/>
            </a:pPr>
            <a:fld id="{3C425021-424F-44F1-8388-BFCB9DA64AD6}" type="slidenum">
              <a:rPr lang="en-US" altLang="en-US"/>
              <a:pPr>
                <a:defRPr/>
              </a:pPr>
              <a:t>‹#›</a:t>
            </a:fld>
            <a:endParaRPr lang="en-US" altLang="en-US"/>
          </a:p>
        </p:txBody>
      </p:sp>
      <p:sp>
        <p:nvSpPr>
          <p:cNvPr id="1031" name="Rectangle 7">
            <a:extLst>
              <a:ext uri="{FF2B5EF4-FFF2-40B4-BE49-F238E27FC236}">
                <a16:creationId xmlns:a16="http://schemas.microsoft.com/office/drawing/2014/main" xmlns="" id="{172D99CF-79A4-45E2-9A6C-CC558937DCD9}"/>
              </a:ext>
            </a:extLst>
          </p:cNvPr>
          <p:cNvSpPr>
            <a:spLocks noGrp="1" noChangeArrowheads="1"/>
          </p:cNvSpPr>
          <p:nvPr>
            <p:ph type="title"/>
          </p:nvPr>
        </p:nvSpPr>
        <p:spPr bwMode="black">
          <a:xfrm>
            <a:off x="457200" y="152400"/>
            <a:ext cx="8229600"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214" r:id="rId1"/>
    <p:sldLayoutId id="2147485202" r:id="rId2"/>
    <p:sldLayoutId id="2147485203" r:id="rId3"/>
    <p:sldLayoutId id="2147485204" r:id="rId4"/>
    <p:sldLayoutId id="2147485205" r:id="rId5"/>
    <p:sldLayoutId id="2147485206" r:id="rId6"/>
    <p:sldLayoutId id="2147485207" r:id="rId7"/>
    <p:sldLayoutId id="2147485208" r:id="rId8"/>
    <p:sldLayoutId id="2147485209" r:id="rId9"/>
    <p:sldLayoutId id="2147485210" r:id="rId10"/>
    <p:sldLayoutId id="2147485211" r:id="rId11"/>
    <p:sldLayoutId id="2147485212" r:id="rId12"/>
    <p:sldLayoutId id="2147485213" r:id="rId13"/>
  </p:sldLayoutIdLst>
  <p:hf sldNum="0" hdr="0"/>
  <p:txStyles>
    <p:titleStyle>
      <a:lvl1pPr algn="r" rtl="0" eaLnBrk="0" fontAlgn="base" hangingPunct="0">
        <a:spcBef>
          <a:spcPct val="0"/>
        </a:spcBef>
        <a:spcAft>
          <a:spcPct val="0"/>
        </a:spcAft>
        <a:defRPr sz="3200">
          <a:solidFill>
            <a:schemeClr val="tx1"/>
          </a:solidFill>
          <a:latin typeface="+mj-lt"/>
          <a:ea typeface="+mj-ea"/>
          <a:cs typeface="+mj-cs"/>
        </a:defRPr>
      </a:lvl1pPr>
      <a:lvl2pPr algn="r" rtl="0" eaLnBrk="0" fontAlgn="base" hangingPunct="0">
        <a:spcBef>
          <a:spcPct val="0"/>
        </a:spcBef>
        <a:spcAft>
          <a:spcPct val="0"/>
        </a:spcAft>
        <a:defRPr sz="3200">
          <a:solidFill>
            <a:schemeClr val="tx1"/>
          </a:solidFill>
          <a:latin typeface="Verdana" pitchFamily="34" charset="0"/>
        </a:defRPr>
      </a:lvl2pPr>
      <a:lvl3pPr algn="r" rtl="0" eaLnBrk="0" fontAlgn="base" hangingPunct="0">
        <a:spcBef>
          <a:spcPct val="0"/>
        </a:spcBef>
        <a:spcAft>
          <a:spcPct val="0"/>
        </a:spcAft>
        <a:defRPr sz="3200">
          <a:solidFill>
            <a:schemeClr val="tx1"/>
          </a:solidFill>
          <a:latin typeface="Verdana" pitchFamily="34" charset="0"/>
        </a:defRPr>
      </a:lvl3pPr>
      <a:lvl4pPr algn="r" rtl="0" eaLnBrk="0" fontAlgn="base" hangingPunct="0">
        <a:spcBef>
          <a:spcPct val="0"/>
        </a:spcBef>
        <a:spcAft>
          <a:spcPct val="0"/>
        </a:spcAft>
        <a:defRPr sz="3200">
          <a:solidFill>
            <a:schemeClr val="tx1"/>
          </a:solidFill>
          <a:latin typeface="Verdana" pitchFamily="34" charset="0"/>
        </a:defRPr>
      </a:lvl4pPr>
      <a:lvl5pPr algn="r" rtl="0" eaLnBrk="0" fontAlgn="base" hangingPunct="0">
        <a:spcBef>
          <a:spcPct val="0"/>
        </a:spcBef>
        <a:spcAft>
          <a:spcPct val="0"/>
        </a:spcAft>
        <a:defRPr sz="3200">
          <a:solidFill>
            <a:schemeClr val="tx1"/>
          </a:solidFill>
          <a:latin typeface="Verdana" pitchFamily="34" charset="0"/>
        </a:defRPr>
      </a:lvl5pPr>
      <a:lvl6pPr marL="457200" algn="r" rtl="0" fontAlgn="base">
        <a:spcBef>
          <a:spcPct val="0"/>
        </a:spcBef>
        <a:spcAft>
          <a:spcPct val="0"/>
        </a:spcAft>
        <a:defRPr sz="3200">
          <a:solidFill>
            <a:schemeClr val="tx1"/>
          </a:solidFill>
          <a:latin typeface="Verdana" pitchFamily="34" charset="0"/>
        </a:defRPr>
      </a:lvl6pPr>
      <a:lvl7pPr marL="914400" algn="r" rtl="0" fontAlgn="base">
        <a:spcBef>
          <a:spcPct val="0"/>
        </a:spcBef>
        <a:spcAft>
          <a:spcPct val="0"/>
        </a:spcAft>
        <a:defRPr sz="3200">
          <a:solidFill>
            <a:schemeClr val="tx1"/>
          </a:solidFill>
          <a:latin typeface="Verdana" pitchFamily="34" charset="0"/>
        </a:defRPr>
      </a:lvl7pPr>
      <a:lvl8pPr marL="1371600" algn="r" rtl="0" fontAlgn="base">
        <a:spcBef>
          <a:spcPct val="0"/>
        </a:spcBef>
        <a:spcAft>
          <a:spcPct val="0"/>
        </a:spcAft>
        <a:defRPr sz="3200">
          <a:solidFill>
            <a:schemeClr val="tx1"/>
          </a:solidFill>
          <a:latin typeface="Verdana" pitchFamily="34" charset="0"/>
        </a:defRPr>
      </a:lvl8pPr>
      <a:lvl9pPr marL="1828800" algn="r" rtl="0" fontAlgn="base">
        <a:spcBef>
          <a:spcPct val="0"/>
        </a:spcBef>
        <a:spcAft>
          <a:spcPct val="0"/>
        </a:spcAft>
        <a:defRPr sz="3200">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ideasinstitute.ie/"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11.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85B394A9-4B49-45EB-ACAF-75DA55FA30D1}"/>
              </a:ext>
            </a:extLst>
          </p:cNvPr>
          <p:cNvSpPr>
            <a:spLocks noGrp="1" noChangeArrowheads="1"/>
          </p:cNvSpPr>
          <p:nvPr>
            <p:ph type="ctrTitle"/>
          </p:nvPr>
        </p:nvSpPr>
        <p:spPr bwMode="black">
          <a:xfrm>
            <a:off x="431800" y="166688"/>
            <a:ext cx="8532813" cy="4040187"/>
          </a:xfrm>
        </p:spPr>
        <p:txBody>
          <a:bodyPr/>
          <a:lstStyle/>
          <a:p>
            <a:pPr eaLnBrk="1" hangingPunct="1">
              <a:defRPr/>
            </a:pP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DIRECT II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Dublin Round Table Meeting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Monday 8</a:t>
            </a:r>
            <a:r>
              <a:rPr lang="en-US" altLang="en-US" sz="2800" b="1" i="1" baseline="30000" dirty="0">
                <a:latin typeface="Comic Sans MS" panose="030F0702030302020204" pitchFamily="66" charset="0"/>
              </a:rPr>
              <a:t>th</a:t>
            </a:r>
            <a:r>
              <a:rPr lang="en-US" altLang="en-US" sz="2800" b="1" i="1" dirty="0">
                <a:latin typeface="Comic Sans MS" panose="030F0702030302020204" pitchFamily="66" charset="0"/>
              </a:rPr>
              <a:t> March 2021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r>
              <a:rPr lang="en-US" altLang="en-US" sz="2800" b="1" i="1" dirty="0">
                <a:highlight>
                  <a:srgbClr val="FFFF00"/>
                </a:highlight>
                <a:latin typeface="Comic Sans MS" panose="030F0702030302020204" pitchFamily="66" charset="0"/>
              </a:rPr>
              <a:t>Workplace Innovation in Ireland..           </a:t>
            </a: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t>
            </a:r>
            <a:br>
              <a:rPr lang="en-US" altLang="en-US" sz="2800" b="1" i="1" dirty="0">
                <a:latin typeface="Comic Sans MS" panose="030F0702030302020204" pitchFamily="66" charset="0"/>
              </a:rPr>
            </a:br>
            <a:r>
              <a:rPr lang="en-US" altLang="en-US" sz="2800" b="1" i="1" dirty="0">
                <a:latin typeface="Comic Sans MS" panose="030F0702030302020204" pitchFamily="66" charset="0"/>
              </a:rPr>
              <a:t/>
            </a:r>
            <a:br>
              <a:rPr lang="en-US" altLang="en-US" sz="2800" b="1" i="1" dirty="0">
                <a:latin typeface="Comic Sans MS" panose="030F0702030302020204" pitchFamily="66" charset="0"/>
              </a:rPr>
            </a:br>
            <a:endParaRPr lang="en-US" altLang="en-US" sz="3000" dirty="0"/>
          </a:p>
        </p:txBody>
      </p:sp>
      <p:sp>
        <p:nvSpPr>
          <p:cNvPr id="2051" name="Rectangle 3">
            <a:extLst>
              <a:ext uri="{FF2B5EF4-FFF2-40B4-BE49-F238E27FC236}">
                <a16:creationId xmlns:a16="http://schemas.microsoft.com/office/drawing/2014/main" xmlns="" id="{5EC0FCFB-CE55-4FF6-8A75-42F9A81C1A44}"/>
              </a:ext>
            </a:extLst>
          </p:cNvPr>
          <p:cNvSpPr>
            <a:spLocks noGrp="1" noChangeArrowheads="1"/>
          </p:cNvSpPr>
          <p:nvPr>
            <p:ph type="subTitle" idx="1"/>
          </p:nvPr>
        </p:nvSpPr>
        <p:spPr bwMode="black">
          <a:xfrm>
            <a:off x="1314450" y="3043238"/>
            <a:ext cx="6953250" cy="1762125"/>
          </a:xfrm>
        </p:spPr>
        <p:txBody>
          <a:bodyPr/>
          <a:lstStyle/>
          <a:p>
            <a:pPr eaLnBrk="1" hangingPunct="1">
              <a:lnSpc>
                <a:spcPct val="80000"/>
              </a:lnSpc>
              <a:defRPr/>
            </a:pPr>
            <a:endParaRPr lang="en-US" sz="2200" b="1" dirty="0">
              <a:effectLst>
                <a:outerShdw blurRad="38100" dist="38100" dir="2700000" algn="tl">
                  <a:srgbClr val="C0C0C0"/>
                </a:outerShdw>
              </a:effectLst>
            </a:endParaRPr>
          </a:p>
          <a:p>
            <a:pPr eaLnBrk="1" hangingPunct="1">
              <a:lnSpc>
                <a:spcPct val="80000"/>
              </a:lnSpc>
              <a:defRPr/>
            </a:pPr>
            <a:endParaRPr lang="en-US" sz="2200" b="1" dirty="0">
              <a:effectLst>
                <a:outerShdw blurRad="38100" dist="38100" dir="2700000" algn="tl">
                  <a:srgbClr val="C0C0C0"/>
                </a:outerShdw>
              </a:effectLst>
              <a:highlight>
                <a:srgbClr val="FFFF00"/>
              </a:highlight>
            </a:endParaRPr>
          </a:p>
          <a:p>
            <a:pPr eaLnBrk="1" hangingPunct="1">
              <a:lnSpc>
                <a:spcPct val="80000"/>
              </a:lnSpc>
              <a:defRPr/>
            </a:pPr>
            <a:endParaRPr lang="en-US" sz="2200" b="1" dirty="0">
              <a:effectLst>
                <a:outerShdw blurRad="38100" dist="38100" dir="2700000" algn="tl">
                  <a:srgbClr val="C0C0C0"/>
                </a:outerShdw>
              </a:effectLst>
            </a:endParaRPr>
          </a:p>
          <a:p>
            <a:pPr eaLnBrk="1" hangingPunct="1">
              <a:lnSpc>
                <a:spcPct val="80000"/>
              </a:lnSpc>
              <a:defRPr/>
            </a:pPr>
            <a:endParaRPr lang="en-IE" sz="2200" b="1" dirty="0">
              <a:effectLst>
                <a:outerShdw blurRad="38100" dist="38100" dir="2700000" algn="tl">
                  <a:srgbClr val="C0C0C0"/>
                </a:outerShdw>
              </a:effectLst>
            </a:endParaRPr>
          </a:p>
          <a:p>
            <a:pPr eaLnBrk="1" hangingPunct="1">
              <a:lnSpc>
                <a:spcPct val="80000"/>
              </a:lnSpc>
              <a:defRPr/>
            </a:pPr>
            <a:endParaRPr lang="en-US" sz="2200" b="1" dirty="0">
              <a:effectLst>
                <a:outerShdw blurRad="38100" dist="38100" dir="2700000" algn="tl">
                  <a:srgbClr val="C0C0C0"/>
                </a:outerShdw>
              </a:effectLst>
            </a:endParaRPr>
          </a:p>
          <a:p>
            <a:pPr eaLnBrk="1" hangingPunct="1">
              <a:lnSpc>
                <a:spcPct val="80000"/>
              </a:lnSpc>
              <a:defRPr/>
            </a:pPr>
            <a:r>
              <a:rPr lang="en-US" sz="2200" dirty="0">
                <a:effectLst>
                  <a:outerShdw blurRad="38100" dist="38100" dir="2700000" algn="tl">
                    <a:srgbClr val="C0C0C0"/>
                  </a:outerShdw>
                </a:effectLst>
              </a:rPr>
              <a:t>Tony Murphy</a:t>
            </a:r>
          </a:p>
          <a:p>
            <a:pPr eaLnBrk="1" hangingPunct="1">
              <a:lnSpc>
                <a:spcPct val="80000"/>
              </a:lnSpc>
              <a:defRPr/>
            </a:pPr>
            <a:r>
              <a:rPr lang="en-US" sz="2200" dirty="0">
                <a:effectLst>
                  <a:outerShdw blurRad="38100" dist="38100" dir="2700000" algn="tl">
                    <a:srgbClr val="C0C0C0"/>
                  </a:outerShdw>
                </a:effectLst>
              </a:rPr>
              <a:t>Senior Workplace Innovation Advisor</a:t>
            </a:r>
          </a:p>
          <a:p>
            <a:pPr eaLnBrk="1" hangingPunct="1">
              <a:lnSpc>
                <a:spcPct val="80000"/>
              </a:lnSpc>
              <a:defRPr/>
            </a:pPr>
            <a:r>
              <a:rPr lang="en-IE" sz="2200" dirty="0">
                <a:effectLst>
                  <a:outerShdw blurRad="38100" dist="38100" dir="2700000" algn="tl">
                    <a:srgbClr val="C0C0C0"/>
                  </a:outerShdw>
                </a:effectLst>
              </a:rPr>
              <a:t>T</a:t>
            </a:r>
            <a:r>
              <a:rPr lang="en-US" sz="2200" dirty="0">
                <a:effectLst>
                  <a:outerShdw blurRad="38100" dist="38100" dir="2700000" algn="tl">
                    <a:srgbClr val="C0C0C0"/>
                  </a:outerShdw>
                </a:effectLst>
              </a:rPr>
              <a:t>he IDEAS Institute, Dublin</a:t>
            </a:r>
          </a:p>
        </p:txBody>
      </p:sp>
      <p:pic>
        <p:nvPicPr>
          <p:cNvPr id="7172" name="Picture 4" descr="LOGO">
            <a:extLst>
              <a:ext uri="{FF2B5EF4-FFF2-40B4-BE49-F238E27FC236}">
                <a16:creationId xmlns:a16="http://schemas.microsoft.com/office/drawing/2014/main" xmlns="" id="{D9B59BC1-9442-4506-9463-369B0489737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3363" y="583577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xmlns="" id="{10F9481B-D092-4515-A200-CC7A578226FA}"/>
              </a:ext>
            </a:extLst>
          </p:cNvPr>
          <p:cNvSpPr>
            <a:spLocks noGrp="1" noChangeArrowheads="1"/>
          </p:cNvSpPr>
          <p:nvPr>
            <p:ph type="title"/>
          </p:nvPr>
        </p:nvSpPr>
        <p:spPr>
          <a:xfrm>
            <a:off x="303213" y="-1"/>
            <a:ext cx="8229600" cy="778713"/>
          </a:xfrm>
        </p:spPr>
        <p:txBody>
          <a:bodyPr/>
          <a:lstStyle/>
          <a:p>
            <a:r>
              <a:rPr lang="en-IE" altLang="en-US" dirty="0">
                <a:highlight>
                  <a:srgbClr val="EAEAEA"/>
                </a:highlight>
              </a:rPr>
              <a:t> </a:t>
            </a:r>
            <a:r>
              <a:rPr lang="en-IE" altLang="en-US" sz="2800" dirty="0">
                <a:highlight>
                  <a:srgbClr val="EAEAEA"/>
                </a:highlight>
              </a:rPr>
              <a:t>How do we unlock this creative potential </a:t>
            </a:r>
            <a:r>
              <a:rPr lang="en-IE" altLang="en-US" dirty="0">
                <a:highlight>
                  <a:srgbClr val="EAEAEA"/>
                </a:highlight>
              </a:rPr>
              <a:t>?</a:t>
            </a:r>
            <a:endParaRPr lang="en-US" altLang="en-US" dirty="0">
              <a:highlight>
                <a:srgbClr val="EAEAEA"/>
              </a:highlight>
            </a:endParaRPr>
          </a:p>
        </p:txBody>
      </p:sp>
      <p:sp>
        <p:nvSpPr>
          <p:cNvPr id="16387" name="Content Placeholder 2">
            <a:extLst>
              <a:ext uri="{FF2B5EF4-FFF2-40B4-BE49-F238E27FC236}">
                <a16:creationId xmlns:a16="http://schemas.microsoft.com/office/drawing/2014/main" xmlns="" id="{E26E312E-45C7-4A1C-8DF3-70DE4284F08F}"/>
              </a:ext>
            </a:extLst>
          </p:cNvPr>
          <p:cNvSpPr>
            <a:spLocks noGrp="1" noChangeArrowheads="1"/>
          </p:cNvSpPr>
          <p:nvPr>
            <p:ph idx="1"/>
          </p:nvPr>
        </p:nvSpPr>
        <p:spPr/>
        <p:txBody>
          <a:bodyPr/>
          <a:lstStyle/>
          <a:p>
            <a:pPr>
              <a:defRPr/>
            </a:pPr>
            <a:r>
              <a:rPr lang="en-IE" altLang="en-US" sz="2400" dirty="0"/>
              <a:t>We have developed a unique joint union-management approach to change implementation that : -</a:t>
            </a:r>
          </a:p>
          <a:p>
            <a:pPr>
              <a:defRPr/>
            </a:pPr>
            <a:endParaRPr lang="en-IE" altLang="en-US" sz="800" dirty="0"/>
          </a:p>
          <a:p>
            <a:pPr>
              <a:defRPr/>
            </a:pPr>
            <a:r>
              <a:rPr lang="en-IE" altLang="en-US" sz="2400" dirty="0"/>
              <a:t>Acknowledges, values, and seeks to use the existing skills/experience of the entire workforce</a:t>
            </a:r>
          </a:p>
          <a:p>
            <a:pPr>
              <a:defRPr/>
            </a:pPr>
            <a:endParaRPr lang="en-IE" altLang="en-US" sz="800" dirty="0"/>
          </a:p>
          <a:p>
            <a:pPr>
              <a:defRPr/>
            </a:pPr>
            <a:r>
              <a:rPr lang="en-IE" altLang="en-US" sz="2400" dirty="0"/>
              <a:t>Encourages engagement, builds trust, and….</a:t>
            </a:r>
          </a:p>
          <a:p>
            <a:pPr marL="0" indent="0">
              <a:buFont typeface="Wingdings" panose="05000000000000000000" pitchFamily="2" charset="2"/>
              <a:buNone/>
              <a:defRPr/>
            </a:pPr>
            <a:endParaRPr lang="en-IE" altLang="en-US" sz="800" dirty="0"/>
          </a:p>
          <a:p>
            <a:pPr>
              <a:defRPr/>
            </a:pPr>
            <a:r>
              <a:rPr lang="en-IE" altLang="en-US" sz="2400" dirty="0"/>
              <a:t>…only then, through genuine employee involvement and engagement, can we then begin to unlock this highly creative, and largely untapped, potential within the entire workforce</a:t>
            </a:r>
            <a:r>
              <a:rPr lang="en-IE" altLang="en-US" dirty="0"/>
              <a:t>.</a:t>
            </a:r>
            <a:endParaRPr lang="en-US" altLang="en-US" dirty="0"/>
          </a:p>
        </p:txBody>
      </p:sp>
      <p:pic>
        <p:nvPicPr>
          <p:cNvPr id="6" name="Picture 4" descr="LOGO">
            <a:extLst>
              <a:ext uri="{FF2B5EF4-FFF2-40B4-BE49-F238E27FC236}">
                <a16:creationId xmlns:a16="http://schemas.microsoft.com/office/drawing/2014/main" xmlns="" id="{55C57ECA-A0D4-40FE-A7A6-D4C218F9A8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82133" y="586021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xmlns="" id="{410127F2-0486-45AE-AF02-F9CD9F524294}"/>
              </a:ext>
            </a:extLst>
          </p:cNvPr>
          <p:cNvSpPr>
            <a:spLocks noGrp="1" noChangeArrowheads="1"/>
          </p:cNvSpPr>
          <p:nvPr>
            <p:ph type="title"/>
          </p:nvPr>
        </p:nvSpPr>
        <p:spPr/>
        <p:txBody>
          <a:bodyPr/>
          <a:lstStyle/>
          <a:p>
            <a:pPr algn="l"/>
            <a:r>
              <a:rPr lang="en-IE" altLang="en-US" dirty="0">
                <a:highlight>
                  <a:srgbClr val="EAEAEA"/>
                </a:highlight>
              </a:rPr>
              <a:t>  Reality Check for us all…………..     </a:t>
            </a:r>
            <a:endParaRPr lang="en-US" altLang="en-US" dirty="0">
              <a:highlight>
                <a:srgbClr val="EAEAEA"/>
              </a:highlight>
            </a:endParaRPr>
          </a:p>
        </p:txBody>
      </p:sp>
      <p:sp>
        <p:nvSpPr>
          <p:cNvPr id="3" name="Content Placeholder 2">
            <a:extLst>
              <a:ext uri="{FF2B5EF4-FFF2-40B4-BE49-F238E27FC236}">
                <a16:creationId xmlns:a16="http://schemas.microsoft.com/office/drawing/2014/main" xmlns="" id="{EDDA3399-C8F1-4F36-89AA-397376EC7F53}"/>
              </a:ext>
            </a:extLst>
          </p:cNvPr>
          <p:cNvSpPr>
            <a:spLocks noGrp="1"/>
          </p:cNvSpPr>
          <p:nvPr>
            <p:ph idx="1"/>
          </p:nvPr>
        </p:nvSpPr>
        <p:spPr>
          <a:xfrm>
            <a:off x="539791" y="1094023"/>
            <a:ext cx="8229600" cy="5248275"/>
          </a:xfrm>
        </p:spPr>
        <p:txBody>
          <a:bodyPr/>
          <a:lstStyle/>
          <a:p>
            <a:pPr marL="0" indent="0">
              <a:buFont typeface="Wingdings" panose="05000000000000000000" pitchFamily="2" charset="2"/>
              <a:buNone/>
              <a:defRPr/>
            </a:pPr>
            <a:endParaRPr lang="en-IE" dirty="0"/>
          </a:p>
          <a:p>
            <a:pPr>
              <a:defRPr/>
            </a:pPr>
            <a:endParaRPr lang="en-IE" dirty="0"/>
          </a:p>
          <a:p>
            <a:pPr>
              <a:defRPr/>
            </a:pPr>
            <a:r>
              <a:rPr lang="en-IE" dirty="0"/>
              <a:t>……”We must change, develop and improve, if we are to ensure survival and growth into the future”…..</a:t>
            </a:r>
          </a:p>
          <a:p>
            <a:pPr>
              <a:defRPr/>
            </a:pPr>
            <a:endParaRPr lang="en-IE" dirty="0"/>
          </a:p>
          <a:p>
            <a:pPr marL="0" indent="0">
              <a:buNone/>
              <a:defRPr/>
            </a:pPr>
            <a:r>
              <a:rPr lang="en-IE" sz="1200" dirty="0"/>
              <a:t>Source: Keegan and O’Kelly  Oaktree Press 2004</a:t>
            </a:r>
          </a:p>
          <a:p>
            <a:pPr>
              <a:defRPr/>
            </a:pPr>
            <a:endParaRPr lang="en-IE" sz="1200" dirty="0"/>
          </a:p>
        </p:txBody>
      </p:sp>
      <p:pic>
        <p:nvPicPr>
          <p:cNvPr id="6" name="Picture 4" descr="LOGO">
            <a:extLst>
              <a:ext uri="{FF2B5EF4-FFF2-40B4-BE49-F238E27FC236}">
                <a16:creationId xmlns:a16="http://schemas.microsoft.com/office/drawing/2014/main" xmlns="" id="{43D0FAD5-95DC-49D3-88D2-27B5C718EB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xmlns="" id="{DF61E79D-EBA2-4E95-BC16-B5832D0D2DAD}"/>
              </a:ext>
            </a:extLst>
          </p:cNvPr>
          <p:cNvSpPr>
            <a:spLocks noGrp="1"/>
          </p:cNvSpPr>
          <p:nvPr>
            <p:ph type="dt" sz="quarter" idx="10"/>
          </p:nvPr>
        </p:nvSpPr>
        <p:spPr/>
        <p:txBody>
          <a:bodyPr/>
          <a:lstStyle/>
          <a:p>
            <a:pPr>
              <a:defRPr/>
            </a:pPr>
            <a:r>
              <a:rPr lang="en-US"/>
              <a:t>www.themegallery.com</a:t>
            </a:r>
          </a:p>
        </p:txBody>
      </p:sp>
      <p:sp>
        <p:nvSpPr>
          <p:cNvPr id="17411" name="Rectangle 18">
            <a:extLst>
              <a:ext uri="{FF2B5EF4-FFF2-40B4-BE49-F238E27FC236}">
                <a16:creationId xmlns:a16="http://schemas.microsoft.com/office/drawing/2014/main" xmlns="" id="{64915841-3D51-4533-B14A-DDE9C9FEBBBD}"/>
              </a:ext>
            </a:extLst>
          </p:cNvPr>
          <p:cNvSpPr>
            <a:spLocks noChangeArrowheads="1"/>
          </p:cNvSpPr>
          <p:nvPr/>
        </p:nvSpPr>
        <p:spPr bwMode="auto">
          <a:xfrm>
            <a:off x="533400" y="6410325"/>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8" name="Footer Placeholder 4">
            <a:extLst>
              <a:ext uri="{FF2B5EF4-FFF2-40B4-BE49-F238E27FC236}">
                <a16:creationId xmlns:a16="http://schemas.microsoft.com/office/drawing/2014/main" xmlns="" id="{BFCA1A3E-C1F2-4C92-9B85-11D6D63167EF}"/>
              </a:ext>
            </a:extLst>
          </p:cNvPr>
          <p:cNvSpPr>
            <a:spLocks noGrp="1"/>
          </p:cNvSpPr>
          <p:nvPr>
            <p:ph type="ftr" sz="quarter" idx="11"/>
          </p:nvPr>
        </p:nvSpPr>
        <p:spPr/>
        <p:txBody>
          <a:bodyPr/>
          <a:lstStyle/>
          <a:p>
            <a:pPr>
              <a:defRPr/>
            </a:pPr>
            <a:r>
              <a:rPr lang="en-US"/>
              <a:t>Company Logo</a:t>
            </a:r>
          </a:p>
        </p:txBody>
      </p:sp>
      <p:sp>
        <p:nvSpPr>
          <p:cNvPr id="17413" name="AutoShape 4">
            <a:extLst>
              <a:ext uri="{FF2B5EF4-FFF2-40B4-BE49-F238E27FC236}">
                <a16:creationId xmlns:a16="http://schemas.microsoft.com/office/drawing/2014/main" xmlns="" id="{367FBD9A-7094-4238-ACF6-078A1135764F}"/>
              </a:ext>
            </a:extLst>
          </p:cNvPr>
          <p:cNvSpPr>
            <a:spLocks noChangeAspect="1" noChangeArrowheads="1" noTextEdit="1"/>
          </p:cNvSpPr>
          <p:nvPr/>
        </p:nvSpPr>
        <p:spPr bwMode="gray">
          <a:xfrm flipH="1">
            <a:off x="4868863" y="32527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E"/>
          </a:p>
        </p:txBody>
      </p:sp>
      <p:pic>
        <p:nvPicPr>
          <p:cNvPr id="17414" name="Picture 17" descr="LOGO">
            <a:extLst>
              <a:ext uri="{FF2B5EF4-FFF2-40B4-BE49-F238E27FC236}">
                <a16:creationId xmlns:a16="http://schemas.microsoft.com/office/drawing/2014/main" xmlns="" id="{16A01D03-B514-4E1C-8100-04CC38D20A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8388" y="6240463"/>
            <a:ext cx="1636712" cy="5699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415" name="Rectangle 19">
            <a:extLst>
              <a:ext uri="{FF2B5EF4-FFF2-40B4-BE49-F238E27FC236}">
                <a16:creationId xmlns:a16="http://schemas.microsoft.com/office/drawing/2014/main" xmlns="" id="{D223D39C-982B-4F9E-82A0-661430BEFA27}"/>
              </a:ext>
            </a:extLst>
          </p:cNvPr>
          <p:cNvSpPr>
            <a:spLocks noGrp="1" noChangeArrowheads="1"/>
          </p:cNvSpPr>
          <p:nvPr>
            <p:ph type="title"/>
          </p:nvPr>
        </p:nvSpPr>
        <p:spPr>
          <a:xfrm>
            <a:off x="754063" y="174625"/>
            <a:ext cx="8229600" cy="563563"/>
          </a:xfrm>
          <a:noFill/>
        </p:spPr>
        <p:txBody>
          <a:bodyPr/>
          <a:lstStyle/>
          <a:p>
            <a:pPr algn="ctr" eaLnBrk="1" hangingPunct="1"/>
            <a:r>
              <a:rPr lang="en-GB" altLang="en-US" dirty="0">
                <a:highlight>
                  <a:srgbClr val="EAEAEA"/>
                </a:highlight>
              </a:rPr>
              <a:t>“Back to the future………”</a:t>
            </a:r>
          </a:p>
        </p:txBody>
      </p:sp>
      <p:sp>
        <p:nvSpPr>
          <p:cNvPr id="106512" name="Text Box 16">
            <a:extLst>
              <a:ext uri="{FF2B5EF4-FFF2-40B4-BE49-F238E27FC236}">
                <a16:creationId xmlns:a16="http://schemas.microsoft.com/office/drawing/2014/main" xmlns="" id="{B3DAAB92-19DE-43AE-B9FA-FE92C9117BE2}"/>
              </a:ext>
            </a:extLst>
          </p:cNvPr>
          <p:cNvSpPr txBox="1">
            <a:spLocks noChangeArrowheads="1"/>
          </p:cNvSpPr>
          <p:nvPr/>
        </p:nvSpPr>
        <p:spPr bwMode="auto">
          <a:xfrm>
            <a:off x="258763" y="985838"/>
            <a:ext cx="8493125" cy="4578350"/>
          </a:xfrm>
          <a:prstGeom prst="rect">
            <a:avLst/>
          </a:prstGeom>
          <a:noFill/>
          <a:ln>
            <a:noFill/>
          </a:ln>
          <a:effectLst/>
        </p:spPr>
        <p:txBody>
          <a:bodyPr>
            <a:spAutoFit/>
          </a:bodyPr>
          <a:lstStyle/>
          <a:p>
            <a:pPr algn="ctr" eaLnBrk="1" hangingPunct="1">
              <a:spcBef>
                <a:spcPct val="50000"/>
              </a:spcBef>
              <a:defRPr/>
            </a:pPr>
            <a:r>
              <a:rPr lang="en-IE" sz="2800" dirty="0">
                <a:latin typeface="Arial" charset="0"/>
              </a:rPr>
              <a:t>……”in the future … high-value manufacturing activities in Ireland will be knowledge-intensive, capital-intensive and skills-intensive.</a:t>
            </a:r>
          </a:p>
          <a:p>
            <a:pPr algn="ctr" eaLnBrk="1" hangingPunct="1">
              <a:spcBef>
                <a:spcPct val="50000"/>
              </a:spcBef>
              <a:defRPr/>
            </a:pPr>
            <a:r>
              <a:rPr lang="en-IE" sz="3200" dirty="0">
                <a:latin typeface="Arial" charset="0"/>
              </a:rPr>
              <a:t>  </a:t>
            </a:r>
            <a:r>
              <a:rPr lang="en-IE" sz="3200" u="sng" dirty="0">
                <a:latin typeface="Arial" charset="0"/>
              </a:rPr>
              <a:t>Successful firms will engage in developing a participative culture, where management and staff work collectively to ensure the success and longer term sustainability of the firm to the benefit of all</a:t>
            </a:r>
            <a:r>
              <a:rPr lang="en-IE" sz="3200" dirty="0">
                <a:latin typeface="Arial" charset="0"/>
              </a:rPr>
              <a:t>.”</a:t>
            </a:r>
          </a:p>
          <a:p>
            <a:pPr eaLnBrk="1" hangingPunct="1">
              <a:spcBef>
                <a:spcPct val="50000"/>
              </a:spcBef>
              <a:defRPr/>
            </a:pPr>
            <a:r>
              <a:rPr lang="en-IE" sz="2100" dirty="0">
                <a:solidFill>
                  <a:schemeClr val="accent3">
                    <a:lumMod val="50000"/>
                  </a:schemeClr>
                </a:solidFill>
                <a:latin typeface="Arial" charset="0"/>
              </a:rPr>
              <a:t> </a:t>
            </a:r>
            <a:r>
              <a:rPr lang="en-IE" sz="1400" b="1" dirty="0">
                <a:latin typeface="Arial" charset="0"/>
              </a:rPr>
              <a:t>(SOURCE: The Report of the High Level Group on Manufacturing – Towards 2016 – March 2008)</a:t>
            </a:r>
            <a:endParaRPr lang="en-GB" sz="1400" b="1"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Date Placeholder 3">
            <a:extLst>
              <a:ext uri="{FF2B5EF4-FFF2-40B4-BE49-F238E27FC236}">
                <a16:creationId xmlns:a16="http://schemas.microsoft.com/office/drawing/2014/main" xmlns="" id="{73E826AD-E4A0-4608-9DC9-7E8EF024A8F8}"/>
              </a:ext>
            </a:extLst>
          </p:cNvPr>
          <p:cNvSpPr>
            <a:spLocks noGrp="1"/>
          </p:cNvSpPr>
          <p:nvPr>
            <p:ph type="dt" sz="quarter" idx="10"/>
          </p:nvPr>
        </p:nvSpPr>
        <p:spPr/>
        <p:txBody>
          <a:bodyPr/>
          <a:lstStyle/>
          <a:p>
            <a:pPr>
              <a:defRPr/>
            </a:pPr>
            <a:r>
              <a:rPr lang="en-US"/>
              <a:t>www.themegallery.com</a:t>
            </a:r>
          </a:p>
        </p:txBody>
      </p:sp>
      <p:sp>
        <p:nvSpPr>
          <p:cNvPr id="25" name="Footer Placeholder 4">
            <a:extLst>
              <a:ext uri="{FF2B5EF4-FFF2-40B4-BE49-F238E27FC236}">
                <a16:creationId xmlns:a16="http://schemas.microsoft.com/office/drawing/2014/main" xmlns="" id="{A4E856DA-868A-4172-9CF8-AE9DDAC54F0A}"/>
              </a:ext>
            </a:extLst>
          </p:cNvPr>
          <p:cNvSpPr>
            <a:spLocks noGrp="1"/>
          </p:cNvSpPr>
          <p:nvPr>
            <p:ph type="ftr" sz="quarter" idx="11"/>
          </p:nvPr>
        </p:nvSpPr>
        <p:spPr/>
        <p:txBody>
          <a:bodyPr/>
          <a:lstStyle/>
          <a:p>
            <a:pPr>
              <a:defRPr/>
            </a:pPr>
            <a:r>
              <a:rPr lang="en-US"/>
              <a:t>Company Logo</a:t>
            </a:r>
          </a:p>
        </p:txBody>
      </p:sp>
      <p:sp>
        <p:nvSpPr>
          <p:cNvPr id="19460" name="Rectangle 2">
            <a:extLst>
              <a:ext uri="{FF2B5EF4-FFF2-40B4-BE49-F238E27FC236}">
                <a16:creationId xmlns:a16="http://schemas.microsoft.com/office/drawing/2014/main" xmlns="" id="{8C671C02-02A0-408F-8986-A2B10733FA41}"/>
              </a:ext>
            </a:extLst>
          </p:cNvPr>
          <p:cNvSpPr>
            <a:spLocks noGrp="1" noChangeArrowheads="1"/>
          </p:cNvSpPr>
          <p:nvPr>
            <p:ph type="title"/>
          </p:nvPr>
        </p:nvSpPr>
        <p:spPr>
          <a:xfrm>
            <a:off x="673100" y="119063"/>
            <a:ext cx="8229600" cy="563562"/>
          </a:xfrm>
        </p:spPr>
        <p:txBody>
          <a:bodyPr/>
          <a:lstStyle/>
          <a:p>
            <a:pPr algn="l" eaLnBrk="1" hangingPunct="1"/>
            <a:r>
              <a:rPr lang="en-US" altLang="en-US" dirty="0" err="1">
                <a:highlight>
                  <a:srgbClr val="EAEAEA"/>
                </a:highlight>
              </a:rPr>
              <a:t>Recognise</a:t>
            </a:r>
            <a:r>
              <a:rPr lang="en-US" altLang="en-US" dirty="0">
                <a:highlight>
                  <a:srgbClr val="EAEAEA"/>
                </a:highlight>
              </a:rPr>
              <a:t> this?</a:t>
            </a:r>
          </a:p>
        </p:txBody>
      </p:sp>
      <p:pic>
        <p:nvPicPr>
          <p:cNvPr id="19461" name="Picture 3" descr="LOGO">
            <a:extLst>
              <a:ext uri="{FF2B5EF4-FFF2-40B4-BE49-F238E27FC236}">
                <a16:creationId xmlns:a16="http://schemas.microsoft.com/office/drawing/2014/main" xmlns="" id="{C949A749-AE71-412C-8E1F-6A049DDF830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9462" name="Rectangle 4">
            <a:extLst>
              <a:ext uri="{FF2B5EF4-FFF2-40B4-BE49-F238E27FC236}">
                <a16:creationId xmlns:a16="http://schemas.microsoft.com/office/drawing/2014/main" xmlns="" id="{5F823D8B-6DC4-4A5D-97C5-D3E086BD37E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grpSp>
        <p:nvGrpSpPr>
          <p:cNvPr id="19463" name="Group 5">
            <a:extLst>
              <a:ext uri="{FF2B5EF4-FFF2-40B4-BE49-F238E27FC236}">
                <a16:creationId xmlns:a16="http://schemas.microsoft.com/office/drawing/2014/main" xmlns="" id="{BEC2D1E5-DA17-4B11-8930-7DBA019C3F8F}"/>
              </a:ext>
            </a:extLst>
          </p:cNvPr>
          <p:cNvGrpSpPr>
            <a:grpSpLocks noChangeAspect="1"/>
          </p:cNvGrpSpPr>
          <p:nvPr/>
        </p:nvGrpSpPr>
        <p:grpSpPr bwMode="auto">
          <a:xfrm>
            <a:off x="1087438" y="928688"/>
            <a:ext cx="6477000" cy="5372100"/>
            <a:chOff x="2582" y="2778"/>
            <a:chExt cx="7528" cy="7521"/>
          </a:xfrm>
        </p:grpSpPr>
        <p:sp>
          <p:nvSpPr>
            <p:cNvPr id="19469" name="AutoShape 6">
              <a:extLst>
                <a:ext uri="{FF2B5EF4-FFF2-40B4-BE49-F238E27FC236}">
                  <a16:creationId xmlns:a16="http://schemas.microsoft.com/office/drawing/2014/main" xmlns="" id="{1C8ED2DF-7F31-4B2A-83F7-08FCF597EBA4}"/>
                </a:ext>
              </a:extLst>
            </p:cNvPr>
            <p:cNvSpPr>
              <a:spLocks noChangeAspect="1" noChangeArrowheads="1"/>
            </p:cNvSpPr>
            <p:nvPr/>
          </p:nvSpPr>
          <p:spPr bwMode="auto">
            <a:xfrm>
              <a:off x="2582" y="2778"/>
              <a:ext cx="7528" cy="7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0" name="AutoShape 7">
              <a:extLst>
                <a:ext uri="{FF2B5EF4-FFF2-40B4-BE49-F238E27FC236}">
                  <a16:creationId xmlns:a16="http://schemas.microsoft.com/office/drawing/2014/main" xmlns="" id="{994BB6CB-00CD-4AB6-8C8B-21272B97904F}"/>
                </a:ext>
              </a:extLst>
            </p:cNvPr>
            <p:cNvSpPr>
              <a:spLocks noChangeArrowheads="1"/>
            </p:cNvSpPr>
            <p:nvPr/>
          </p:nvSpPr>
          <p:spPr bwMode="auto">
            <a:xfrm>
              <a:off x="3444" y="2798"/>
              <a:ext cx="5876" cy="1600"/>
            </a:xfrm>
            <a:prstGeom prst="triangle">
              <a:avLst>
                <a:gd name="adj" fmla="val 50000"/>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1" name="Rectangle 8">
              <a:extLst>
                <a:ext uri="{FF2B5EF4-FFF2-40B4-BE49-F238E27FC236}">
                  <a16:creationId xmlns:a16="http://schemas.microsoft.com/office/drawing/2014/main" xmlns="" id="{23D327A7-294E-47A3-807C-88C6C9F4B2C8}"/>
                </a:ext>
              </a:extLst>
            </p:cNvPr>
            <p:cNvSpPr>
              <a:spLocks noChangeArrowheads="1"/>
            </p:cNvSpPr>
            <p:nvPr/>
          </p:nvSpPr>
          <p:spPr bwMode="auto">
            <a:xfrm>
              <a:off x="3444" y="4398"/>
              <a:ext cx="5876" cy="64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The TOYOTA WAY (2001)</a:t>
              </a:r>
              <a:endParaRPr lang="en-GB" altLang="en-US" sz="1800" b="1">
                <a:latin typeface="Arial" panose="020B0604020202020204" pitchFamily="34" charset="0"/>
              </a:endParaRPr>
            </a:p>
          </p:txBody>
        </p:sp>
        <p:sp>
          <p:nvSpPr>
            <p:cNvPr id="19472" name="Rectangle 9">
              <a:extLst>
                <a:ext uri="{FF2B5EF4-FFF2-40B4-BE49-F238E27FC236}">
                  <a16:creationId xmlns:a16="http://schemas.microsoft.com/office/drawing/2014/main" xmlns="" id="{C3566A66-BC83-4D1C-98D6-010CA72A9EB1}"/>
                </a:ext>
              </a:extLst>
            </p:cNvPr>
            <p:cNvSpPr>
              <a:spLocks noChangeArrowheads="1"/>
            </p:cNvSpPr>
            <p:nvPr/>
          </p:nvSpPr>
          <p:spPr bwMode="auto">
            <a:xfrm>
              <a:off x="3914" y="5038"/>
              <a:ext cx="1565" cy="32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3" name="Rectangle 10">
              <a:extLst>
                <a:ext uri="{FF2B5EF4-FFF2-40B4-BE49-F238E27FC236}">
                  <a16:creationId xmlns:a16="http://schemas.microsoft.com/office/drawing/2014/main" xmlns="" id="{E42DF7F0-BB0B-42EB-B341-73945946F939}"/>
                </a:ext>
              </a:extLst>
            </p:cNvPr>
            <p:cNvSpPr>
              <a:spLocks noChangeArrowheads="1"/>
            </p:cNvSpPr>
            <p:nvPr/>
          </p:nvSpPr>
          <p:spPr bwMode="auto">
            <a:xfrm>
              <a:off x="4321" y="5358"/>
              <a:ext cx="782" cy="2541"/>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4" name="Rectangle 11">
              <a:extLst>
                <a:ext uri="{FF2B5EF4-FFF2-40B4-BE49-F238E27FC236}">
                  <a16:creationId xmlns:a16="http://schemas.microsoft.com/office/drawing/2014/main" xmlns="" id="{D69C3634-538B-4E49-84FE-D36A177BDD71}"/>
                </a:ext>
              </a:extLst>
            </p:cNvPr>
            <p:cNvSpPr>
              <a:spLocks noChangeArrowheads="1"/>
            </p:cNvSpPr>
            <p:nvPr/>
          </p:nvSpPr>
          <p:spPr bwMode="auto">
            <a:xfrm>
              <a:off x="7451" y="5038"/>
              <a:ext cx="1566" cy="32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5" name="Rectangle 12">
              <a:extLst>
                <a:ext uri="{FF2B5EF4-FFF2-40B4-BE49-F238E27FC236}">
                  <a16:creationId xmlns:a16="http://schemas.microsoft.com/office/drawing/2014/main" xmlns="" id="{9FD38324-25AC-4D42-A7AE-7569FB2EDCA3}"/>
                </a:ext>
              </a:extLst>
            </p:cNvPr>
            <p:cNvSpPr>
              <a:spLocks noChangeArrowheads="1"/>
            </p:cNvSpPr>
            <p:nvPr/>
          </p:nvSpPr>
          <p:spPr bwMode="auto">
            <a:xfrm>
              <a:off x="3991" y="7899"/>
              <a:ext cx="1566" cy="319"/>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6" name="Rectangle 13">
              <a:extLst>
                <a:ext uri="{FF2B5EF4-FFF2-40B4-BE49-F238E27FC236}">
                  <a16:creationId xmlns:a16="http://schemas.microsoft.com/office/drawing/2014/main" xmlns="" id="{98FDD49C-4B7A-48E9-BCE6-7EBFA1824DF1}"/>
                </a:ext>
              </a:extLst>
            </p:cNvPr>
            <p:cNvSpPr>
              <a:spLocks noChangeArrowheads="1"/>
            </p:cNvSpPr>
            <p:nvPr/>
          </p:nvSpPr>
          <p:spPr bwMode="auto">
            <a:xfrm>
              <a:off x="7278" y="7899"/>
              <a:ext cx="1566" cy="319"/>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7" name="Rectangle 14">
              <a:extLst>
                <a:ext uri="{FF2B5EF4-FFF2-40B4-BE49-F238E27FC236}">
                  <a16:creationId xmlns:a16="http://schemas.microsoft.com/office/drawing/2014/main" xmlns="" id="{DAEE68E3-00C0-46CF-B762-A43F2718671F}"/>
                </a:ext>
              </a:extLst>
            </p:cNvPr>
            <p:cNvSpPr>
              <a:spLocks noChangeArrowheads="1"/>
            </p:cNvSpPr>
            <p:nvPr/>
          </p:nvSpPr>
          <p:spPr bwMode="auto">
            <a:xfrm>
              <a:off x="7764" y="5358"/>
              <a:ext cx="783" cy="2541"/>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8" name="Rectangle 15">
              <a:extLst>
                <a:ext uri="{FF2B5EF4-FFF2-40B4-BE49-F238E27FC236}">
                  <a16:creationId xmlns:a16="http://schemas.microsoft.com/office/drawing/2014/main" xmlns="" id="{11429B0C-A826-4AC2-BE7E-A39C9EFB13DF}"/>
                </a:ext>
              </a:extLst>
            </p:cNvPr>
            <p:cNvSpPr>
              <a:spLocks noChangeArrowheads="1"/>
            </p:cNvSpPr>
            <p:nvPr/>
          </p:nvSpPr>
          <p:spPr bwMode="auto">
            <a:xfrm>
              <a:off x="2895" y="8219"/>
              <a:ext cx="1251"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79" name="Rectangle 16">
              <a:extLst>
                <a:ext uri="{FF2B5EF4-FFF2-40B4-BE49-F238E27FC236}">
                  <a16:creationId xmlns:a16="http://schemas.microsoft.com/office/drawing/2014/main" xmlns="" id="{FD2AAB12-A838-4845-8784-5AD78CDD80F8}"/>
                </a:ext>
              </a:extLst>
            </p:cNvPr>
            <p:cNvSpPr>
              <a:spLocks noChangeArrowheads="1"/>
            </p:cNvSpPr>
            <p:nvPr/>
          </p:nvSpPr>
          <p:spPr bwMode="auto">
            <a:xfrm>
              <a:off x="4147" y="8219"/>
              <a:ext cx="1252"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80" name="Rectangle 17">
              <a:extLst>
                <a:ext uri="{FF2B5EF4-FFF2-40B4-BE49-F238E27FC236}">
                  <a16:creationId xmlns:a16="http://schemas.microsoft.com/office/drawing/2014/main" xmlns="" id="{7F0B4454-2B2E-442C-B385-DF794E68915D}"/>
                </a:ext>
              </a:extLst>
            </p:cNvPr>
            <p:cNvSpPr>
              <a:spLocks noChangeArrowheads="1"/>
            </p:cNvSpPr>
            <p:nvPr/>
          </p:nvSpPr>
          <p:spPr bwMode="auto">
            <a:xfrm>
              <a:off x="5399" y="8219"/>
              <a:ext cx="1253"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81" name="Rectangle 18">
              <a:extLst>
                <a:ext uri="{FF2B5EF4-FFF2-40B4-BE49-F238E27FC236}">
                  <a16:creationId xmlns:a16="http://schemas.microsoft.com/office/drawing/2014/main" xmlns="" id="{1A55889F-B774-4F56-BB56-94F1812AFBE2}"/>
                </a:ext>
              </a:extLst>
            </p:cNvPr>
            <p:cNvSpPr>
              <a:spLocks noChangeArrowheads="1"/>
            </p:cNvSpPr>
            <p:nvPr/>
          </p:nvSpPr>
          <p:spPr bwMode="auto">
            <a:xfrm>
              <a:off x="6808" y="8219"/>
              <a:ext cx="1252"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19482" name="Rectangle 19">
              <a:extLst>
                <a:ext uri="{FF2B5EF4-FFF2-40B4-BE49-F238E27FC236}">
                  <a16:creationId xmlns:a16="http://schemas.microsoft.com/office/drawing/2014/main" xmlns="" id="{8916C0A0-1F68-4884-AEA6-BB378BF26A8C}"/>
                </a:ext>
              </a:extLst>
            </p:cNvPr>
            <p:cNvSpPr>
              <a:spLocks noChangeArrowheads="1"/>
            </p:cNvSpPr>
            <p:nvPr/>
          </p:nvSpPr>
          <p:spPr bwMode="auto">
            <a:xfrm>
              <a:off x="8060" y="8219"/>
              <a:ext cx="1251" cy="1760"/>
            </a:xfrm>
            <a:prstGeom prst="rect">
              <a:avLst/>
            </a:prstGeom>
            <a:solidFill>
              <a:srgbClr val="FFFFFF"/>
            </a:solidFill>
            <a:ln w="25400">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grpSp>
      <p:sp>
        <p:nvSpPr>
          <p:cNvPr id="19464" name="Text Box 20">
            <a:extLst>
              <a:ext uri="{FF2B5EF4-FFF2-40B4-BE49-F238E27FC236}">
                <a16:creationId xmlns:a16="http://schemas.microsoft.com/office/drawing/2014/main" xmlns="" id="{A976A927-0CB7-45D7-8FF5-0CA89B42FF39}"/>
              </a:ext>
            </a:extLst>
          </p:cNvPr>
          <p:cNvSpPr txBox="1">
            <a:spLocks noChangeArrowheads="1"/>
          </p:cNvSpPr>
          <p:nvPr/>
        </p:nvSpPr>
        <p:spPr bwMode="auto">
          <a:xfrm>
            <a:off x="973138" y="2992438"/>
            <a:ext cx="1562100" cy="609600"/>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b="1">
                <a:latin typeface="Times New Roman" panose="02020603050405020304" pitchFamily="18" charset="0"/>
              </a:rPr>
              <a:t>Continuous</a:t>
            </a:r>
          </a:p>
          <a:p>
            <a:pPr algn="ctr" eaLnBrk="1" hangingPunct="1">
              <a:spcBef>
                <a:spcPct val="0"/>
              </a:spcBef>
              <a:buClrTx/>
              <a:buFontTx/>
              <a:buNone/>
            </a:pPr>
            <a:r>
              <a:rPr lang="en-GB" altLang="en-US" sz="1800" b="1">
                <a:latin typeface="Times New Roman" panose="02020603050405020304" pitchFamily="18" charset="0"/>
              </a:rPr>
              <a:t>Improvement</a:t>
            </a:r>
            <a:endParaRPr lang="en-GB" altLang="en-US" sz="1800" b="1">
              <a:latin typeface="Arial" panose="020B0604020202020204" pitchFamily="34" charset="0"/>
            </a:endParaRPr>
          </a:p>
        </p:txBody>
      </p:sp>
      <p:sp>
        <p:nvSpPr>
          <p:cNvPr id="19465" name="Text Box 21">
            <a:extLst>
              <a:ext uri="{FF2B5EF4-FFF2-40B4-BE49-F238E27FC236}">
                <a16:creationId xmlns:a16="http://schemas.microsoft.com/office/drawing/2014/main" xmlns="" id="{25DC31B3-5EFE-4E3F-B100-24AD6ECA61D8}"/>
              </a:ext>
            </a:extLst>
          </p:cNvPr>
          <p:cNvSpPr txBox="1">
            <a:spLocks noChangeArrowheads="1"/>
          </p:cNvSpPr>
          <p:nvPr/>
        </p:nvSpPr>
        <p:spPr bwMode="auto">
          <a:xfrm>
            <a:off x="6394450" y="2771775"/>
            <a:ext cx="1371600" cy="1814513"/>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b="1">
                <a:latin typeface="Times New Roman" panose="02020603050405020304" pitchFamily="18" charset="0"/>
              </a:rPr>
              <a:t>Respect for</a:t>
            </a:r>
          </a:p>
          <a:p>
            <a:pPr algn="ctr" eaLnBrk="1" hangingPunct="1">
              <a:spcBef>
                <a:spcPct val="0"/>
              </a:spcBef>
              <a:buClrTx/>
              <a:buFontTx/>
              <a:buNone/>
            </a:pPr>
            <a:r>
              <a:rPr lang="en-GB" altLang="en-US" sz="1800" b="1">
                <a:latin typeface="Times New Roman" panose="02020603050405020304" pitchFamily="18" charset="0"/>
              </a:rPr>
              <a:t>People </a:t>
            </a:r>
            <a:r>
              <a:rPr lang="en-GB" altLang="en-US" sz="1200" b="1">
                <a:latin typeface="Times New Roman" panose="02020603050405020304" pitchFamily="18" charset="0"/>
              </a:rPr>
              <a:t>…workers, trade unions, suppliers, contractors, customers, community and society</a:t>
            </a:r>
          </a:p>
          <a:p>
            <a:pPr algn="ctr" eaLnBrk="1" hangingPunct="1">
              <a:spcBef>
                <a:spcPct val="0"/>
              </a:spcBef>
              <a:buClrTx/>
              <a:buFontTx/>
              <a:buNone/>
            </a:pPr>
            <a:endParaRPr lang="en-GB" altLang="en-US" sz="1800" b="1">
              <a:latin typeface="Times New Roman" panose="02020603050405020304" pitchFamily="18" charset="0"/>
            </a:endParaRPr>
          </a:p>
          <a:p>
            <a:pPr algn="ctr" eaLnBrk="1" hangingPunct="1">
              <a:spcBef>
                <a:spcPct val="0"/>
              </a:spcBef>
              <a:buClrTx/>
              <a:buFontTx/>
              <a:buNone/>
            </a:pPr>
            <a:endParaRPr lang="en-GB" altLang="en-US" sz="1800" b="1">
              <a:latin typeface="Times New Roman" panose="02020603050405020304" pitchFamily="18" charset="0"/>
            </a:endParaRPr>
          </a:p>
          <a:p>
            <a:pPr algn="ctr" eaLnBrk="1" hangingPunct="1">
              <a:spcBef>
                <a:spcPct val="0"/>
              </a:spcBef>
              <a:buClrTx/>
              <a:buFontTx/>
              <a:buNone/>
            </a:pPr>
            <a:endParaRPr lang="en-GB" altLang="en-US" sz="1800" b="1">
              <a:latin typeface="Times New Roman" panose="02020603050405020304" pitchFamily="18" charset="0"/>
            </a:endParaRPr>
          </a:p>
          <a:p>
            <a:pPr algn="ctr" eaLnBrk="1" hangingPunct="1">
              <a:spcBef>
                <a:spcPct val="0"/>
              </a:spcBef>
              <a:buClrTx/>
              <a:buFontTx/>
              <a:buNone/>
            </a:pPr>
            <a:r>
              <a:rPr lang="en-GB" altLang="en-US" sz="1800" b="1">
                <a:latin typeface="Times New Roman" panose="02020603050405020304" pitchFamily="18" charset="0"/>
              </a:rPr>
              <a:t> </a:t>
            </a:r>
          </a:p>
          <a:p>
            <a:pPr algn="ctr" eaLnBrk="1" hangingPunct="1">
              <a:spcBef>
                <a:spcPct val="0"/>
              </a:spcBef>
              <a:buClrTx/>
              <a:buFontTx/>
              <a:buNone/>
            </a:pPr>
            <a:endParaRPr lang="en-GB" altLang="en-US" sz="1800" b="1">
              <a:latin typeface="Times New Roman" panose="02020603050405020304" pitchFamily="18" charset="0"/>
            </a:endParaRPr>
          </a:p>
          <a:p>
            <a:pPr algn="ctr" eaLnBrk="1" hangingPunct="1">
              <a:spcBef>
                <a:spcPct val="0"/>
              </a:spcBef>
              <a:buClrTx/>
              <a:buFontTx/>
              <a:buNone/>
            </a:pPr>
            <a:endParaRPr lang="en-GB" altLang="en-US" sz="1800" b="1">
              <a:latin typeface="Arial" panose="020B0604020202020204" pitchFamily="34" charset="0"/>
            </a:endParaRPr>
          </a:p>
        </p:txBody>
      </p:sp>
      <p:sp>
        <p:nvSpPr>
          <p:cNvPr id="19466" name="Text Box 22">
            <a:extLst>
              <a:ext uri="{FF2B5EF4-FFF2-40B4-BE49-F238E27FC236}">
                <a16:creationId xmlns:a16="http://schemas.microsoft.com/office/drawing/2014/main" xmlns="" id="{241D670E-A3C7-4B78-80CB-ADF7D994282A}"/>
              </a:ext>
            </a:extLst>
          </p:cNvPr>
          <p:cNvSpPr txBox="1">
            <a:spLocks noChangeArrowheads="1"/>
          </p:cNvSpPr>
          <p:nvPr/>
        </p:nvSpPr>
        <p:spPr bwMode="auto">
          <a:xfrm>
            <a:off x="3352800" y="6248400"/>
            <a:ext cx="2057400" cy="304800"/>
          </a:xfrm>
          <a:prstGeom prst="rect">
            <a:avLst/>
          </a:prstGeom>
          <a:solidFill>
            <a:srgbClr val="FFFFFF"/>
          </a:solidFill>
          <a:ln w="9525">
            <a:solidFill>
              <a:srgbClr val="000000"/>
            </a:solidFill>
            <a:miter lim="800000"/>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ClrTx/>
              <a:buFontTx/>
              <a:buNone/>
            </a:pPr>
            <a:r>
              <a:rPr lang="en-GB" altLang="en-US" sz="1800" b="1">
                <a:latin typeface="Times New Roman" panose="02020603050405020304" pitchFamily="18" charset="0"/>
              </a:rPr>
              <a:t>TWIN PILLARS</a:t>
            </a:r>
            <a:endParaRPr lang="en-GB" altLang="en-US" sz="1800" b="1">
              <a:latin typeface="Arial" panose="020B0604020202020204" pitchFamily="34" charset="0"/>
            </a:endParaRPr>
          </a:p>
        </p:txBody>
      </p:sp>
      <p:sp>
        <p:nvSpPr>
          <p:cNvPr id="19467" name="Text Box 23">
            <a:extLst>
              <a:ext uri="{FF2B5EF4-FFF2-40B4-BE49-F238E27FC236}">
                <a16:creationId xmlns:a16="http://schemas.microsoft.com/office/drawing/2014/main" xmlns="" id="{EBC126E6-1070-4E6D-966C-76CBA1445F00}"/>
              </a:ext>
            </a:extLst>
          </p:cNvPr>
          <p:cNvSpPr txBox="1">
            <a:spLocks noChangeArrowheads="1"/>
          </p:cNvSpPr>
          <p:nvPr/>
        </p:nvSpPr>
        <p:spPr bwMode="auto">
          <a:xfrm>
            <a:off x="0" y="6613525"/>
            <a:ext cx="583565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ClrTx/>
              <a:buFontTx/>
              <a:buNone/>
            </a:pPr>
            <a:r>
              <a:rPr lang="en-IE" altLang="en-US" sz="1000" b="1">
                <a:latin typeface="Arial" panose="020B0604020202020204" pitchFamily="34" charset="0"/>
              </a:rPr>
              <a:t>Source: Toyoto Culture by Jeffrey K. Liker &amp; Michael Hoseus; McGraw Hill 2008</a:t>
            </a:r>
            <a:endParaRPr lang="en-GB" altLang="en-US" sz="1000" b="1">
              <a:latin typeface="Arial" panose="020B0604020202020204" pitchFamily="34" charset="0"/>
            </a:endParaRPr>
          </a:p>
        </p:txBody>
      </p:sp>
      <p:sp>
        <p:nvSpPr>
          <p:cNvPr id="19468" name="Rectangle 5">
            <a:extLst>
              <a:ext uri="{FF2B5EF4-FFF2-40B4-BE49-F238E27FC236}">
                <a16:creationId xmlns:a16="http://schemas.microsoft.com/office/drawing/2014/main" xmlns="" id="{BE5D8D8A-2821-4124-897E-37F05DE8DCBB}"/>
              </a:ext>
            </a:extLst>
          </p:cNvPr>
          <p:cNvSpPr>
            <a:spLocks noChangeArrowheads="1"/>
          </p:cNvSpPr>
          <p:nvPr/>
        </p:nvSpPr>
        <p:spPr bwMode="auto">
          <a:xfrm>
            <a:off x="981075" y="3746500"/>
            <a:ext cx="1554163" cy="715963"/>
          </a:xfrm>
          <a:prstGeom prst="rect">
            <a:avLst/>
          </a:prstGeom>
          <a:solidFill>
            <a:schemeClr val="bg1"/>
          </a:solidFill>
          <a:ln w="9525" algn="ctr">
            <a:solidFill>
              <a:schemeClr val="tx2"/>
            </a:solidFill>
            <a:round/>
            <a:headEnd/>
            <a:tailEnd/>
          </a:ln>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1100" b="1">
                <a:latin typeface="Times New Roman" panose="02020603050405020304" pitchFamily="18" charset="0"/>
                <a:cs typeface="Times New Roman" panose="02020603050405020304" pitchFamily="18" charset="0"/>
              </a:rPr>
              <a:t>We now include Energy Conservation/ Sustainability in this pillar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xmlns="" id="{B1CF15B3-0BBF-4914-8C6F-DA66857EF5A8}"/>
              </a:ext>
            </a:extLst>
          </p:cNvPr>
          <p:cNvSpPr>
            <a:spLocks noGrp="1"/>
          </p:cNvSpPr>
          <p:nvPr>
            <p:ph type="dt" sz="quarter" idx="10"/>
          </p:nvPr>
        </p:nvSpPr>
        <p:spPr/>
        <p:txBody>
          <a:bodyPr/>
          <a:lstStyle/>
          <a:p>
            <a:pPr>
              <a:defRPr/>
            </a:pPr>
            <a:r>
              <a:rPr lang="en-US"/>
              <a:t>www.themegallery.com</a:t>
            </a:r>
          </a:p>
        </p:txBody>
      </p:sp>
      <p:sp>
        <p:nvSpPr>
          <p:cNvPr id="15" name="Footer Placeholder 4">
            <a:extLst>
              <a:ext uri="{FF2B5EF4-FFF2-40B4-BE49-F238E27FC236}">
                <a16:creationId xmlns:a16="http://schemas.microsoft.com/office/drawing/2014/main" xmlns="" id="{7A22B391-0700-48A5-82E1-4A38DC0E2AB0}"/>
              </a:ext>
            </a:extLst>
          </p:cNvPr>
          <p:cNvSpPr>
            <a:spLocks noGrp="1"/>
          </p:cNvSpPr>
          <p:nvPr>
            <p:ph type="ftr" sz="quarter" idx="11"/>
          </p:nvPr>
        </p:nvSpPr>
        <p:spPr/>
        <p:txBody>
          <a:bodyPr/>
          <a:lstStyle/>
          <a:p>
            <a:pPr>
              <a:defRPr/>
            </a:pPr>
            <a:r>
              <a:rPr lang="en-US" dirty="0"/>
              <a:t>Company Logo</a:t>
            </a:r>
          </a:p>
        </p:txBody>
      </p:sp>
      <p:pic>
        <p:nvPicPr>
          <p:cNvPr id="21508" name="Picture 31" descr="LOGO">
            <a:extLst>
              <a:ext uri="{FF2B5EF4-FFF2-40B4-BE49-F238E27FC236}">
                <a16:creationId xmlns:a16="http://schemas.microsoft.com/office/drawing/2014/main" xmlns="" id="{AEB444F0-5FC1-4D57-9A3F-F2E5D6D976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04100" y="6192838"/>
            <a:ext cx="1587500" cy="5857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1509" name="Rectangle 32">
            <a:extLst>
              <a:ext uri="{FF2B5EF4-FFF2-40B4-BE49-F238E27FC236}">
                <a16:creationId xmlns:a16="http://schemas.microsoft.com/office/drawing/2014/main" xmlns="" id="{6C2C07F2-2C65-4B0E-9A48-2CD63B7A3FE5}"/>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0" name="Rectangle 33">
            <a:extLst>
              <a:ext uri="{FF2B5EF4-FFF2-40B4-BE49-F238E27FC236}">
                <a16:creationId xmlns:a16="http://schemas.microsoft.com/office/drawing/2014/main" xmlns="" id="{969E2992-DB0F-4BDC-8444-812A651BEF79}"/>
              </a:ext>
            </a:extLst>
          </p:cNvPr>
          <p:cNvSpPr>
            <a:spLocks noGrp="1" noChangeArrowheads="1"/>
          </p:cNvSpPr>
          <p:nvPr>
            <p:ph type="title"/>
          </p:nvPr>
        </p:nvSpPr>
        <p:spPr/>
        <p:txBody>
          <a:bodyPr/>
          <a:lstStyle/>
          <a:p>
            <a:pPr algn="ctr" eaLnBrk="1" hangingPunct="1"/>
            <a:r>
              <a:rPr lang="en-IE" altLang="en-US" sz="2800" b="1" dirty="0">
                <a:highlight>
                  <a:srgbClr val="EAEAEA"/>
                </a:highlight>
              </a:rPr>
              <a:t>Pretty Scary Stuff!!!!</a:t>
            </a:r>
            <a:endParaRPr lang="en-GB" altLang="en-US" sz="2800" b="1" dirty="0">
              <a:highlight>
                <a:srgbClr val="EAEAEA"/>
              </a:highlight>
            </a:endParaRPr>
          </a:p>
        </p:txBody>
      </p:sp>
      <p:sp>
        <p:nvSpPr>
          <p:cNvPr id="21511" name="Picture 35" descr="MC900435919[1]">
            <a:extLst>
              <a:ext uri="{FF2B5EF4-FFF2-40B4-BE49-F238E27FC236}">
                <a16:creationId xmlns:a16="http://schemas.microsoft.com/office/drawing/2014/main" xmlns="" id="{0B951B3E-FF44-4862-9823-8ACE241E1201}"/>
              </a:ext>
            </a:extLst>
          </p:cNvPr>
          <p:cNvSpPr>
            <a:spLocks noChangeAspect="1" noChangeArrowheads="1"/>
          </p:cNvSpPr>
          <p:nvPr/>
        </p:nvSpPr>
        <p:spPr bwMode="auto">
          <a:xfrm>
            <a:off x="2417763" y="2595563"/>
            <a:ext cx="3938587" cy="307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2400" dirty="0">
                <a:latin typeface="Arial" panose="020B0604020202020204" pitchFamily="34" charset="0"/>
              </a:rPr>
              <a:t>A joint union-management approach to implementing    change poses real challenges and problems for </a:t>
            </a:r>
            <a:r>
              <a:rPr lang="en-IE" altLang="en-US" sz="3200" b="1" dirty="0">
                <a:latin typeface="Arial" panose="020B0604020202020204" pitchFamily="34" charset="0"/>
              </a:rPr>
              <a:t>all</a:t>
            </a:r>
            <a:r>
              <a:rPr lang="en-IE" altLang="en-US" sz="2400" dirty="0">
                <a:latin typeface="Arial" panose="020B0604020202020204" pitchFamily="34" charset="0"/>
              </a:rPr>
              <a:t> players affected  </a:t>
            </a:r>
          </a:p>
        </p:txBody>
      </p:sp>
      <p:sp>
        <p:nvSpPr>
          <p:cNvPr id="21512" name="AutoShape 40">
            <a:extLst>
              <a:ext uri="{FF2B5EF4-FFF2-40B4-BE49-F238E27FC236}">
                <a16:creationId xmlns:a16="http://schemas.microsoft.com/office/drawing/2014/main" xmlns="" id="{5429701C-FD49-4B16-948D-BC88EDB5EEFB}"/>
              </a:ext>
            </a:extLst>
          </p:cNvPr>
          <p:cNvSpPr>
            <a:spLocks noChangeArrowheads="1"/>
          </p:cNvSpPr>
          <p:nvPr/>
        </p:nvSpPr>
        <p:spPr bwMode="auto">
          <a:xfrm>
            <a:off x="96838" y="1444625"/>
            <a:ext cx="1816100" cy="1717675"/>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COMPANIES</a:t>
            </a:r>
            <a:endParaRPr lang="en-GB" altLang="en-US" sz="1800" b="1">
              <a:latin typeface="Arial" panose="020B0604020202020204" pitchFamily="34" charset="0"/>
            </a:endParaRPr>
          </a:p>
        </p:txBody>
      </p:sp>
      <p:sp>
        <p:nvSpPr>
          <p:cNvPr id="21513" name="AutoShape 43">
            <a:extLst>
              <a:ext uri="{FF2B5EF4-FFF2-40B4-BE49-F238E27FC236}">
                <a16:creationId xmlns:a16="http://schemas.microsoft.com/office/drawing/2014/main" xmlns="" id="{4CE611EE-0627-4283-9310-F0217E0A60CD}"/>
              </a:ext>
            </a:extLst>
          </p:cNvPr>
          <p:cNvSpPr>
            <a:spLocks noChangeArrowheads="1"/>
          </p:cNvSpPr>
          <p:nvPr/>
        </p:nvSpPr>
        <p:spPr bwMode="auto">
          <a:xfrm>
            <a:off x="6977063" y="1084263"/>
            <a:ext cx="1817687" cy="1716087"/>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TRADE UNIONS</a:t>
            </a:r>
            <a:endParaRPr lang="en-GB" altLang="en-US" sz="1800" b="1">
              <a:latin typeface="Arial" panose="020B0604020202020204" pitchFamily="34" charset="0"/>
            </a:endParaRPr>
          </a:p>
        </p:txBody>
      </p:sp>
      <p:sp>
        <p:nvSpPr>
          <p:cNvPr id="21514" name="AutoShape 44">
            <a:extLst>
              <a:ext uri="{FF2B5EF4-FFF2-40B4-BE49-F238E27FC236}">
                <a16:creationId xmlns:a16="http://schemas.microsoft.com/office/drawing/2014/main" xmlns="" id="{942BF5AB-AAE7-4BE7-9CD0-7BE23B5CA9EB}"/>
              </a:ext>
            </a:extLst>
          </p:cNvPr>
          <p:cNvSpPr>
            <a:spLocks noChangeArrowheads="1"/>
          </p:cNvSpPr>
          <p:nvPr/>
        </p:nvSpPr>
        <p:spPr bwMode="auto">
          <a:xfrm>
            <a:off x="6977063" y="4379913"/>
            <a:ext cx="1817687" cy="1716087"/>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WORKFORCE</a:t>
            </a:r>
            <a:endParaRPr lang="en-GB" altLang="en-US" sz="1800" b="1">
              <a:latin typeface="Arial" panose="020B0604020202020204" pitchFamily="34" charset="0"/>
            </a:endParaRPr>
          </a:p>
        </p:txBody>
      </p:sp>
      <p:sp>
        <p:nvSpPr>
          <p:cNvPr id="21515" name="AutoShape 45">
            <a:extLst>
              <a:ext uri="{FF2B5EF4-FFF2-40B4-BE49-F238E27FC236}">
                <a16:creationId xmlns:a16="http://schemas.microsoft.com/office/drawing/2014/main" xmlns="" id="{4FD8570A-96BE-42A8-9725-2B4CD751F3CA}"/>
              </a:ext>
            </a:extLst>
          </p:cNvPr>
          <p:cNvSpPr>
            <a:spLocks noChangeArrowheads="1"/>
          </p:cNvSpPr>
          <p:nvPr/>
        </p:nvSpPr>
        <p:spPr bwMode="auto">
          <a:xfrm>
            <a:off x="439738" y="4391025"/>
            <a:ext cx="1817687" cy="1693863"/>
          </a:xfrm>
          <a:prstGeom prst="plaque">
            <a:avLst>
              <a:gd name="adj" fmla="val 16667"/>
            </a:avLst>
          </a:prstGeom>
          <a:noFill/>
          <a:ln w="25400" algn="ctr">
            <a:solidFill>
              <a:schemeClr val="tx1"/>
            </a:solidFill>
            <a:miter lim="800000"/>
            <a:headEnd/>
            <a:tailEnd/>
          </a:ln>
          <a:effectLst/>
          <a:extLst>
            <a:ext uri="{909E8E84-426E-40DD-AFC4-6F175D3DCCD1}">
              <a14:hiddenFill xmlns:a14="http://schemas.microsoft.com/office/drawing/2010/main">
                <a:solidFill>
                  <a:srgbClr val="FF3300">
                    <a:alpha val="79999"/>
                  </a:srgbClr>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latin typeface="Arial" panose="020B0604020202020204" pitchFamily="34" charset="0"/>
              </a:rPr>
              <a:t>MANAGERS</a:t>
            </a:r>
            <a:endParaRPr lang="en-GB" altLang="en-US" sz="1800" b="1">
              <a:latin typeface="Arial" panose="020B0604020202020204" pitchFamily="34" charset="0"/>
            </a:endParaRPr>
          </a:p>
        </p:txBody>
      </p:sp>
      <p:sp>
        <p:nvSpPr>
          <p:cNvPr id="21516" name="AutoShape 46">
            <a:extLst>
              <a:ext uri="{FF2B5EF4-FFF2-40B4-BE49-F238E27FC236}">
                <a16:creationId xmlns:a16="http://schemas.microsoft.com/office/drawing/2014/main" xmlns="" id="{D554376D-EE7F-4CC1-916C-BD11FFBE73F0}"/>
              </a:ext>
            </a:extLst>
          </p:cNvPr>
          <p:cNvSpPr>
            <a:spLocks noChangeArrowheads="1"/>
          </p:cNvSpPr>
          <p:nvPr/>
        </p:nvSpPr>
        <p:spPr bwMode="auto">
          <a:xfrm rot="1502262">
            <a:off x="2698750" y="2136775"/>
            <a:ext cx="788988"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7" name="AutoShape 47">
            <a:extLst>
              <a:ext uri="{FF2B5EF4-FFF2-40B4-BE49-F238E27FC236}">
                <a16:creationId xmlns:a16="http://schemas.microsoft.com/office/drawing/2014/main" xmlns="" id="{2E0F0536-0C5C-4094-9301-EA494177310F}"/>
              </a:ext>
            </a:extLst>
          </p:cNvPr>
          <p:cNvSpPr>
            <a:spLocks noChangeArrowheads="1"/>
          </p:cNvSpPr>
          <p:nvPr/>
        </p:nvSpPr>
        <p:spPr bwMode="auto">
          <a:xfrm rot="-1970709">
            <a:off x="2262188" y="4949825"/>
            <a:ext cx="788987"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8" name="AutoShape 48">
            <a:extLst>
              <a:ext uri="{FF2B5EF4-FFF2-40B4-BE49-F238E27FC236}">
                <a16:creationId xmlns:a16="http://schemas.microsoft.com/office/drawing/2014/main" xmlns="" id="{1630E2CF-5B57-47BA-8ADF-7588F82D0DC8}"/>
              </a:ext>
            </a:extLst>
          </p:cNvPr>
          <p:cNvSpPr>
            <a:spLocks noChangeArrowheads="1"/>
          </p:cNvSpPr>
          <p:nvPr/>
        </p:nvSpPr>
        <p:spPr bwMode="auto">
          <a:xfrm rot="8836669">
            <a:off x="5654675" y="2106613"/>
            <a:ext cx="788988"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1519" name="AutoShape 49">
            <a:extLst>
              <a:ext uri="{FF2B5EF4-FFF2-40B4-BE49-F238E27FC236}">
                <a16:creationId xmlns:a16="http://schemas.microsoft.com/office/drawing/2014/main" xmlns="" id="{7E91E1EA-6619-4303-A1D3-42F78B96354C}"/>
              </a:ext>
            </a:extLst>
          </p:cNvPr>
          <p:cNvSpPr>
            <a:spLocks noChangeArrowheads="1"/>
          </p:cNvSpPr>
          <p:nvPr/>
        </p:nvSpPr>
        <p:spPr bwMode="auto">
          <a:xfrm rot="-9288053">
            <a:off x="5954713" y="4949825"/>
            <a:ext cx="788987" cy="520700"/>
          </a:xfrm>
          <a:prstGeom prst="leftArrow">
            <a:avLst>
              <a:gd name="adj1" fmla="val 50000"/>
              <a:gd name="adj2" fmla="val 3788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ate Placeholder 3">
            <a:extLst>
              <a:ext uri="{FF2B5EF4-FFF2-40B4-BE49-F238E27FC236}">
                <a16:creationId xmlns:a16="http://schemas.microsoft.com/office/drawing/2014/main" xmlns="" id="{434AC540-99F4-4B03-8EBD-CE2978B5B547}"/>
              </a:ext>
            </a:extLst>
          </p:cNvPr>
          <p:cNvSpPr>
            <a:spLocks noGrp="1"/>
          </p:cNvSpPr>
          <p:nvPr>
            <p:ph type="dt" sz="quarter" idx="10"/>
          </p:nvPr>
        </p:nvSpPr>
        <p:spPr/>
        <p:txBody>
          <a:bodyPr/>
          <a:lstStyle/>
          <a:p>
            <a:pPr>
              <a:defRPr/>
            </a:pPr>
            <a:r>
              <a:rPr lang="en-US"/>
              <a:t>www.themegallery.com</a:t>
            </a:r>
          </a:p>
        </p:txBody>
      </p:sp>
      <p:sp>
        <p:nvSpPr>
          <p:cNvPr id="15" name="Footer Placeholder 4">
            <a:extLst>
              <a:ext uri="{FF2B5EF4-FFF2-40B4-BE49-F238E27FC236}">
                <a16:creationId xmlns:a16="http://schemas.microsoft.com/office/drawing/2014/main" xmlns="" id="{2DE3FABA-F4EE-474C-AF85-6F2B30923E30}"/>
              </a:ext>
            </a:extLst>
          </p:cNvPr>
          <p:cNvSpPr>
            <a:spLocks noGrp="1"/>
          </p:cNvSpPr>
          <p:nvPr>
            <p:ph type="ftr" sz="quarter" idx="11"/>
          </p:nvPr>
        </p:nvSpPr>
        <p:spPr/>
        <p:txBody>
          <a:bodyPr/>
          <a:lstStyle/>
          <a:p>
            <a:pPr>
              <a:defRPr/>
            </a:pPr>
            <a:r>
              <a:rPr lang="en-US"/>
              <a:t>Company Logo</a:t>
            </a:r>
          </a:p>
        </p:txBody>
      </p:sp>
      <p:pic>
        <p:nvPicPr>
          <p:cNvPr id="23556" name="Picture 31" descr="LOGO">
            <a:extLst>
              <a:ext uri="{FF2B5EF4-FFF2-40B4-BE49-F238E27FC236}">
                <a16:creationId xmlns:a16="http://schemas.microsoft.com/office/drawing/2014/main" xmlns="" id="{FD0209BD-ACC3-4E85-9FDA-9E58D9D9C9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3557" name="Rectangle 32">
            <a:extLst>
              <a:ext uri="{FF2B5EF4-FFF2-40B4-BE49-F238E27FC236}">
                <a16:creationId xmlns:a16="http://schemas.microsoft.com/office/drawing/2014/main" xmlns="" id="{62B83D31-8D95-43FD-9158-CFB3A8CC7777}"/>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3558" name="Rectangle 33">
            <a:extLst>
              <a:ext uri="{FF2B5EF4-FFF2-40B4-BE49-F238E27FC236}">
                <a16:creationId xmlns:a16="http://schemas.microsoft.com/office/drawing/2014/main" xmlns="" id="{2D9DF907-51E3-400B-95F9-0108F0754D57}"/>
              </a:ext>
            </a:extLst>
          </p:cNvPr>
          <p:cNvSpPr>
            <a:spLocks noGrp="1" noChangeArrowheads="1"/>
          </p:cNvSpPr>
          <p:nvPr>
            <p:ph type="title"/>
          </p:nvPr>
        </p:nvSpPr>
        <p:spPr/>
        <p:txBody>
          <a:bodyPr/>
          <a:lstStyle/>
          <a:p>
            <a:pPr eaLnBrk="1" hangingPunct="1"/>
            <a:r>
              <a:rPr lang="en-GB" altLang="en-US" sz="2800" b="1" dirty="0">
                <a:highlight>
                  <a:srgbClr val="EAEAEA"/>
                </a:highlight>
              </a:rPr>
              <a:t>The Challenge for us…………</a:t>
            </a:r>
          </a:p>
        </p:txBody>
      </p:sp>
      <p:sp>
        <p:nvSpPr>
          <p:cNvPr id="23559" name="TextBox 1">
            <a:extLst>
              <a:ext uri="{FF2B5EF4-FFF2-40B4-BE49-F238E27FC236}">
                <a16:creationId xmlns:a16="http://schemas.microsoft.com/office/drawing/2014/main" xmlns="" id="{4946AE5C-2CFE-4B9C-A445-804388C1F53F}"/>
              </a:ext>
            </a:extLst>
          </p:cNvPr>
          <p:cNvSpPr txBox="1">
            <a:spLocks noChangeArrowheads="1"/>
          </p:cNvSpPr>
          <p:nvPr/>
        </p:nvSpPr>
        <p:spPr bwMode="auto">
          <a:xfrm>
            <a:off x="533400" y="1401763"/>
            <a:ext cx="7581900" cy="427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r>
              <a:rPr lang="en-IE" altLang="en-US" sz="3400" u="sng">
                <a:latin typeface="Arial" panose="020B0604020202020204" pitchFamily="34" charset="0"/>
              </a:rPr>
              <a:t>How</a:t>
            </a:r>
            <a:r>
              <a:rPr lang="en-IE" altLang="en-US" sz="3400">
                <a:latin typeface="Arial" panose="020B0604020202020204" pitchFamily="34" charset="0"/>
              </a:rPr>
              <a:t> do we create </a:t>
            </a:r>
            <a:r>
              <a:rPr lang="en-IE" altLang="en-US" sz="3400" i="1">
                <a:latin typeface="Arial" panose="020B0604020202020204" pitchFamily="34" charset="0"/>
              </a:rPr>
              <a:t>“a participative culture, where management and staff work </a:t>
            </a:r>
            <a:r>
              <a:rPr lang="en-IE" altLang="en-US" sz="3400" i="1" u="sng">
                <a:latin typeface="Arial" panose="020B0604020202020204" pitchFamily="34" charset="0"/>
              </a:rPr>
              <a:t>collectively</a:t>
            </a:r>
            <a:r>
              <a:rPr lang="en-IE" altLang="en-US" sz="3400" i="1">
                <a:latin typeface="Arial" panose="020B0604020202020204" pitchFamily="34" charset="0"/>
              </a:rPr>
              <a:t> to ensure the success and longer term sustainability of the firm to the benefit of all!?”</a:t>
            </a:r>
          </a:p>
          <a:p>
            <a:pPr>
              <a:spcBef>
                <a:spcPct val="0"/>
              </a:spcBef>
              <a:buClrTx/>
              <a:buFontTx/>
              <a:buNone/>
            </a:pPr>
            <a:endParaRPr lang="en-IE" altLang="en-US" sz="3400" i="1">
              <a:latin typeface="Arial" panose="020B0604020202020204" pitchFamily="34" charset="0"/>
            </a:endParaRPr>
          </a:p>
          <a:p>
            <a:pPr>
              <a:spcBef>
                <a:spcPct val="0"/>
              </a:spcBef>
              <a:buClrTx/>
              <a:buFontTx/>
              <a:buNone/>
            </a:pPr>
            <a:r>
              <a:rPr lang="en-IE" altLang="en-US" sz="3400" i="1">
                <a:latin typeface="Arial" panose="020B0604020202020204" pitchFamily="34" charset="0"/>
              </a:rPr>
              <a:t>….. First,  a brief review of how “change” is frequently implemented…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2">
            <a:extLst>
              <a:ext uri="{FF2B5EF4-FFF2-40B4-BE49-F238E27FC236}">
                <a16:creationId xmlns:a16="http://schemas.microsoft.com/office/drawing/2014/main" xmlns="" id="{780087AB-9AB1-40AE-A282-2CFC95D67DAC}"/>
              </a:ext>
            </a:extLst>
          </p:cNvPr>
          <p:cNvSpPr>
            <a:spLocks noGrp="1"/>
          </p:cNvSpPr>
          <p:nvPr>
            <p:ph type="dt" sz="quarter" idx="10"/>
          </p:nvPr>
        </p:nvSpPr>
        <p:spPr/>
        <p:txBody>
          <a:bodyPr/>
          <a:lstStyle/>
          <a:p>
            <a:pPr>
              <a:defRPr/>
            </a:pPr>
            <a:r>
              <a:rPr lang="en-US"/>
              <a:t>www.themegallery.com</a:t>
            </a:r>
          </a:p>
        </p:txBody>
      </p:sp>
      <p:sp>
        <p:nvSpPr>
          <p:cNvPr id="13" name="Footer Placeholder 3">
            <a:extLst>
              <a:ext uri="{FF2B5EF4-FFF2-40B4-BE49-F238E27FC236}">
                <a16:creationId xmlns:a16="http://schemas.microsoft.com/office/drawing/2014/main" xmlns="" id="{C089B98F-36E9-4D43-9AFC-00F1B3CE4E59}"/>
              </a:ext>
            </a:extLst>
          </p:cNvPr>
          <p:cNvSpPr>
            <a:spLocks noGrp="1"/>
          </p:cNvSpPr>
          <p:nvPr>
            <p:ph type="ftr" sz="quarter" idx="11"/>
          </p:nvPr>
        </p:nvSpPr>
        <p:spPr/>
        <p:txBody>
          <a:bodyPr/>
          <a:lstStyle/>
          <a:p>
            <a:pPr>
              <a:defRPr/>
            </a:pPr>
            <a:r>
              <a:rPr lang="en-US"/>
              <a:t>Company Logo</a:t>
            </a:r>
          </a:p>
        </p:txBody>
      </p:sp>
      <p:sp>
        <p:nvSpPr>
          <p:cNvPr id="25604" name="Rectangle 2">
            <a:extLst>
              <a:ext uri="{FF2B5EF4-FFF2-40B4-BE49-F238E27FC236}">
                <a16:creationId xmlns:a16="http://schemas.microsoft.com/office/drawing/2014/main" xmlns="" id="{ECDB146E-78CF-4C9B-8387-8703CC6E0BD8}"/>
              </a:ext>
            </a:extLst>
          </p:cNvPr>
          <p:cNvSpPr>
            <a:spLocks noGrp="1" noChangeArrowheads="1"/>
          </p:cNvSpPr>
          <p:nvPr>
            <p:ph type="title" idx="4294967295"/>
          </p:nvPr>
        </p:nvSpPr>
        <p:spPr>
          <a:xfrm>
            <a:off x="360363" y="0"/>
            <a:ext cx="8783637" cy="795338"/>
          </a:xfrm>
        </p:spPr>
        <p:txBody>
          <a:bodyPr/>
          <a:lstStyle/>
          <a:p>
            <a:pPr algn="ctr" eaLnBrk="1" hangingPunct="1"/>
            <a:r>
              <a:rPr lang="en-US" altLang="en-US" sz="2800" b="1" dirty="0">
                <a:highlight>
                  <a:srgbClr val="EAEAEA"/>
                </a:highlight>
              </a:rPr>
              <a:t>When Major Change is to be Implemented, </a:t>
            </a:r>
            <a:br>
              <a:rPr lang="en-US" altLang="en-US" sz="2800" b="1" dirty="0">
                <a:highlight>
                  <a:srgbClr val="EAEAEA"/>
                </a:highlight>
              </a:rPr>
            </a:br>
            <a:r>
              <a:rPr lang="en-US" altLang="en-US" sz="2800" b="1" dirty="0">
                <a:highlight>
                  <a:srgbClr val="EAEAEA"/>
                </a:highlight>
              </a:rPr>
              <a:t>3 Options may be considered:-</a:t>
            </a:r>
          </a:p>
        </p:txBody>
      </p:sp>
      <p:pic>
        <p:nvPicPr>
          <p:cNvPr id="25605" name="Picture 25" descr="LOGO">
            <a:extLst>
              <a:ext uri="{FF2B5EF4-FFF2-40B4-BE49-F238E27FC236}">
                <a16:creationId xmlns:a16="http://schemas.microsoft.com/office/drawing/2014/main" xmlns="" id="{E7AE08CC-7393-48C3-86B8-1F62982D235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5606" name="Rectangle 26">
            <a:extLst>
              <a:ext uri="{FF2B5EF4-FFF2-40B4-BE49-F238E27FC236}">
                <a16:creationId xmlns:a16="http://schemas.microsoft.com/office/drawing/2014/main" xmlns="" id="{154D656E-AC69-451D-8DA3-1651C8CAB61A}"/>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5607" name="AutoShape 28">
            <a:extLst>
              <a:ext uri="{FF2B5EF4-FFF2-40B4-BE49-F238E27FC236}">
                <a16:creationId xmlns:a16="http://schemas.microsoft.com/office/drawing/2014/main" xmlns="" id="{21483B74-20B8-44CA-BF6B-64AC63196CC9}"/>
              </a:ext>
            </a:extLst>
          </p:cNvPr>
          <p:cNvSpPr>
            <a:spLocks noChangeArrowheads="1"/>
          </p:cNvSpPr>
          <p:nvPr/>
        </p:nvSpPr>
        <p:spPr bwMode="auto">
          <a:xfrm>
            <a:off x="350838" y="1455738"/>
            <a:ext cx="2527300" cy="4470400"/>
          </a:xfrm>
          <a:prstGeom prst="cube">
            <a:avLst>
              <a:gd name="adj" fmla="val 25000"/>
            </a:avLst>
          </a:prstGeom>
          <a:solidFill>
            <a:srgbClr val="EAEAEA"/>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 Rarely Works</a:t>
            </a:r>
            <a:endParaRPr lang="en-GB" altLang="en-US" sz="1800" b="1">
              <a:latin typeface="Arial" panose="020B0604020202020204" pitchFamily="34" charset="0"/>
            </a:endParaRPr>
          </a:p>
        </p:txBody>
      </p:sp>
      <p:sp>
        <p:nvSpPr>
          <p:cNvPr id="25608" name="Text Box 29">
            <a:extLst>
              <a:ext uri="{FF2B5EF4-FFF2-40B4-BE49-F238E27FC236}">
                <a16:creationId xmlns:a16="http://schemas.microsoft.com/office/drawing/2014/main" xmlns="" id="{C1BD05D1-7651-4001-B511-BD3922DC1786}"/>
              </a:ext>
            </a:extLst>
          </p:cNvPr>
          <p:cNvSpPr txBox="1">
            <a:spLocks noChangeArrowheads="1"/>
          </p:cNvSpPr>
          <p:nvPr/>
        </p:nvSpPr>
        <p:spPr bwMode="auto">
          <a:xfrm>
            <a:off x="360363" y="2393950"/>
            <a:ext cx="1795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1. Rational Discussion</a:t>
            </a:r>
            <a:endParaRPr lang="en-GB" altLang="en-US" sz="2200" b="1">
              <a:latin typeface="Arial" panose="020B0604020202020204" pitchFamily="34" charset="0"/>
            </a:endParaRPr>
          </a:p>
        </p:txBody>
      </p:sp>
      <p:sp>
        <p:nvSpPr>
          <p:cNvPr id="95264" name="AutoShape 32">
            <a:extLst>
              <a:ext uri="{FF2B5EF4-FFF2-40B4-BE49-F238E27FC236}">
                <a16:creationId xmlns:a16="http://schemas.microsoft.com/office/drawing/2014/main" xmlns="" id="{9289EA47-18A3-4FE6-B3DC-0922DE22CE4E}"/>
              </a:ext>
            </a:extLst>
          </p:cNvPr>
          <p:cNvSpPr>
            <a:spLocks noChangeArrowheads="1"/>
          </p:cNvSpPr>
          <p:nvPr/>
        </p:nvSpPr>
        <p:spPr bwMode="auto">
          <a:xfrm>
            <a:off x="3006725" y="1463675"/>
            <a:ext cx="2527300" cy="4470400"/>
          </a:xfrm>
          <a:prstGeom prst="cube">
            <a:avLst>
              <a:gd name="adj" fmla="val 25000"/>
            </a:avLst>
          </a:prstGeom>
          <a:solidFill>
            <a:srgbClr val="FFFF99"/>
          </a:solidFill>
          <a:ln w="44450">
            <a:solidFill>
              <a:srgbClr val="008000"/>
            </a:solidFill>
            <a:miter lim="800000"/>
            <a:headEnd/>
            <a:tailEnd/>
          </a:ln>
          <a:effectLst/>
        </p:spPr>
        <p:txBody>
          <a:bodyPr wrap="none" anchor="ctr"/>
          <a:lstStyle/>
          <a:p>
            <a:pPr algn="ctr">
              <a:buFontTx/>
              <a:buChar char="•"/>
              <a:defRPr/>
            </a:pPr>
            <a:r>
              <a:rPr lang="en-IE" b="1" dirty="0">
                <a:latin typeface="Arial" charset="0"/>
              </a:rPr>
              <a:t> Insertion </a:t>
            </a:r>
          </a:p>
          <a:p>
            <a:pPr algn="ctr">
              <a:defRPr/>
            </a:pPr>
            <a:r>
              <a:rPr lang="en-IE" b="1" dirty="0">
                <a:latin typeface="Arial" charset="0"/>
              </a:rPr>
              <a:t>  of Change</a:t>
            </a:r>
          </a:p>
          <a:p>
            <a:pPr algn="ctr">
              <a:defRPr/>
            </a:pPr>
            <a:r>
              <a:rPr lang="en-IE" sz="2600" b="1" dirty="0">
                <a:effectLst>
                  <a:outerShdw blurRad="38100" dist="38100" dir="2700000" algn="tl">
                    <a:srgbClr val="000000"/>
                  </a:outerShdw>
                </a:effectLst>
                <a:latin typeface="Arial" charset="0"/>
                <a:cs typeface="Arial" charset="0"/>
              </a:rPr>
              <a:t>↓</a:t>
            </a:r>
          </a:p>
          <a:p>
            <a:pPr algn="ctr">
              <a:buFontTx/>
              <a:buChar char="•"/>
              <a:defRPr/>
            </a:pPr>
            <a:endParaRPr lang="en-IE" b="1" dirty="0">
              <a:latin typeface="Arial" charset="0"/>
            </a:endParaRPr>
          </a:p>
          <a:p>
            <a:pPr algn="ctr">
              <a:buFontTx/>
              <a:buChar char="•"/>
              <a:defRPr/>
            </a:pPr>
            <a:r>
              <a:rPr lang="en-IE" b="1" dirty="0">
                <a:latin typeface="Arial" charset="0"/>
              </a:rPr>
              <a:t> Most </a:t>
            </a:r>
          </a:p>
          <a:p>
            <a:pPr algn="ctr">
              <a:defRPr/>
            </a:pPr>
            <a:r>
              <a:rPr lang="en-IE" b="1" dirty="0">
                <a:latin typeface="Arial" charset="0"/>
              </a:rPr>
              <a:t>  Commonly </a:t>
            </a:r>
          </a:p>
          <a:p>
            <a:pPr algn="ctr">
              <a:defRPr/>
            </a:pPr>
            <a:r>
              <a:rPr lang="en-IE" b="1" dirty="0">
                <a:latin typeface="Arial" charset="0"/>
              </a:rPr>
              <a:t>  Used</a:t>
            </a:r>
          </a:p>
          <a:p>
            <a:pPr algn="ctr">
              <a:defRPr/>
            </a:pPr>
            <a:endParaRPr lang="en-IE" b="1" dirty="0">
              <a:latin typeface="Arial" charset="0"/>
            </a:endParaRPr>
          </a:p>
          <a:p>
            <a:pPr algn="ctr">
              <a:defRPr/>
            </a:pPr>
            <a:r>
              <a:rPr lang="en-IE" b="1" dirty="0">
                <a:latin typeface="Arial" charset="0"/>
              </a:rPr>
              <a:t>(generates many</a:t>
            </a:r>
          </a:p>
          <a:p>
            <a:pPr algn="ctr">
              <a:defRPr/>
            </a:pPr>
            <a:r>
              <a:rPr lang="en-IE" b="1" dirty="0">
                <a:latin typeface="Arial" charset="0"/>
              </a:rPr>
              <a:t>Opposing forces) </a:t>
            </a:r>
            <a:endParaRPr lang="en-GB" b="1" dirty="0">
              <a:latin typeface="Arial" charset="0"/>
            </a:endParaRPr>
          </a:p>
        </p:txBody>
      </p:sp>
      <p:sp>
        <p:nvSpPr>
          <p:cNvPr id="25610" name="AutoShape 33">
            <a:extLst>
              <a:ext uri="{FF2B5EF4-FFF2-40B4-BE49-F238E27FC236}">
                <a16:creationId xmlns:a16="http://schemas.microsoft.com/office/drawing/2014/main" xmlns="" id="{AB550182-8FED-43DE-B02E-FB79733BA63A}"/>
              </a:ext>
            </a:extLst>
          </p:cNvPr>
          <p:cNvSpPr>
            <a:spLocks noChangeArrowheads="1"/>
          </p:cNvSpPr>
          <p:nvPr/>
        </p:nvSpPr>
        <p:spPr bwMode="auto">
          <a:xfrm>
            <a:off x="5867400" y="1462088"/>
            <a:ext cx="2527300" cy="4470400"/>
          </a:xfrm>
          <a:prstGeom prst="cube">
            <a:avLst>
              <a:gd name="adj" fmla="val 25000"/>
            </a:avLst>
          </a:prstGeom>
          <a:solidFill>
            <a:srgbClr val="FFCC99"/>
          </a:solidFill>
          <a:ln w="44450">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 Preferred </a:t>
            </a:r>
          </a:p>
          <a:p>
            <a:pPr algn="ctr">
              <a:spcBef>
                <a:spcPct val="0"/>
              </a:spcBef>
              <a:buClrTx/>
              <a:buFontTx/>
              <a:buNone/>
            </a:pPr>
            <a:r>
              <a:rPr lang="en-IE" altLang="en-US" sz="1800" b="1">
                <a:latin typeface="Arial" panose="020B0604020202020204" pitchFamily="34" charset="0"/>
              </a:rPr>
              <a:t>Option</a:t>
            </a:r>
          </a:p>
          <a:p>
            <a:pPr algn="ctr">
              <a:spcBef>
                <a:spcPct val="0"/>
              </a:spcBef>
              <a:buClrTx/>
              <a:buFontTx/>
              <a:buNone/>
            </a:pPr>
            <a:r>
              <a:rPr lang="en-IE" altLang="en-US" sz="1800" b="1">
                <a:latin typeface="Arial" panose="020B0604020202020204" pitchFamily="34" charset="0"/>
              </a:rPr>
              <a:t>- Requires </a:t>
            </a:r>
          </a:p>
          <a:p>
            <a:pPr algn="ctr">
              <a:spcBef>
                <a:spcPct val="0"/>
              </a:spcBef>
              <a:buClrTx/>
              <a:buFontTx/>
              <a:buNone/>
            </a:pPr>
            <a:r>
              <a:rPr lang="en-IE" altLang="en-US" sz="1800" b="1">
                <a:latin typeface="Arial" panose="020B0604020202020204" pitchFamily="34" charset="0"/>
              </a:rPr>
              <a:t>Real </a:t>
            </a:r>
          </a:p>
          <a:p>
            <a:pPr algn="ctr">
              <a:spcBef>
                <a:spcPct val="0"/>
              </a:spcBef>
              <a:buClrTx/>
              <a:buFontTx/>
              <a:buNone/>
            </a:pPr>
            <a:r>
              <a:rPr lang="en-IE" altLang="en-US" sz="1800" b="1">
                <a:latin typeface="Arial" panose="020B0604020202020204" pitchFamily="34" charset="0"/>
              </a:rPr>
              <a:t>Leadership</a:t>
            </a:r>
            <a:endParaRPr lang="en-GB" altLang="en-US" sz="1800" b="1">
              <a:latin typeface="Arial" panose="020B0604020202020204" pitchFamily="34" charset="0"/>
            </a:endParaRPr>
          </a:p>
        </p:txBody>
      </p:sp>
      <p:sp>
        <p:nvSpPr>
          <p:cNvPr id="25611" name="Text Box 34">
            <a:extLst>
              <a:ext uri="{FF2B5EF4-FFF2-40B4-BE49-F238E27FC236}">
                <a16:creationId xmlns:a16="http://schemas.microsoft.com/office/drawing/2014/main" xmlns="" id="{66522A74-8573-4841-804E-C85F8476ECA4}"/>
              </a:ext>
            </a:extLst>
          </p:cNvPr>
          <p:cNvSpPr txBox="1">
            <a:spLocks noChangeArrowheads="1"/>
          </p:cNvSpPr>
          <p:nvPr/>
        </p:nvSpPr>
        <p:spPr bwMode="auto">
          <a:xfrm>
            <a:off x="3052763" y="2197100"/>
            <a:ext cx="1795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2. Power</a:t>
            </a:r>
            <a:endParaRPr lang="en-GB" altLang="en-US" sz="2200" b="1">
              <a:latin typeface="Arial" panose="020B0604020202020204" pitchFamily="34" charset="0"/>
            </a:endParaRPr>
          </a:p>
        </p:txBody>
      </p:sp>
      <p:sp>
        <p:nvSpPr>
          <p:cNvPr id="25612" name="Text Box 35">
            <a:extLst>
              <a:ext uri="{FF2B5EF4-FFF2-40B4-BE49-F238E27FC236}">
                <a16:creationId xmlns:a16="http://schemas.microsoft.com/office/drawing/2014/main" xmlns="" id="{751FCA08-B468-4788-A1D6-E86B96AF22E3}"/>
              </a:ext>
            </a:extLst>
          </p:cNvPr>
          <p:cNvSpPr txBox="1">
            <a:spLocks noChangeArrowheads="1"/>
          </p:cNvSpPr>
          <p:nvPr/>
        </p:nvSpPr>
        <p:spPr bwMode="auto">
          <a:xfrm>
            <a:off x="5829300" y="2139950"/>
            <a:ext cx="1795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3. Hearts &amp; Minds</a:t>
            </a:r>
            <a:endParaRPr lang="en-GB" altLang="en-US" sz="2200" b="1">
              <a:latin typeface="Arial" panose="020B0604020202020204" pitchFamily="34" charset="0"/>
            </a:endParaRPr>
          </a:p>
        </p:txBody>
      </p:sp>
      <p:sp>
        <p:nvSpPr>
          <p:cNvPr id="25613" name="Text Box 36">
            <a:extLst>
              <a:ext uri="{FF2B5EF4-FFF2-40B4-BE49-F238E27FC236}">
                <a16:creationId xmlns:a16="http://schemas.microsoft.com/office/drawing/2014/main" xmlns="" id="{1EE32A7C-4B32-4063-AC40-86C890E167EE}"/>
              </a:ext>
            </a:extLst>
          </p:cNvPr>
          <p:cNvSpPr txBox="1">
            <a:spLocks noChangeArrowheads="1"/>
          </p:cNvSpPr>
          <p:nvPr/>
        </p:nvSpPr>
        <p:spPr bwMode="auto">
          <a:xfrm>
            <a:off x="0" y="6118225"/>
            <a:ext cx="7248525"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1400" b="1">
                <a:latin typeface="Arial" panose="020B0604020202020204" pitchFamily="34" charset="0"/>
              </a:rPr>
              <a:t>(Source: “Why Your Corporate Culture Change Isn’t Working and What to Do About It”.. Michael Ward Gower Publishing UK 1995)</a:t>
            </a:r>
            <a:endParaRPr lang="en-GB" altLang="en-US" sz="1400" b="1">
              <a:latin typeface="Arial" panose="020B0604020202020204" pitchFamily="34" charset="0"/>
            </a:endParaRPr>
          </a:p>
        </p:txBody>
      </p:sp>
      <p:cxnSp>
        <p:nvCxnSpPr>
          <p:cNvPr id="8" name="Straight Arrow Connector 7">
            <a:extLst>
              <a:ext uri="{FF2B5EF4-FFF2-40B4-BE49-F238E27FC236}">
                <a16:creationId xmlns:a16="http://schemas.microsoft.com/office/drawing/2014/main" xmlns="" id="{2AB15FC2-94EA-4D33-BC2D-C4ACBB172B35}"/>
              </a:ext>
            </a:extLst>
          </p:cNvPr>
          <p:cNvCxnSpPr/>
          <p:nvPr/>
        </p:nvCxnSpPr>
        <p:spPr bwMode="auto">
          <a:xfrm flipV="1">
            <a:off x="3947532" y="4694663"/>
            <a:ext cx="0" cy="200722"/>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a:extLst>
              <a:ext uri="{FF2B5EF4-FFF2-40B4-BE49-F238E27FC236}">
                <a16:creationId xmlns:a16="http://schemas.microsoft.com/office/drawing/2014/main" xmlns="" id="{F977AD75-8562-4C81-BC46-9EBDCEF57CA2}"/>
              </a:ext>
            </a:extLst>
          </p:cNvPr>
          <p:cNvSpPr>
            <a:spLocks noGrp="1"/>
          </p:cNvSpPr>
          <p:nvPr>
            <p:ph type="dt" sz="quarter" idx="10"/>
          </p:nvPr>
        </p:nvSpPr>
        <p:spPr/>
        <p:txBody>
          <a:bodyPr/>
          <a:lstStyle/>
          <a:p>
            <a:pPr>
              <a:defRPr/>
            </a:pPr>
            <a:r>
              <a:rPr lang="en-US"/>
              <a:t>www.themegallery.com</a:t>
            </a:r>
          </a:p>
        </p:txBody>
      </p:sp>
      <p:sp>
        <p:nvSpPr>
          <p:cNvPr id="12" name="Footer Placeholder 4">
            <a:extLst>
              <a:ext uri="{FF2B5EF4-FFF2-40B4-BE49-F238E27FC236}">
                <a16:creationId xmlns:a16="http://schemas.microsoft.com/office/drawing/2014/main" xmlns="" id="{655FC9DE-DA71-42B3-B7B4-C55E54DCD355}"/>
              </a:ext>
            </a:extLst>
          </p:cNvPr>
          <p:cNvSpPr>
            <a:spLocks noGrp="1"/>
          </p:cNvSpPr>
          <p:nvPr>
            <p:ph type="ftr" sz="quarter" idx="11"/>
          </p:nvPr>
        </p:nvSpPr>
        <p:spPr/>
        <p:txBody>
          <a:bodyPr/>
          <a:lstStyle/>
          <a:p>
            <a:pPr>
              <a:defRPr/>
            </a:pPr>
            <a:r>
              <a:rPr lang="en-US"/>
              <a:t>Company Logo</a:t>
            </a:r>
          </a:p>
        </p:txBody>
      </p:sp>
      <p:sp>
        <p:nvSpPr>
          <p:cNvPr id="27652" name="Rectangle 2">
            <a:extLst>
              <a:ext uri="{FF2B5EF4-FFF2-40B4-BE49-F238E27FC236}">
                <a16:creationId xmlns:a16="http://schemas.microsoft.com/office/drawing/2014/main" xmlns="" id="{E41680EE-E514-4B15-B801-F9D92AA9FB84}"/>
              </a:ext>
            </a:extLst>
          </p:cNvPr>
          <p:cNvSpPr>
            <a:spLocks noGrp="1" noChangeArrowheads="1"/>
          </p:cNvSpPr>
          <p:nvPr>
            <p:ph type="title"/>
          </p:nvPr>
        </p:nvSpPr>
        <p:spPr/>
        <p:txBody>
          <a:bodyPr/>
          <a:lstStyle/>
          <a:p>
            <a:pPr eaLnBrk="1" hangingPunct="1"/>
            <a:r>
              <a:rPr lang="en-US" altLang="en-US" sz="2800" b="1" dirty="0">
                <a:highlight>
                  <a:srgbClr val="EAEAEA"/>
                </a:highlight>
              </a:rPr>
              <a:t>Our approach draws on each option – and combines all three…………..!!</a:t>
            </a:r>
          </a:p>
        </p:txBody>
      </p:sp>
      <p:pic>
        <p:nvPicPr>
          <p:cNvPr id="27653" name="Picture 25" descr="LOGO">
            <a:extLst>
              <a:ext uri="{FF2B5EF4-FFF2-40B4-BE49-F238E27FC236}">
                <a16:creationId xmlns:a16="http://schemas.microsoft.com/office/drawing/2014/main" xmlns="" id="{6D284967-131B-4F7D-ADF7-2E88F68C60A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7654" name="Rectangle 26">
            <a:extLst>
              <a:ext uri="{FF2B5EF4-FFF2-40B4-BE49-F238E27FC236}">
                <a16:creationId xmlns:a16="http://schemas.microsoft.com/office/drawing/2014/main" xmlns="" id="{DFCC47F2-20B7-4A6C-97FC-2C62DCE94BE5}"/>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7655" name="AutoShape 27">
            <a:extLst>
              <a:ext uri="{FF2B5EF4-FFF2-40B4-BE49-F238E27FC236}">
                <a16:creationId xmlns:a16="http://schemas.microsoft.com/office/drawing/2014/main" xmlns="" id="{26E84DC1-F1B3-4DFE-8BDF-0B263D6FF6F7}"/>
              </a:ext>
            </a:extLst>
          </p:cNvPr>
          <p:cNvSpPr>
            <a:spLocks noChangeArrowheads="1"/>
          </p:cNvSpPr>
          <p:nvPr/>
        </p:nvSpPr>
        <p:spPr bwMode="auto">
          <a:xfrm>
            <a:off x="1108075" y="1409700"/>
            <a:ext cx="2616200" cy="4470400"/>
          </a:xfrm>
          <a:prstGeom prst="cube">
            <a:avLst>
              <a:gd name="adj" fmla="val 25000"/>
            </a:avLst>
          </a:prstGeom>
          <a:solidFill>
            <a:srgbClr val="EAEAEA"/>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Provides </a:t>
            </a:r>
          </a:p>
          <a:p>
            <a:pPr algn="ctr">
              <a:spcBef>
                <a:spcPct val="0"/>
              </a:spcBef>
              <a:buClrTx/>
              <a:buFontTx/>
              <a:buNone/>
            </a:pPr>
            <a:r>
              <a:rPr lang="en-IE" altLang="en-US" sz="1800" b="1">
                <a:latin typeface="Arial" panose="020B0604020202020204" pitchFamily="34" charset="0"/>
              </a:rPr>
              <a:t>the Context</a:t>
            </a:r>
            <a:endParaRPr lang="en-GB" altLang="en-US" sz="1800" b="1">
              <a:latin typeface="Arial" panose="020B0604020202020204" pitchFamily="34" charset="0"/>
            </a:endParaRPr>
          </a:p>
        </p:txBody>
      </p:sp>
      <p:sp>
        <p:nvSpPr>
          <p:cNvPr id="27656" name="AutoShape 28">
            <a:extLst>
              <a:ext uri="{FF2B5EF4-FFF2-40B4-BE49-F238E27FC236}">
                <a16:creationId xmlns:a16="http://schemas.microsoft.com/office/drawing/2014/main" xmlns="" id="{CBD5020E-0173-497F-AC9F-0B9BCA6899DF}"/>
              </a:ext>
            </a:extLst>
          </p:cNvPr>
          <p:cNvSpPr>
            <a:spLocks noChangeArrowheads="1"/>
          </p:cNvSpPr>
          <p:nvPr/>
        </p:nvSpPr>
        <p:spPr bwMode="auto">
          <a:xfrm>
            <a:off x="3030538" y="1362075"/>
            <a:ext cx="4387850" cy="4505325"/>
          </a:xfrm>
          <a:prstGeom prst="cube">
            <a:avLst>
              <a:gd name="adj" fmla="val 17329"/>
            </a:avLst>
          </a:prstGeom>
          <a:solidFill>
            <a:srgbClr val="FFFF99"/>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Char char="•"/>
            </a:pPr>
            <a:r>
              <a:rPr lang="en-IE" altLang="en-US" sz="1800" b="1">
                <a:latin typeface="Arial" panose="020B0604020202020204" pitchFamily="34" charset="0"/>
              </a:rPr>
              <a:t> Forces</a:t>
            </a:r>
          </a:p>
          <a:p>
            <a:pPr>
              <a:spcBef>
                <a:spcPct val="0"/>
              </a:spcBef>
              <a:buClrTx/>
              <a:buFontTx/>
              <a:buNone/>
            </a:pPr>
            <a:r>
              <a:rPr lang="en-IE" altLang="en-US" sz="1800" b="1">
                <a:latin typeface="Arial" panose="020B0604020202020204" pitchFamily="34" charset="0"/>
              </a:rPr>
              <a:t>    aligned</a:t>
            </a:r>
          </a:p>
          <a:p>
            <a:pPr>
              <a:spcBef>
                <a:spcPct val="0"/>
              </a:spcBef>
              <a:buClrTx/>
              <a:buFontTx/>
              <a:buNone/>
            </a:pPr>
            <a:endParaRPr lang="en-IE" altLang="en-US" sz="1800" b="1">
              <a:latin typeface="Arial" panose="020B0604020202020204" pitchFamily="34" charset="0"/>
            </a:endParaRPr>
          </a:p>
          <a:p>
            <a:pPr>
              <a:spcBef>
                <a:spcPct val="0"/>
              </a:spcBef>
              <a:buClrTx/>
              <a:buFontTx/>
              <a:buNone/>
            </a:pPr>
            <a:r>
              <a:rPr lang="en-IE" altLang="en-US" sz="1800" b="1">
                <a:latin typeface="Arial" panose="020B0604020202020204" pitchFamily="34" charset="0"/>
              </a:rPr>
              <a:t>- ↑Pull from </a:t>
            </a:r>
          </a:p>
          <a:p>
            <a:pPr>
              <a:spcBef>
                <a:spcPct val="0"/>
              </a:spcBef>
              <a:buClrTx/>
              <a:buFontTx/>
              <a:buNone/>
            </a:pPr>
            <a:r>
              <a:rPr lang="en-IE" altLang="en-US" sz="1800" b="1">
                <a:latin typeface="Arial" panose="020B0604020202020204" pitchFamily="34" charset="0"/>
              </a:rPr>
              <a:t>       the Top</a:t>
            </a:r>
          </a:p>
          <a:p>
            <a:pPr>
              <a:spcBef>
                <a:spcPct val="0"/>
              </a:spcBef>
              <a:buClrTx/>
              <a:buFontTx/>
              <a:buNone/>
            </a:pPr>
            <a:endParaRPr lang="en-IE" altLang="en-US" sz="1800" b="1">
              <a:latin typeface="Arial" panose="020B0604020202020204" pitchFamily="34" charset="0"/>
            </a:endParaRPr>
          </a:p>
          <a:p>
            <a:pPr>
              <a:spcBef>
                <a:spcPct val="0"/>
              </a:spcBef>
              <a:buClrTx/>
              <a:buFontTx/>
              <a:buNone/>
            </a:pPr>
            <a:r>
              <a:rPr lang="en-IE" altLang="en-US" sz="1800" b="1">
                <a:latin typeface="Times New Roman" panose="02020603050405020304" pitchFamily="18" charset="0"/>
                <a:cs typeface="Arial" panose="020B0604020202020204" pitchFamily="34" charset="0"/>
              </a:rPr>
              <a:t>- ↑</a:t>
            </a:r>
            <a:r>
              <a:rPr lang="en-IE" altLang="en-US" sz="1800" b="1">
                <a:latin typeface="Arial" panose="020B0604020202020204" pitchFamily="34" charset="0"/>
                <a:cs typeface="Arial" panose="020B0604020202020204" pitchFamily="34" charset="0"/>
              </a:rPr>
              <a:t>Push from </a:t>
            </a:r>
          </a:p>
          <a:p>
            <a:pPr>
              <a:spcBef>
                <a:spcPct val="0"/>
              </a:spcBef>
              <a:buClrTx/>
              <a:buFontTx/>
              <a:buNone/>
            </a:pPr>
            <a:r>
              <a:rPr lang="en-IE" altLang="en-US" sz="1800" b="1">
                <a:latin typeface="Arial" panose="020B0604020202020204" pitchFamily="34" charset="0"/>
                <a:cs typeface="Arial" panose="020B0604020202020204" pitchFamily="34" charset="0"/>
              </a:rPr>
              <a:t>     the Bottom</a:t>
            </a:r>
          </a:p>
        </p:txBody>
      </p:sp>
      <p:sp>
        <p:nvSpPr>
          <p:cNvPr id="27657" name="AutoShape 29">
            <a:extLst>
              <a:ext uri="{FF2B5EF4-FFF2-40B4-BE49-F238E27FC236}">
                <a16:creationId xmlns:a16="http://schemas.microsoft.com/office/drawing/2014/main" xmlns="" id="{FC0F1478-BE9F-4364-8596-DB86D487C26D}"/>
              </a:ext>
            </a:extLst>
          </p:cNvPr>
          <p:cNvSpPr>
            <a:spLocks noChangeArrowheads="1"/>
          </p:cNvSpPr>
          <p:nvPr/>
        </p:nvSpPr>
        <p:spPr bwMode="auto">
          <a:xfrm>
            <a:off x="4981575" y="1404938"/>
            <a:ext cx="2617788" cy="4470400"/>
          </a:xfrm>
          <a:prstGeom prst="cube">
            <a:avLst>
              <a:gd name="adj" fmla="val 25000"/>
            </a:avLst>
          </a:prstGeom>
          <a:solidFill>
            <a:srgbClr val="FFCC99"/>
          </a:solidFill>
          <a:ln>
            <a:noFill/>
          </a:ln>
          <a:effectLst/>
          <a:extLst>
            <a:ext uri="{91240B29-F687-4F45-9708-019B960494DF}">
              <a14:hiddenLine xmlns:a14="http://schemas.microsoft.com/office/drawing/2010/main" w="6350" cap="rnd">
                <a:solidFill>
                  <a:srgbClr val="008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Char char="•"/>
            </a:pPr>
            <a:r>
              <a:rPr lang="en-IE" altLang="en-US" sz="1800" b="1">
                <a:latin typeface="Arial" panose="020B0604020202020204" pitchFamily="34" charset="0"/>
              </a:rPr>
              <a:t> Given freely</a:t>
            </a:r>
          </a:p>
          <a:p>
            <a:pPr algn="ctr">
              <a:spcBef>
                <a:spcPct val="0"/>
              </a:spcBef>
              <a:buClrTx/>
              <a:buFontTx/>
              <a:buNone/>
            </a:pPr>
            <a:r>
              <a:rPr lang="en-IE" altLang="en-US" sz="1800" b="1">
                <a:latin typeface="Arial" panose="020B0604020202020204" pitchFamily="34" charset="0"/>
              </a:rPr>
              <a:t>through agreeing</a:t>
            </a:r>
          </a:p>
          <a:p>
            <a:pPr algn="ctr">
              <a:spcBef>
                <a:spcPct val="0"/>
              </a:spcBef>
              <a:buClrTx/>
              <a:buFontTx/>
              <a:buNone/>
            </a:pPr>
            <a:r>
              <a:rPr lang="en-IE" altLang="en-US" sz="1800" b="1">
                <a:latin typeface="Arial" panose="020B0604020202020204" pitchFamily="34" charset="0"/>
              </a:rPr>
              <a:t>a vision and </a:t>
            </a:r>
          </a:p>
          <a:p>
            <a:pPr algn="ctr">
              <a:spcBef>
                <a:spcPct val="0"/>
              </a:spcBef>
              <a:buClrTx/>
              <a:buFontTx/>
              <a:buNone/>
            </a:pPr>
            <a:r>
              <a:rPr lang="en-IE" altLang="en-US" sz="1800" b="1">
                <a:latin typeface="Arial" panose="020B0604020202020204" pitchFamily="34" charset="0"/>
              </a:rPr>
              <a:t>providing</a:t>
            </a:r>
          </a:p>
          <a:p>
            <a:pPr algn="ctr">
              <a:spcBef>
                <a:spcPct val="0"/>
              </a:spcBef>
              <a:buClrTx/>
              <a:buFontTx/>
              <a:buNone/>
            </a:pPr>
            <a:r>
              <a:rPr lang="en-IE" altLang="en-US" sz="1800" b="1">
                <a:latin typeface="Arial" panose="020B0604020202020204" pitchFamily="34" charset="0"/>
              </a:rPr>
              <a:t>leadership to</a:t>
            </a:r>
          </a:p>
          <a:p>
            <a:pPr algn="ctr">
              <a:spcBef>
                <a:spcPct val="0"/>
              </a:spcBef>
              <a:buClrTx/>
              <a:buFontTx/>
              <a:buNone/>
            </a:pPr>
            <a:r>
              <a:rPr lang="en-IE" altLang="en-US" sz="1800" b="1">
                <a:latin typeface="Arial" panose="020B0604020202020204" pitchFamily="34" charset="0"/>
              </a:rPr>
              <a:t>achieve it</a:t>
            </a:r>
            <a:endParaRPr lang="en-GB" altLang="en-US" sz="1800" b="1">
              <a:latin typeface="Arial" panose="020B0604020202020204" pitchFamily="34" charset="0"/>
            </a:endParaRPr>
          </a:p>
        </p:txBody>
      </p:sp>
      <p:sp>
        <p:nvSpPr>
          <p:cNvPr id="27658" name="Text Box 30">
            <a:extLst>
              <a:ext uri="{FF2B5EF4-FFF2-40B4-BE49-F238E27FC236}">
                <a16:creationId xmlns:a16="http://schemas.microsoft.com/office/drawing/2014/main" xmlns="" id="{1A458654-CFAF-43C0-9EBF-C223ED506D5D}"/>
              </a:ext>
            </a:extLst>
          </p:cNvPr>
          <p:cNvSpPr txBox="1">
            <a:spLocks noChangeArrowheads="1"/>
          </p:cNvSpPr>
          <p:nvPr/>
        </p:nvSpPr>
        <p:spPr bwMode="auto">
          <a:xfrm>
            <a:off x="1173163" y="2065338"/>
            <a:ext cx="1795462"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1. Rational Discussion</a:t>
            </a:r>
            <a:endParaRPr lang="en-GB" altLang="en-US" sz="2200" b="1">
              <a:latin typeface="Arial" panose="020B0604020202020204" pitchFamily="34" charset="0"/>
            </a:endParaRPr>
          </a:p>
        </p:txBody>
      </p:sp>
      <p:sp>
        <p:nvSpPr>
          <p:cNvPr id="27659" name="Text Box 31">
            <a:extLst>
              <a:ext uri="{FF2B5EF4-FFF2-40B4-BE49-F238E27FC236}">
                <a16:creationId xmlns:a16="http://schemas.microsoft.com/office/drawing/2014/main" xmlns="" id="{CA81B5C5-8256-4B16-86BA-6F30618D6A60}"/>
              </a:ext>
            </a:extLst>
          </p:cNvPr>
          <p:cNvSpPr txBox="1">
            <a:spLocks noChangeArrowheads="1"/>
          </p:cNvSpPr>
          <p:nvPr/>
        </p:nvSpPr>
        <p:spPr bwMode="auto">
          <a:xfrm>
            <a:off x="3030538" y="2073275"/>
            <a:ext cx="1795462" cy="427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2. Power</a:t>
            </a:r>
            <a:endParaRPr lang="en-GB" altLang="en-US" sz="2200" b="1">
              <a:latin typeface="Arial" panose="020B0604020202020204" pitchFamily="34" charset="0"/>
            </a:endParaRPr>
          </a:p>
        </p:txBody>
      </p:sp>
      <p:sp>
        <p:nvSpPr>
          <p:cNvPr id="27660" name="Text Box 32">
            <a:extLst>
              <a:ext uri="{FF2B5EF4-FFF2-40B4-BE49-F238E27FC236}">
                <a16:creationId xmlns:a16="http://schemas.microsoft.com/office/drawing/2014/main" xmlns="" id="{A93EC324-BDEB-4D7E-A06E-66F621227805}"/>
              </a:ext>
            </a:extLst>
          </p:cNvPr>
          <p:cNvSpPr txBox="1">
            <a:spLocks noChangeArrowheads="1"/>
          </p:cNvSpPr>
          <p:nvPr/>
        </p:nvSpPr>
        <p:spPr bwMode="auto">
          <a:xfrm>
            <a:off x="4981575" y="2049463"/>
            <a:ext cx="17954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2200" b="1">
                <a:latin typeface="Arial" panose="020B0604020202020204" pitchFamily="34" charset="0"/>
              </a:rPr>
              <a:t>3. Hearts &amp; Minds</a:t>
            </a:r>
            <a:endParaRPr lang="en-GB" altLang="en-US" sz="2200" b="1">
              <a:latin typeface="Arial" panose="020B0604020202020204"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3">
            <a:extLst>
              <a:ext uri="{FF2B5EF4-FFF2-40B4-BE49-F238E27FC236}">
                <a16:creationId xmlns:a16="http://schemas.microsoft.com/office/drawing/2014/main" xmlns="" id="{2249D501-659B-4447-9879-4A1C345CF6B0}"/>
              </a:ext>
            </a:extLst>
          </p:cNvPr>
          <p:cNvSpPr>
            <a:spLocks noGrp="1"/>
          </p:cNvSpPr>
          <p:nvPr>
            <p:ph type="dt" sz="quarter" idx="10"/>
          </p:nvPr>
        </p:nvSpPr>
        <p:spPr/>
        <p:txBody>
          <a:bodyPr/>
          <a:lstStyle/>
          <a:p>
            <a:pPr>
              <a:defRPr/>
            </a:pPr>
            <a:r>
              <a:rPr lang="en-US"/>
              <a:t>www.themegallery.com</a:t>
            </a:r>
          </a:p>
        </p:txBody>
      </p:sp>
      <p:sp>
        <p:nvSpPr>
          <p:cNvPr id="13" name="Footer Placeholder 4">
            <a:extLst>
              <a:ext uri="{FF2B5EF4-FFF2-40B4-BE49-F238E27FC236}">
                <a16:creationId xmlns:a16="http://schemas.microsoft.com/office/drawing/2014/main" xmlns="" id="{D049B7BB-177F-49E2-A8B8-954251612BC8}"/>
              </a:ext>
            </a:extLst>
          </p:cNvPr>
          <p:cNvSpPr>
            <a:spLocks noGrp="1"/>
          </p:cNvSpPr>
          <p:nvPr>
            <p:ph type="ftr" sz="quarter" idx="11"/>
          </p:nvPr>
        </p:nvSpPr>
        <p:spPr/>
        <p:txBody>
          <a:bodyPr/>
          <a:lstStyle/>
          <a:p>
            <a:pPr>
              <a:defRPr/>
            </a:pPr>
            <a:r>
              <a:rPr lang="en-US"/>
              <a:t>Company Logo</a:t>
            </a:r>
          </a:p>
        </p:txBody>
      </p:sp>
      <p:sp>
        <p:nvSpPr>
          <p:cNvPr id="29700" name="Rectangle 2">
            <a:extLst>
              <a:ext uri="{FF2B5EF4-FFF2-40B4-BE49-F238E27FC236}">
                <a16:creationId xmlns:a16="http://schemas.microsoft.com/office/drawing/2014/main" xmlns="" id="{72B54618-8B26-4D2C-94C9-46A88897B8F9}"/>
              </a:ext>
            </a:extLst>
          </p:cNvPr>
          <p:cNvSpPr>
            <a:spLocks noGrp="1" noChangeArrowheads="1"/>
          </p:cNvSpPr>
          <p:nvPr>
            <p:ph type="title"/>
          </p:nvPr>
        </p:nvSpPr>
        <p:spPr>
          <a:xfrm>
            <a:off x="669925" y="152400"/>
            <a:ext cx="8229600" cy="563563"/>
          </a:xfrm>
        </p:spPr>
        <p:txBody>
          <a:bodyPr/>
          <a:lstStyle/>
          <a:p>
            <a:pPr algn="ctr" eaLnBrk="1" hangingPunct="1"/>
            <a:r>
              <a:rPr lang="en-US" altLang="en-US" sz="2400" b="1" dirty="0">
                <a:highlight>
                  <a:srgbClr val="EAEAEA"/>
                </a:highlight>
              </a:rPr>
              <a:t>OUR MODEL – Establish a Joint approach involving all players..</a:t>
            </a:r>
          </a:p>
        </p:txBody>
      </p:sp>
      <p:sp>
        <p:nvSpPr>
          <p:cNvPr id="29701" name="Rectangle 107">
            <a:extLst>
              <a:ext uri="{FF2B5EF4-FFF2-40B4-BE49-F238E27FC236}">
                <a16:creationId xmlns:a16="http://schemas.microsoft.com/office/drawing/2014/main" xmlns="" id="{FA699B50-2BE4-48A8-A14F-A01A4D49A9CD}"/>
              </a:ext>
            </a:extLst>
          </p:cNvPr>
          <p:cNvSpPr>
            <a:spLocks noChangeArrowheads="1"/>
          </p:cNvSpPr>
          <p:nvPr/>
        </p:nvSpPr>
        <p:spPr bwMode="auto">
          <a:xfrm>
            <a:off x="2068513" y="6207125"/>
            <a:ext cx="285750" cy="509588"/>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29702" name="AutoShape 109">
            <a:extLst>
              <a:ext uri="{FF2B5EF4-FFF2-40B4-BE49-F238E27FC236}">
                <a16:creationId xmlns:a16="http://schemas.microsoft.com/office/drawing/2014/main" xmlns="" id="{BC0F250E-3840-4360-898F-B27B6D8DF7F7}"/>
              </a:ext>
            </a:extLst>
          </p:cNvPr>
          <p:cNvSpPr>
            <a:spLocks noChangeArrowheads="1"/>
          </p:cNvSpPr>
          <p:nvPr/>
        </p:nvSpPr>
        <p:spPr bwMode="auto">
          <a:xfrm>
            <a:off x="169863" y="1101725"/>
            <a:ext cx="1885950" cy="5226050"/>
          </a:xfrm>
          <a:prstGeom prst="roundRect">
            <a:avLst>
              <a:gd name="adj" fmla="val 16667"/>
            </a:avLst>
          </a:prstGeom>
          <a:solidFill>
            <a:srgbClr val="00CCFF"/>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a:solidFill>
                  <a:srgbClr val="000000"/>
                </a:solidFill>
                <a:latin typeface="Arial" panose="020B0604020202020204" pitchFamily="34" charset="0"/>
              </a:rPr>
              <a:t>Formation of </a:t>
            </a:r>
          </a:p>
          <a:p>
            <a:pPr algn="ctr">
              <a:spcBef>
                <a:spcPct val="0"/>
              </a:spcBef>
              <a:buClrTx/>
              <a:buFontTx/>
              <a:buNone/>
            </a:pPr>
            <a:r>
              <a:rPr lang="en-IE" altLang="en-US" sz="1800">
                <a:solidFill>
                  <a:srgbClr val="000000"/>
                </a:solidFill>
                <a:latin typeface="Arial" panose="020B0604020202020204" pitchFamily="34" charset="0"/>
              </a:rPr>
              <a:t>Joint Union </a:t>
            </a:r>
          </a:p>
          <a:p>
            <a:pPr algn="ctr">
              <a:spcBef>
                <a:spcPct val="0"/>
              </a:spcBef>
              <a:buClrTx/>
              <a:buFontTx/>
              <a:buNone/>
            </a:pPr>
            <a:r>
              <a:rPr lang="en-IE" altLang="en-US" sz="1800">
                <a:solidFill>
                  <a:srgbClr val="000000"/>
                </a:solidFill>
                <a:latin typeface="Arial" panose="020B0604020202020204" pitchFamily="34" charset="0"/>
              </a:rPr>
              <a:t>Management </a:t>
            </a:r>
          </a:p>
          <a:p>
            <a:pPr algn="ctr">
              <a:spcBef>
                <a:spcPct val="0"/>
              </a:spcBef>
              <a:buClrTx/>
              <a:buFontTx/>
              <a:buNone/>
            </a:pPr>
            <a:r>
              <a:rPr lang="en-IE" altLang="en-US" sz="1800">
                <a:solidFill>
                  <a:srgbClr val="000000"/>
                </a:solidFill>
                <a:latin typeface="Arial" panose="020B0604020202020204" pitchFamily="34" charset="0"/>
              </a:rPr>
              <a:t>Steering Team </a:t>
            </a:r>
          </a:p>
          <a:p>
            <a:pPr algn="ctr">
              <a:spcBef>
                <a:spcPct val="0"/>
              </a:spcBef>
              <a:buClrTx/>
              <a:buFontTx/>
              <a:buNone/>
            </a:pPr>
            <a:r>
              <a:rPr lang="en-IE" altLang="en-US" sz="1800">
                <a:solidFill>
                  <a:srgbClr val="000000"/>
                </a:solidFill>
                <a:latin typeface="Arial" panose="020B0604020202020204" pitchFamily="34" charset="0"/>
              </a:rPr>
              <a:t>(JUMST)</a:t>
            </a:r>
          </a:p>
          <a:p>
            <a:pPr algn="ctr">
              <a:spcBef>
                <a:spcPct val="0"/>
              </a:spcBef>
              <a:buClrTx/>
              <a:buFontTx/>
              <a:buNone/>
            </a:pPr>
            <a:r>
              <a:rPr lang="en-IE" altLang="en-US" sz="1800">
                <a:solidFill>
                  <a:srgbClr val="000000"/>
                </a:solidFill>
                <a:latin typeface="Arial" panose="020B0604020202020204" pitchFamily="34" charset="0"/>
              </a:rPr>
              <a:t>- Consists </a:t>
            </a:r>
          </a:p>
          <a:p>
            <a:pPr algn="ctr">
              <a:spcBef>
                <a:spcPct val="0"/>
              </a:spcBef>
              <a:buClrTx/>
              <a:buFontTx/>
              <a:buNone/>
            </a:pPr>
            <a:r>
              <a:rPr lang="en-IE" altLang="en-US" sz="1800">
                <a:solidFill>
                  <a:srgbClr val="000000"/>
                </a:solidFill>
                <a:latin typeface="Arial" panose="020B0604020202020204" pitchFamily="34" charset="0"/>
              </a:rPr>
              <a:t>of Influencers </a:t>
            </a:r>
          </a:p>
          <a:p>
            <a:pPr algn="ctr">
              <a:spcBef>
                <a:spcPct val="0"/>
              </a:spcBef>
              <a:buClrTx/>
              <a:buFontTx/>
              <a:buNone/>
            </a:pPr>
            <a:r>
              <a:rPr lang="en-IE" altLang="en-US" sz="1800">
                <a:solidFill>
                  <a:srgbClr val="000000"/>
                </a:solidFill>
                <a:latin typeface="Arial" panose="020B0604020202020204" pitchFamily="34" charset="0"/>
              </a:rPr>
              <a:t>&amp; Leaders</a:t>
            </a:r>
          </a:p>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10 -12 members</a:t>
            </a:r>
          </a:p>
          <a:p>
            <a:pPr algn="ctr">
              <a:spcBef>
                <a:spcPct val="0"/>
              </a:spcBef>
              <a:buClrTx/>
              <a:buFontTx/>
              <a:buNone/>
            </a:pPr>
            <a:r>
              <a:rPr lang="en-IE" altLang="en-US" sz="1800">
                <a:solidFill>
                  <a:srgbClr val="000000"/>
                </a:solidFill>
                <a:latin typeface="Arial" panose="020B0604020202020204" pitchFamily="34" charset="0"/>
              </a:rPr>
              <a:t>approx</a:t>
            </a:r>
            <a:endParaRPr lang="en-GB" altLang="en-US" sz="1800">
              <a:solidFill>
                <a:srgbClr val="000000"/>
              </a:solidFill>
              <a:latin typeface="Arial" panose="020B0604020202020204" pitchFamily="34" charset="0"/>
            </a:endParaRPr>
          </a:p>
        </p:txBody>
      </p:sp>
      <p:sp>
        <p:nvSpPr>
          <p:cNvPr id="29703" name="AutoShape 111">
            <a:extLst>
              <a:ext uri="{FF2B5EF4-FFF2-40B4-BE49-F238E27FC236}">
                <a16:creationId xmlns:a16="http://schemas.microsoft.com/office/drawing/2014/main" xmlns="" id="{3D2453C9-A56B-4A51-B632-A910C21E1A11}"/>
              </a:ext>
            </a:extLst>
          </p:cNvPr>
          <p:cNvSpPr>
            <a:spLocks noChangeArrowheads="1"/>
          </p:cNvSpPr>
          <p:nvPr/>
        </p:nvSpPr>
        <p:spPr bwMode="auto">
          <a:xfrm>
            <a:off x="2384425" y="1095375"/>
            <a:ext cx="4187825" cy="5226050"/>
          </a:xfrm>
          <a:prstGeom prst="roundRect">
            <a:avLst>
              <a:gd name="adj" fmla="val 16667"/>
            </a:avLst>
          </a:prstGeom>
          <a:solidFill>
            <a:srgbClr val="FFFF99"/>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US" altLang="en-US" sz="1800" b="1" dirty="0">
                <a:solidFill>
                  <a:srgbClr val="000000"/>
                </a:solidFill>
                <a:latin typeface="Arial" panose="020B0604020202020204" pitchFamily="34" charset="0"/>
              </a:rPr>
              <a:t>Completion of </a:t>
            </a:r>
          </a:p>
          <a:p>
            <a:pPr algn="ctr">
              <a:spcBef>
                <a:spcPct val="0"/>
              </a:spcBef>
              <a:buClrTx/>
              <a:buFontTx/>
              <a:buNone/>
            </a:pPr>
            <a:r>
              <a:rPr lang="en-US" altLang="en-US" sz="1800" b="1" dirty="0">
                <a:solidFill>
                  <a:srgbClr val="000000"/>
                </a:solidFill>
                <a:latin typeface="Arial" panose="020B0604020202020204" pitchFamily="34" charset="0"/>
              </a:rPr>
              <a:t>Teamwork training together:</a:t>
            </a:r>
          </a:p>
          <a:p>
            <a:pPr algn="ctr">
              <a:spcBef>
                <a:spcPct val="0"/>
              </a:spcBef>
              <a:buClrTx/>
              <a:buFontTx/>
              <a:buNone/>
            </a:pPr>
            <a:r>
              <a:rPr lang="en-US" altLang="en-US" sz="1800" b="1" dirty="0">
                <a:solidFill>
                  <a:srgbClr val="000000"/>
                </a:solidFill>
                <a:latin typeface="Arial" panose="020B0604020202020204" pitchFamily="34" charset="0"/>
              </a:rPr>
              <a:t>(FETAC/QQI 5N1367 – Level 5)</a:t>
            </a:r>
          </a:p>
          <a:p>
            <a:pPr algn="ctr" eaLnBrk="1" hangingPunct="1">
              <a:spcBef>
                <a:spcPct val="0"/>
              </a:spcBef>
              <a:buClrTx/>
              <a:buFontTx/>
              <a:buNone/>
            </a:pPr>
            <a:endParaRPr lang="en-US" altLang="en-US" sz="1800" dirty="0">
              <a:solidFill>
                <a:srgbClr val="000000"/>
              </a:solidFill>
            </a:endParaRPr>
          </a:p>
          <a:p>
            <a:pPr algn="ctr" eaLnBrk="1" hangingPunct="1">
              <a:spcBef>
                <a:spcPct val="0"/>
              </a:spcBef>
              <a:buClrTx/>
              <a:buFontTx/>
              <a:buNone/>
            </a:pPr>
            <a:r>
              <a:rPr lang="en-US" altLang="en-US" sz="1800" dirty="0">
                <a:solidFill>
                  <a:srgbClr val="000000"/>
                </a:solidFill>
              </a:rPr>
              <a:t>Joint Development of:</a:t>
            </a:r>
          </a:p>
          <a:p>
            <a:pPr algn="ctr" eaLnBrk="1" hangingPunct="1">
              <a:spcBef>
                <a:spcPct val="0"/>
              </a:spcBef>
              <a:buClrTx/>
              <a:buFontTx/>
              <a:buChar char="•"/>
            </a:pPr>
            <a:r>
              <a:rPr lang="en-US" altLang="en-US" sz="1600" dirty="0">
                <a:solidFill>
                  <a:schemeClr val="tx2"/>
                </a:solidFill>
                <a:latin typeface="Arial" panose="020B0604020202020204" pitchFamily="34" charset="0"/>
              </a:rPr>
              <a:t>Terms of Reference</a:t>
            </a:r>
          </a:p>
          <a:p>
            <a:pPr algn="ctr" eaLnBrk="1" hangingPunct="1">
              <a:spcBef>
                <a:spcPct val="0"/>
              </a:spcBef>
              <a:buClrTx/>
              <a:buFontTx/>
              <a:buChar char="•"/>
            </a:pPr>
            <a:r>
              <a:rPr lang="en-US" altLang="en-US" sz="1600" dirty="0">
                <a:solidFill>
                  <a:schemeClr val="tx2"/>
                </a:solidFill>
                <a:latin typeface="Arial" panose="020B0604020202020204" pitchFamily="34" charset="0"/>
              </a:rPr>
              <a:t> Ground Rules</a:t>
            </a:r>
          </a:p>
          <a:p>
            <a:pPr algn="ctr" eaLnBrk="1" hangingPunct="1">
              <a:spcBef>
                <a:spcPct val="0"/>
              </a:spcBef>
              <a:buClrTx/>
              <a:buFontTx/>
              <a:buChar char="•"/>
            </a:pPr>
            <a:r>
              <a:rPr lang="en-US" altLang="en-US" sz="1600" dirty="0">
                <a:solidFill>
                  <a:schemeClr val="tx2"/>
                </a:solidFill>
                <a:latin typeface="Arial" panose="020B0604020202020204" pitchFamily="34" charset="0"/>
              </a:rPr>
              <a:t>“Where we are now?”</a:t>
            </a:r>
          </a:p>
          <a:p>
            <a:pPr algn="ctr" eaLnBrk="1" hangingPunct="1">
              <a:spcBef>
                <a:spcPct val="0"/>
              </a:spcBef>
              <a:buClrTx/>
              <a:buFontTx/>
              <a:buChar char="•"/>
            </a:pPr>
            <a:r>
              <a:rPr lang="en-US" altLang="en-US" sz="1600" dirty="0">
                <a:solidFill>
                  <a:schemeClr val="tx2"/>
                </a:solidFill>
                <a:latin typeface="Arial" panose="020B0604020202020204" pitchFamily="34" charset="0"/>
              </a:rPr>
              <a:t> Create Vision for the future</a:t>
            </a:r>
          </a:p>
          <a:p>
            <a:pPr algn="ctr" eaLnBrk="1" hangingPunct="1">
              <a:spcBef>
                <a:spcPct val="0"/>
              </a:spcBef>
              <a:buClrTx/>
              <a:buFontTx/>
              <a:buChar char="•"/>
            </a:pPr>
            <a:r>
              <a:rPr lang="en-US" altLang="en-US" sz="1600" dirty="0">
                <a:solidFill>
                  <a:schemeClr val="tx2"/>
                </a:solidFill>
                <a:latin typeface="Arial" panose="020B0604020202020204" pitchFamily="34" charset="0"/>
              </a:rPr>
              <a:t> Communication Plan</a:t>
            </a:r>
          </a:p>
          <a:p>
            <a:pPr algn="ctr" eaLnBrk="1" hangingPunct="1">
              <a:spcBef>
                <a:spcPct val="0"/>
              </a:spcBef>
              <a:buClrTx/>
              <a:buFontTx/>
              <a:buChar char="•"/>
            </a:pPr>
            <a:r>
              <a:rPr lang="en-US" altLang="en-US" sz="1600" dirty="0">
                <a:solidFill>
                  <a:schemeClr val="tx2"/>
                </a:solidFill>
                <a:latin typeface="Arial" panose="020B0604020202020204" pitchFamily="34" charset="0"/>
              </a:rPr>
              <a:t> Preliminary “Roadmap” </a:t>
            </a:r>
          </a:p>
          <a:p>
            <a:pPr algn="ctr" eaLnBrk="1" hangingPunct="1">
              <a:spcBef>
                <a:spcPct val="0"/>
              </a:spcBef>
              <a:buClrTx/>
              <a:buFontTx/>
              <a:buNone/>
            </a:pPr>
            <a:r>
              <a:rPr lang="en-US" altLang="en-US" sz="1600" dirty="0">
                <a:solidFill>
                  <a:schemeClr val="tx2"/>
                </a:solidFill>
                <a:latin typeface="Arial" panose="020B0604020202020204" pitchFamily="34" charset="0"/>
              </a:rPr>
              <a:t>  to achieve vision, </a:t>
            </a:r>
          </a:p>
          <a:p>
            <a:pPr algn="ctr" eaLnBrk="1" hangingPunct="1">
              <a:spcBef>
                <a:spcPct val="0"/>
              </a:spcBef>
              <a:buClrTx/>
              <a:buFontTx/>
              <a:buNone/>
            </a:pPr>
            <a:r>
              <a:rPr lang="en-US" altLang="en-US" sz="1600" dirty="0">
                <a:solidFill>
                  <a:schemeClr val="tx2"/>
                </a:solidFill>
                <a:latin typeface="Arial" panose="020B0604020202020204" pitchFamily="34" charset="0"/>
              </a:rPr>
              <a:t>includes schedule of training </a:t>
            </a:r>
          </a:p>
          <a:p>
            <a:pPr algn="ctr" eaLnBrk="1" hangingPunct="1">
              <a:spcBef>
                <a:spcPct val="0"/>
              </a:spcBef>
              <a:buClrTx/>
              <a:buFontTx/>
              <a:buNone/>
            </a:pPr>
            <a:r>
              <a:rPr lang="en-US" altLang="en-US" sz="1600" dirty="0">
                <a:solidFill>
                  <a:schemeClr val="tx2"/>
                </a:solidFill>
                <a:latin typeface="Arial" panose="020B0604020202020204" pitchFamily="34" charset="0"/>
              </a:rPr>
              <a:t>for entire workforce</a:t>
            </a:r>
          </a:p>
          <a:p>
            <a:pPr algn="ctr" eaLnBrk="1" hangingPunct="1">
              <a:spcBef>
                <a:spcPct val="0"/>
              </a:spcBef>
              <a:buClrTx/>
              <a:buFontTx/>
              <a:buChar char="•"/>
            </a:pPr>
            <a:r>
              <a:rPr lang="en-US" altLang="en-US" sz="1600" dirty="0">
                <a:solidFill>
                  <a:schemeClr val="tx2"/>
                </a:solidFill>
                <a:latin typeface="Arial" panose="020B0604020202020204" pitchFamily="34" charset="0"/>
              </a:rPr>
              <a:t> Ability to work together</a:t>
            </a:r>
          </a:p>
          <a:p>
            <a:pPr algn="ctr" eaLnBrk="1" hangingPunct="1">
              <a:spcBef>
                <a:spcPct val="0"/>
              </a:spcBef>
              <a:buClrTx/>
              <a:buFontTx/>
              <a:buChar char="•"/>
            </a:pPr>
            <a:r>
              <a:rPr lang="en-US" altLang="en-US" sz="1600" dirty="0">
                <a:solidFill>
                  <a:schemeClr val="tx2"/>
                </a:solidFill>
                <a:latin typeface="Arial" panose="020B0604020202020204" pitchFamily="34" charset="0"/>
              </a:rPr>
              <a:t> “Win/Win” Philosophy</a:t>
            </a:r>
          </a:p>
          <a:p>
            <a:pPr algn="ctr" eaLnBrk="1" hangingPunct="1">
              <a:spcBef>
                <a:spcPct val="0"/>
              </a:spcBef>
              <a:buClrTx/>
              <a:buFontTx/>
              <a:buChar char="•"/>
            </a:pPr>
            <a:endParaRPr lang="en-GB" altLang="en-US" sz="1800" dirty="0">
              <a:latin typeface="Arial" panose="020B0604020202020204" pitchFamily="34" charset="0"/>
            </a:endParaRPr>
          </a:p>
        </p:txBody>
      </p:sp>
      <p:sp>
        <p:nvSpPr>
          <p:cNvPr id="29704" name="AutoShape 112">
            <a:extLst>
              <a:ext uri="{FF2B5EF4-FFF2-40B4-BE49-F238E27FC236}">
                <a16:creationId xmlns:a16="http://schemas.microsoft.com/office/drawing/2014/main" xmlns="" id="{0438CABF-FD31-40A5-8AEC-EEA2F7A68001}"/>
              </a:ext>
            </a:extLst>
          </p:cNvPr>
          <p:cNvSpPr>
            <a:spLocks noChangeArrowheads="1"/>
          </p:cNvSpPr>
          <p:nvPr/>
        </p:nvSpPr>
        <p:spPr bwMode="auto">
          <a:xfrm>
            <a:off x="6840538" y="1089025"/>
            <a:ext cx="1987550" cy="5226050"/>
          </a:xfrm>
          <a:prstGeom prst="roundRect">
            <a:avLst>
              <a:gd name="adj" fmla="val 16667"/>
            </a:avLst>
          </a:prstGeom>
          <a:solidFill>
            <a:srgbClr val="CCFFCC"/>
          </a:solidFill>
          <a:ln w="9525" algn="ctr">
            <a:solidFill>
              <a:schemeClr val="tx2"/>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JUMST: -</a:t>
            </a:r>
          </a:p>
          <a:p>
            <a:pPr algn="ctr">
              <a:spcBef>
                <a:spcPct val="0"/>
              </a:spcBef>
              <a:buClrTx/>
              <a:buFontTx/>
              <a:buNone/>
            </a:pPr>
            <a:r>
              <a:rPr lang="en-IE" altLang="en-US" sz="1800">
                <a:solidFill>
                  <a:srgbClr val="000000"/>
                </a:solidFill>
                <a:latin typeface="Arial" panose="020B0604020202020204" pitchFamily="34" charset="0"/>
              </a:rPr>
              <a:t> provides</a:t>
            </a:r>
          </a:p>
          <a:p>
            <a:pPr algn="ctr">
              <a:spcBef>
                <a:spcPct val="0"/>
              </a:spcBef>
              <a:buClrTx/>
              <a:buFontTx/>
              <a:buNone/>
            </a:pPr>
            <a:r>
              <a:rPr lang="en-IE" altLang="en-US" sz="1800">
                <a:solidFill>
                  <a:srgbClr val="000000"/>
                </a:solidFill>
                <a:latin typeface="Arial" panose="020B0604020202020204" pitchFamily="34" charset="0"/>
              </a:rPr>
              <a:t>continuous </a:t>
            </a:r>
          </a:p>
          <a:p>
            <a:pPr algn="ctr">
              <a:spcBef>
                <a:spcPct val="0"/>
              </a:spcBef>
              <a:buClrTx/>
              <a:buFontTx/>
              <a:buNone/>
            </a:pPr>
            <a:r>
              <a:rPr lang="en-IE" altLang="en-US" sz="1800">
                <a:solidFill>
                  <a:srgbClr val="000000"/>
                </a:solidFill>
                <a:latin typeface="Arial" panose="020B0604020202020204" pitchFamily="34" charset="0"/>
              </a:rPr>
              <a:t>monitoring </a:t>
            </a:r>
          </a:p>
          <a:p>
            <a:pPr algn="ctr">
              <a:spcBef>
                <a:spcPct val="0"/>
              </a:spcBef>
              <a:buClrTx/>
              <a:buFontTx/>
              <a:buNone/>
            </a:pPr>
            <a:r>
              <a:rPr lang="en-IE" altLang="en-US" sz="1800">
                <a:solidFill>
                  <a:srgbClr val="000000"/>
                </a:solidFill>
                <a:latin typeface="Arial" panose="020B0604020202020204" pitchFamily="34" charset="0"/>
              </a:rPr>
              <a:t>&amp; support  </a:t>
            </a:r>
          </a:p>
          <a:p>
            <a:pPr algn="ctr">
              <a:spcBef>
                <a:spcPct val="0"/>
              </a:spcBef>
              <a:buClrTx/>
              <a:buFontTx/>
              <a:buNone/>
            </a:pPr>
            <a:r>
              <a:rPr lang="en-IE" altLang="en-US" sz="1800">
                <a:solidFill>
                  <a:srgbClr val="000000"/>
                </a:solidFill>
                <a:latin typeface="Arial" panose="020B0604020202020204" pitchFamily="34" charset="0"/>
              </a:rPr>
              <a:t>for all the </a:t>
            </a:r>
          </a:p>
          <a:p>
            <a:pPr algn="ctr">
              <a:spcBef>
                <a:spcPct val="0"/>
              </a:spcBef>
              <a:buClrTx/>
              <a:buFontTx/>
              <a:buNone/>
            </a:pPr>
            <a:r>
              <a:rPr lang="en-IE" altLang="en-US" sz="1800">
                <a:solidFill>
                  <a:srgbClr val="000000"/>
                </a:solidFill>
                <a:latin typeface="Arial" panose="020B0604020202020204" pitchFamily="34" charset="0"/>
              </a:rPr>
              <a:t>Operational teams </a:t>
            </a:r>
          </a:p>
          <a:p>
            <a:pPr algn="ctr">
              <a:spcBef>
                <a:spcPct val="0"/>
              </a:spcBef>
              <a:buClrTx/>
              <a:buFontTx/>
              <a:buNone/>
            </a:pPr>
            <a:r>
              <a:rPr lang="en-IE" altLang="en-US" sz="1800">
                <a:solidFill>
                  <a:srgbClr val="000000"/>
                </a:solidFill>
                <a:latin typeface="Arial" panose="020B0604020202020204" pitchFamily="34" charset="0"/>
              </a:rPr>
              <a:t>formed and </a:t>
            </a:r>
          </a:p>
          <a:p>
            <a:pPr algn="ctr">
              <a:spcBef>
                <a:spcPct val="0"/>
              </a:spcBef>
              <a:buClrTx/>
              <a:buFontTx/>
              <a:buNone/>
            </a:pPr>
            <a:r>
              <a:rPr lang="en-IE" altLang="en-US" sz="1800">
                <a:solidFill>
                  <a:srgbClr val="000000"/>
                </a:solidFill>
                <a:latin typeface="Arial" panose="020B0604020202020204" pitchFamily="34" charset="0"/>
              </a:rPr>
              <a:t>trained.</a:t>
            </a:r>
          </a:p>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Helps overcome</a:t>
            </a:r>
          </a:p>
          <a:p>
            <a:pPr algn="ctr">
              <a:spcBef>
                <a:spcPct val="0"/>
              </a:spcBef>
              <a:buClrTx/>
              <a:buFontTx/>
              <a:buNone/>
            </a:pPr>
            <a:r>
              <a:rPr lang="en-IE" altLang="en-US" sz="1800">
                <a:solidFill>
                  <a:srgbClr val="000000"/>
                </a:solidFill>
                <a:latin typeface="Arial" panose="020B0604020202020204" pitchFamily="34" charset="0"/>
              </a:rPr>
              <a:t>any roadblocks</a:t>
            </a:r>
          </a:p>
          <a:p>
            <a:pPr algn="ctr">
              <a:spcBef>
                <a:spcPct val="0"/>
              </a:spcBef>
              <a:buClrTx/>
              <a:buFontTx/>
              <a:buNone/>
            </a:pPr>
            <a:r>
              <a:rPr lang="en-IE" altLang="en-US" sz="1800">
                <a:solidFill>
                  <a:srgbClr val="000000"/>
                </a:solidFill>
                <a:latin typeface="Arial" panose="020B0604020202020204" pitchFamily="34" charset="0"/>
              </a:rPr>
              <a:t>encountered.</a:t>
            </a:r>
          </a:p>
          <a:p>
            <a:pPr algn="ctr">
              <a:spcBef>
                <a:spcPct val="0"/>
              </a:spcBef>
              <a:buClrTx/>
              <a:buFontTx/>
              <a:buNone/>
            </a:pPr>
            <a:endParaRPr lang="en-IE" altLang="en-US" sz="1800">
              <a:solidFill>
                <a:srgbClr val="000000"/>
              </a:solidFill>
              <a:latin typeface="Arial" panose="020B0604020202020204" pitchFamily="34" charset="0"/>
            </a:endParaRPr>
          </a:p>
          <a:p>
            <a:pPr algn="ctr">
              <a:spcBef>
                <a:spcPct val="0"/>
              </a:spcBef>
              <a:buClrTx/>
              <a:buFontTx/>
              <a:buNone/>
            </a:pPr>
            <a:r>
              <a:rPr lang="en-IE" altLang="en-US" sz="1800">
                <a:solidFill>
                  <a:srgbClr val="000000"/>
                </a:solidFill>
                <a:latin typeface="Arial" panose="020B0604020202020204" pitchFamily="34" charset="0"/>
              </a:rPr>
              <a:t>Determines </a:t>
            </a:r>
          </a:p>
          <a:p>
            <a:pPr algn="ctr">
              <a:spcBef>
                <a:spcPct val="0"/>
              </a:spcBef>
              <a:buClrTx/>
              <a:buFontTx/>
              <a:buNone/>
            </a:pPr>
            <a:r>
              <a:rPr lang="en-IE" altLang="en-US" sz="1800">
                <a:solidFill>
                  <a:srgbClr val="000000"/>
                </a:solidFill>
                <a:latin typeface="Arial" panose="020B0604020202020204" pitchFamily="34" charset="0"/>
              </a:rPr>
              <a:t>timely corrective </a:t>
            </a:r>
          </a:p>
          <a:p>
            <a:pPr algn="ctr">
              <a:spcBef>
                <a:spcPct val="0"/>
              </a:spcBef>
              <a:buClrTx/>
              <a:buFontTx/>
              <a:buNone/>
            </a:pPr>
            <a:r>
              <a:rPr lang="en-IE" altLang="en-US" sz="1800">
                <a:solidFill>
                  <a:srgbClr val="000000"/>
                </a:solidFill>
                <a:latin typeface="Arial" panose="020B0604020202020204" pitchFamily="34" charset="0"/>
              </a:rPr>
              <a:t>actions as required</a:t>
            </a:r>
          </a:p>
          <a:p>
            <a:pPr algn="ctr">
              <a:spcBef>
                <a:spcPct val="0"/>
              </a:spcBef>
              <a:buClrTx/>
              <a:buFontTx/>
              <a:buNone/>
            </a:pPr>
            <a:endParaRPr lang="en-GB" altLang="en-US" sz="1800">
              <a:solidFill>
                <a:srgbClr val="000000"/>
              </a:solidFill>
              <a:latin typeface="Arial" panose="020B0604020202020204" pitchFamily="34" charset="0"/>
            </a:endParaRPr>
          </a:p>
        </p:txBody>
      </p:sp>
      <p:pic>
        <p:nvPicPr>
          <p:cNvPr id="29705" name="Picture 106" descr="LOGO">
            <a:extLst>
              <a:ext uri="{FF2B5EF4-FFF2-40B4-BE49-F238E27FC236}">
                <a16:creationId xmlns:a16="http://schemas.microsoft.com/office/drawing/2014/main" xmlns="" id="{AAA80203-AACF-4664-806C-DED2732519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6327775"/>
            <a:ext cx="1752600" cy="530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1249" name="Oval 113">
            <a:extLst>
              <a:ext uri="{FF2B5EF4-FFF2-40B4-BE49-F238E27FC236}">
                <a16:creationId xmlns:a16="http://schemas.microsoft.com/office/drawing/2014/main" xmlns="" id="{626AD573-02DB-4487-9EE4-7725AA1CFCD3}"/>
              </a:ext>
            </a:extLst>
          </p:cNvPr>
          <p:cNvSpPr>
            <a:spLocks noChangeArrowheads="1"/>
          </p:cNvSpPr>
          <p:nvPr/>
        </p:nvSpPr>
        <p:spPr bwMode="auto">
          <a:xfrm>
            <a:off x="349250" y="858838"/>
            <a:ext cx="1501775" cy="450850"/>
          </a:xfrm>
          <a:prstGeom prst="ellipse">
            <a:avLst/>
          </a:prstGeom>
          <a:solidFill>
            <a:schemeClr val="bg2"/>
          </a:solidFill>
          <a:ln w="9525" algn="ctr">
            <a:solidFill>
              <a:schemeClr val="tx1"/>
            </a:solidFill>
            <a:round/>
            <a:headEnd/>
            <a:tailEnd/>
          </a:ln>
          <a:effectLst/>
        </p:spPr>
        <p:txBody>
          <a:bodyPr wrap="none" anchor="ctr"/>
          <a:lstStyle/>
          <a:p>
            <a:pPr algn="ctr">
              <a:defRPr/>
            </a:pPr>
            <a:r>
              <a:rPr lang="en-IE">
                <a:effectLst>
                  <a:outerShdw blurRad="38100" dist="38100" dir="2700000" algn="tl">
                    <a:srgbClr val="000000"/>
                  </a:outerShdw>
                </a:effectLst>
                <a:latin typeface="Arial" charset="0"/>
              </a:rPr>
              <a:t>1</a:t>
            </a:r>
            <a:endParaRPr lang="en-GB">
              <a:effectLst>
                <a:outerShdw blurRad="38100" dist="38100" dir="2700000" algn="tl">
                  <a:srgbClr val="000000"/>
                </a:outerShdw>
              </a:effectLst>
              <a:latin typeface="Arial" charset="0"/>
            </a:endParaRPr>
          </a:p>
        </p:txBody>
      </p:sp>
      <p:sp>
        <p:nvSpPr>
          <p:cNvPr id="91250" name="Oval 114">
            <a:extLst>
              <a:ext uri="{FF2B5EF4-FFF2-40B4-BE49-F238E27FC236}">
                <a16:creationId xmlns:a16="http://schemas.microsoft.com/office/drawing/2014/main" xmlns="" id="{7C46C91B-DC16-4EE9-A164-FA9810748E50}"/>
              </a:ext>
            </a:extLst>
          </p:cNvPr>
          <p:cNvSpPr>
            <a:spLocks noChangeArrowheads="1"/>
          </p:cNvSpPr>
          <p:nvPr/>
        </p:nvSpPr>
        <p:spPr bwMode="auto">
          <a:xfrm>
            <a:off x="3673475" y="865188"/>
            <a:ext cx="1501775" cy="450850"/>
          </a:xfrm>
          <a:prstGeom prst="ellipse">
            <a:avLst/>
          </a:prstGeom>
          <a:solidFill>
            <a:schemeClr val="bg2"/>
          </a:solidFill>
          <a:ln w="9525" algn="ctr">
            <a:solidFill>
              <a:schemeClr val="tx1"/>
            </a:solidFill>
            <a:round/>
            <a:headEnd/>
            <a:tailEnd/>
          </a:ln>
          <a:effectLst/>
        </p:spPr>
        <p:txBody>
          <a:bodyPr wrap="none" anchor="ctr"/>
          <a:lstStyle/>
          <a:p>
            <a:pPr algn="ctr">
              <a:defRPr/>
            </a:pPr>
            <a:r>
              <a:rPr lang="en-IE">
                <a:effectLst>
                  <a:outerShdw blurRad="38100" dist="38100" dir="2700000" algn="tl">
                    <a:srgbClr val="000000"/>
                  </a:outerShdw>
                </a:effectLst>
                <a:latin typeface="Arial" charset="0"/>
              </a:rPr>
              <a:t>2</a:t>
            </a:r>
            <a:endParaRPr lang="en-GB">
              <a:effectLst>
                <a:outerShdw blurRad="38100" dist="38100" dir="2700000" algn="tl">
                  <a:srgbClr val="000000"/>
                </a:outerShdw>
              </a:effectLst>
              <a:latin typeface="Arial" charset="0"/>
            </a:endParaRPr>
          </a:p>
        </p:txBody>
      </p:sp>
      <p:sp>
        <p:nvSpPr>
          <p:cNvPr id="91251" name="Oval 115">
            <a:extLst>
              <a:ext uri="{FF2B5EF4-FFF2-40B4-BE49-F238E27FC236}">
                <a16:creationId xmlns:a16="http://schemas.microsoft.com/office/drawing/2014/main" xmlns="" id="{2515A0F2-51EE-4677-AA22-B7858756F373}"/>
              </a:ext>
            </a:extLst>
          </p:cNvPr>
          <p:cNvSpPr>
            <a:spLocks noChangeArrowheads="1"/>
          </p:cNvSpPr>
          <p:nvPr/>
        </p:nvSpPr>
        <p:spPr bwMode="auto">
          <a:xfrm>
            <a:off x="7061200" y="865188"/>
            <a:ext cx="1501775" cy="450850"/>
          </a:xfrm>
          <a:prstGeom prst="ellipse">
            <a:avLst/>
          </a:prstGeom>
          <a:solidFill>
            <a:schemeClr val="bg2"/>
          </a:solidFill>
          <a:ln w="9525" algn="ctr">
            <a:solidFill>
              <a:schemeClr val="tx1"/>
            </a:solidFill>
            <a:round/>
            <a:headEnd/>
            <a:tailEnd/>
          </a:ln>
          <a:effectLst/>
        </p:spPr>
        <p:txBody>
          <a:bodyPr wrap="none" anchor="ctr"/>
          <a:lstStyle/>
          <a:p>
            <a:pPr algn="ctr">
              <a:defRPr/>
            </a:pPr>
            <a:r>
              <a:rPr lang="en-IE">
                <a:effectLst>
                  <a:outerShdw blurRad="38100" dist="38100" dir="2700000" algn="tl">
                    <a:srgbClr val="000000"/>
                  </a:outerShdw>
                </a:effectLst>
                <a:latin typeface="Arial" charset="0"/>
              </a:rPr>
              <a:t>3</a:t>
            </a:r>
            <a:endParaRPr lang="en-GB">
              <a:effectLst>
                <a:outerShdw blurRad="38100" dist="38100" dir="2700000" algn="tl">
                  <a:srgbClr val="000000"/>
                </a:outerShdw>
              </a:effectLst>
              <a:latin typeface="Arial" charset="0"/>
            </a:endParaRPr>
          </a:p>
        </p:txBody>
      </p:sp>
      <p:sp>
        <p:nvSpPr>
          <p:cNvPr id="29709" name="Rectangle 116">
            <a:extLst>
              <a:ext uri="{FF2B5EF4-FFF2-40B4-BE49-F238E27FC236}">
                <a16:creationId xmlns:a16="http://schemas.microsoft.com/office/drawing/2014/main" xmlns="" id="{58CB0D58-F0AE-4252-8C49-C4BBA5EC96D0}"/>
              </a:ext>
            </a:extLst>
          </p:cNvPr>
          <p:cNvSpPr>
            <a:spLocks noChangeArrowheads="1"/>
          </p:cNvSpPr>
          <p:nvPr/>
        </p:nvSpPr>
        <p:spPr bwMode="auto">
          <a:xfrm>
            <a:off x="530225" y="6469063"/>
            <a:ext cx="1636713" cy="214312"/>
          </a:xfrm>
          <a:prstGeom prst="rect">
            <a:avLst/>
          </a:prstGeom>
          <a:solidFill>
            <a:schemeClr val="bg1"/>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xmlns="" id="{A53044A3-EF2B-40CF-84FA-300F02114662}"/>
              </a:ext>
            </a:extLst>
          </p:cNvPr>
          <p:cNvSpPr>
            <a:spLocks noGrp="1"/>
          </p:cNvSpPr>
          <p:nvPr>
            <p:ph type="dt" sz="quarter" idx="10"/>
          </p:nvPr>
        </p:nvSpPr>
        <p:spPr/>
        <p:txBody>
          <a:bodyPr/>
          <a:lstStyle/>
          <a:p>
            <a:pPr>
              <a:defRPr/>
            </a:pPr>
            <a:r>
              <a:rPr lang="en-US"/>
              <a:t>www.themegallery.com</a:t>
            </a:r>
          </a:p>
        </p:txBody>
      </p:sp>
      <p:sp>
        <p:nvSpPr>
          <p:cNvPr id="8" name="Footer Placeholder 4">
            <a:extLst>
              <a:ext uri="{FF2B5EF4-FFF2-40B4-BE49-F238E27FC236}">
                <a16:creationId xmlns:a16="http://schemas.microsoft.com/office/drawing/2014/main" xmlns="" id="{59A41214-5C0F-4B08-A573-6A16BAC42808}"/>
              </a:ext>
            </a:extLst>
          </p:cNvPr>
          <p:cNvSpPr>
            <a:spLocks noGrp="1"/>
          </p:cNvSpPr>
          <p:nvPr>
            <p:ph type="ftr" sz="quarter" idx="11"/>
          </p:nvPr>
        </p:nvSpPr>
        <p:spPr/>
        <p:txBody>
          <a:bodyPr/>
          <a:lstStyle/>
          <a:p>
            <a:pPr>
              <a:defRPr/>
            </a:pPr>
            <a:r>
              <a:rPr lang="en-US" dirty="0"/>
              <a:t>Company Logo</a:t>
            </a:r>
          </a:p>
        </p:txBody>
      </p:sp>
      <p:sp>
        <p:nvSpPr>
          <p:cNvPr id="31748" name="Rectangle 7">
            <a:extLst>
              <a:ext uri="{FF2B5EF4-FFF2-40B4-BE49-F238E27FC236}">
                <a16:creationId xmlns:a16="http://schemas.microsoft.com/office/drawing/2014/main" xmlns="" id="{4E5E4EAD-25CC-4D4B-9661-52C66AC7BC7D}"/>
              </a:ext>
            </a:extLst>
          </p:cNvPr>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7893" name="Rectangle 8">
            <a:extLst>
              <a:ext uri="{FF2B5EF4-FFF2-40B4-BE49-F238E27FC236}">
                <a16:creationId xmlns:a16="http://schemas.microsoft.com/office/drawing/2014/main" xmlns="" id="{5AD73F4C-2178-4F41-BE9F-D72F8BA42746}"/>
              </a:ext>
            </a:extLst>
          </p:cNvPr>
          <p:cNvSpPr>
            <a:spLocks noGrp="1" noChangeArrowheads="1"/>
          </p:cNvSpPr>
          <p:nvPr>
            <p:ph type="body" idx="1"/>
          </p:nvPr>
        </p:nvSpPr>
        <p:spPr>
          <a:xfrm>
            <a:off x="276225" y="981075"/>
            <a:ext cx="8229600" cy="5753100"/>
          </a:xfrm>
        </p:spPr>
        <p:txBody>
          <a:bodyPr/>
          <a:lstStyle/>
          <a:p>
            <a:pPr marL="533400" indent="-533400" eaLnBrk="1" hangingPunct="1">
              <a:defRPr/>
            </a:pPr>
            <a:r>
              <a:rPr lang="en-IE" altLang="en-US" sz="1400" dirty="0"/>
              <a:t>     </a:t>
            </a:r>
            <a:r>
              <a:rPr lang="en-IE" altLang="en-US" sz="1400" b="1" dirty="0"/>
              <a:t>SECTOR                       LOCATION               	Parent Company</a:t>
            </a:r>
          </a:p>
          <a:p>
            <a:pPr marL="533400" indent="-533400" eaLnBrk="1" hangingPunct="1">
              <a:defRPr/>
            </a:pPr>
            <a:endParaRPr lang="en-IE" altLang="en-US" sz="1400" b="1" dirty="0"/>
          </a:p>
          <a:p>
            <a:pPr marL="533400" indent="-533400" eaLnBrk="1" hangingPunct="1">
              <a:defRPr/>
            </a:pPr>
            <a:r>
              <a:rPr lang="en-IE" altLang="en-US" sz="1400" dirty="0"/>
              <a:t>Metal automotive parts	    County Donegal 	 	Germany</a:t>
            </a:r>
          </a:p>
          <a:p>
            <a:pPr marL="533400" indent="-533400" eaLnBrk="1" hangingPunct="1">
              <a:defRPr/>
            </a:pPr>
            <a:r>
              <a:rPr lang="en-IE" altLang="en-US" sz="1400" dirty="0"/>
              <a:t>Pharma 		    Dublin	 		Denmark</a:t>
            </a:r>
          </a:p>
          <a:p>
            <a:pPr marL="533400" indent="-533400" eaLnBrk="1" hangingPunct="1">
              <a:defRPr/>
            </a:pPr>
            <a:r>
              <a:rPr lang="en-IE" altLang="en-US" sz="1400" dirty="0"/>
              <a:t>Dairy 	   	    Cork      		Ireland</a:t>
            </a:r>
          </a:p>
          <a:p>
            <a:pPr marL="533400" indent="-533400" eaLnBrk="1" hangingPunct="1">
              <a:defRPr/>
            </a:pPr>
            <a:r>
              <a:rPr lang="en-IE" altLang="en-US" sz="1400" dirty="0"/>
              <a:t>Medical devices 	     Louth	 		USA</a:t>
            </a:r>
          </a:p>
          <a:p>
            <a:pPr marL="533400" indent="-533400" eaLnBrk="1" hangingPunct="1">
              <a:defRPr/>
            </a:pPr>
            <a:r>
              <a:rPr lang="en-IE" altLang="en-US" sz="1400" dirty="0"/>
              <a:t>(both Irish sites) 	    and Dublin                </a:t>
            </a:r>
            <a:r>
              <a:rPr lang="en-IE" altLang="en-US" sz="1400" b="1" dirty="0"/>
              <a:t>** 8 minute video**</a:t>
            </a:r>
            <a:endParaRPr lang="en-IE" altLang="en-US" sz="1400" b="1" dirty="0">
              <a:latin typeface="Arial" panose="020B0604020202020204" pitchFamily="34" charset="0"/>
            </a:endParaRPr>
          </a:p>
          <a:p>
            <a:pPr marL="533400" indent="-533400" eaLnBrk="1" hangingPunct="1">
              <a:defRPr/>
            </a:pPr>
            <a:endParaRPr lang="en-IE" altLang="en-US" sz="1400" dirty="0"/>
          </a:p>
          <a:p>
            <a:pPr marL="533400" indent="-533400" eaLnBrk="1" hangingPunct="1">
              <a:defRPr/>
            </a:pPr>
            <a:r>
              <a:rPr lang="en-IE" altLang="en-US" sz="1400" dirty="0"/>
              <a:t>Packaging		    Meath and		Spain</a:t>
            </a:r>
          </a:p>
          <a:p>
            <a:pPr marL="0" indent="0" eaLnBrk="1" hangingPunct="1">
              <a:buFont typeface="Wingdings" panose="05000000000000000000" pitchFamily="2" charset="2"/>
              <a:buNone/>
              <a:defRPr/>
            </a:pPr>
            <a:r>
              <a:rPr lang="en-IE" altLang="en-US" sz="1400" dirty="0"/>
              <a:t>         (both Irish sites)               Dublin</a:t>
            </a:r>
          </a:p>
          <a:p>
            <a:pPr marL="533400" indent="-533400" eaLnBrk="1" hangingPunct="1">
              <a:defRPr/>
            </a:pPr>
            <a:r>
              <a:rPr lang="en-IE" altLang="en-US" sz="1400" dirty="0"/>
              <a:t>Electronic Assembly	    Wexford		 Germany</a:t>
            </a:r>
          </a:p>
          <a:p>
            <a:pPr marL="533400" indent="-533400" eaLnBrk="1" hangingPunct="1">
              <a:defRPr/>
            </a:pPr>
            <a:r>
              <a:rPr lang="en-IE" altLang="en-US" sz="1400" dirty="0"/>
              <a:t>Plastics		    Dublin			 Netherlands</a:t>
            </a:r>
          </a:p>
          <a:p>
            <a:pPr marL="533400" indent="-533400" eaLnBrk="1" hangingPunct="1">
              <a:defRPr/>
            </a:pPr>
            <a:r>
              <a:rPr lang="en-IE" altLang="en-US" sz="1400" dirty="0"/>
              <a:t>Precision Engineering         Dublin 			 Japan</a:t>
            </a:r>
          </a:p>
          <a:p>
            <a:pPr marL="533400" indent="-533400" eaLnBrk="1" hangingPunct="1">
              <a:defRPr/>
            </a:pPr>
            <a:endParaRPr lang="en-IE" altLang="en-US" sz="1400" dirty="0"/>
          </a:p>
          <a:p>
            <a:pPr marL="533400" indent="-533400" eaLnBrk="1" hangingPunct="1">
              <a:defRPr/>
            </a:pPr>
            <a:r>
              <a:rPr lang="en-IE" altLang="en-US" sz="1400" b="1" dirty="0"/>
              <a:t>Medical devices**                 S.E coast		Canadian</a:t>
            </a:r>
          </a:p>
          <a:p>
            <a:pPr marL="533400" indent="-533400" eaLnBrk="1" hangingPunct="1">
              <a:defRPr/>
            </a:pPr>
            <a:endParaRPr lang="en-IE" altLang="en-US" sz="1400" dirty="0"/>
          </a:p>
          <a:p>
            <a:pPr marL="533400" indent="-533400" eaLnBrk="1" hangingPunct="1">
              <a:defRPr/>
            </a:pPr>
            <a:r>
              <a:rPr lang="en-IE" altLang="en-US" sz="1400" dirty="0"/>
              <a:t>Infant Nutritional 	    Limerick	 	Switzerland</a:t>
            </a:r>
          </a:p>
          <a:p>
            <a:pPr marL="533400" indent="-533400" eaLnBrk="1" hangingPunct="1">
              <a:defRPr/>
            </a:pPr>
            <a:r>
              <a:rPr lang="en-IE" altLang="en-US" sz="1400" dirty="0"/>
              <a:t>Chemical  		    2 sites in Dublin	 	Germany                      </a:t>
            </a:r>
          </a:p>
          <a:p>
            <a:pPr marL="533400" indent="-533400" eaLnBrk="1" hangingPunct="1">
              <a:defRPr/>
            </a:pPr>
            <a:r>
              <a:rPr lang="en-IE" altLang="en-US" sz="1400" dirty="0"/>
              <a:t>Energy		     Midlands		Ireland</a:t>
            </a:r>
          </a:p>
          <a:p>
            <a:pPr marL="533400" indent="-533400" eaLnBrk="1" hangingPunct="1">
              <a:defRPr/>
            </a:pPr>
            <a:r>
              <a:rPr lang="en-IE" altLang="en-US" sz="1400" dirty="0"/>
              <a:t>Mining		     Meath	 		Sweden</a:t>
            </a:r>
          </a:p>
          <a:p>
            <a:pPr marL="533400" indent="-533400" eaLnBrk="1" hangingPunct="1">
              <a:defRPr/>
            </a:pPr>
            <a:r>
              <a:rPr lang="en-IE" altLang="en-US" sz="1400" dirty="0"/>
              <a:t>Paint manufacturer 	     Cavan			Ireland</a:t>
            </a:r>
          </a:p>
          <a:p>
            <a:pPr marL="533400" indent="-533400" eaLnBrk="1" hangingPunct="1">
              <a:defRPr/>
            </a:pPr>
            <a:endParaRPr lang="en-IE" altLang="en-US" sz="1800" dirty="0"/>
          </a:p>
          <a:p>
            <a:pPr marL="533400" indent="-533400" eaLnBrk="1" hangingPunct="1">
              <a:defRPr/>
            </a:pPr>
            <a:endParaRPr lang="en-GB" altLang="en-US" sz="1800" dirty="0"/>
          </a:p>
        </p:txBody>
      </p:sp>
      <p:pic>
        <p:nvPicPr>
          <p:cNvPr id="31750" name="Picture 9" descr="LOGO">
            <a:extLst>
              <a:ext uri="{FF2B5EF4-FFF2-40B4-BE49-F238E27FC236}">
                <a16:creationId xmlns:a16="http://schemas.microsoft.com/office/drawing/2014/main" xmlns="" id="{8AE83F28-4E3C-4912-8DE8-C0F62073D3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58856" y="6022975"/>
            <a:ext cx="1646237" cy="682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1751" name="Rectangle 10">
            <a:extLst>
              <a:ext uri="{FF2B5EF4-FFF2-40B4-BE49-F238E27FC236}">
                <a16:creationId xmlns:a16="http://schemas.microsoft.com/office/drawing/2014/main" xmlns="" id="{1B27DE74-40E9-4547-BE3F-539FF2B7067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1752" name="Title 1">
            <a:extLst>
              <a:ext uri="{FF2B5EF4-FFF2-40B4-BE49-F238E27FC236}">
                <a16:creationId xmlns:a16="http://schemas.microsoft.com/office/drawing/2014/main" xmlns="" id="{9597F48F-85C7-4253-8D74-6388E3E4CFA7}"/>
              </a:ext>
            </a:extLst>
          </p:cNvPr>
          <p:cNvSpPr>
            <a:spLocks noGrp="1" noChangeArrowheads="1"/>
          </p:cNvSpPr>
          <p:nvPr>
            <p:ph type="title"/>
          </p:nvPr>
        </p:nvSpPr>
        <p:spPr>
          <a:xfrm>
            <a:off x="276225" y="123824"/>
            <a:ext cx="8447088" cy="682625"/>
          </a:xfrm>
        </p:spPr>
        <p:txBody>
          <a:bodyPr>
            <a:noAutofit/>
          </a:bodyPr>
          <a:lstStyle/>
          <a:p>
            <a:pPr algn="l"/>
            <a:r>
              <a:rPr lang="en-IE" altLang="en-US" sz="2800" dirty="0">
                <a:highlight>
                  <a:srgbClr val="EAEAEA"/>
                </a:highlight>
              </a:rPr>
              <a:t>Some of the companies we have worked with……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8D7C25-655C-46D6-96E0-8BD62FB38EEF}"/>
              </a:ext>
            </a:extLst>
          </p:cNvPr>
          <p:cNvSpPr>
            <a:spLocks noGrp="1"/>
          </p:cNvSpPr>
          <p:nvPr>
            <p:ph type="title"/>
          </p:nvPr>
        </p:nvSpPr>
        <p:spPr/>
        <p:txBody>
          <a:bodyPr/>
          <a:lstStyle/>
          <a:p>
            <a:r>
              <a:rPr lang="en-IE" b="1" dirty="0"/>
              <a:t>IDEAS Institute</a:t>
            </a:r>
          </a:p>
        </p:txBody>
      </p:sp>
      <p:sp>
        <p:nvSpPr>
          <p:cNvPr id="3" name="Content Placeholder 2">
            <a:extLst>
              <a:ext uri="{FF2B5EF4-FFF2-40B4-BE49-F238E27FC236}">
                <a16:creationId xmlns:a16="http://schemas.microsoft.com/office/drawing/2014/main" xmlns="" id="{70E6DFB4-0868-4178-A359-8ADA15F4F2AD}"/>
              </a:ext>
            </a:extLst>
          </p:cNvPr>
          <p:cNvSpPr>
            <a:spLocks noGrp="1"/>
          </p:cNvSpPr>
          <p:nvPr>
            <p:ph idx="1"/>
          </p:nvPr>
        </p:nvSpPr>
        <p:spPr>
          <a:xfrm>
            <a:off x="457200" y="1246909"/>
            <a:ext cx="8229600" cy="5077691"/>
          </a:xfrm>
        </p:spPr>
        <p:txBody>
          <a:bodyPr/>
          <a:lstStyle/>
          <a:p>
            <a:pPr>
              <a:spcAft>
                <a:spcPts val="600"/>
              </a:spcAft>
            </a:pPr>
            <a:r>
              <a:rPr lang="en-GB" sz="1800" dirty="0"/>
              <a:t>IDEAS was established in February 2001, to provide workplace innovation training, with the aims of sustaining employment, reducing job losses, helping to create new jobs, enhancing workers skills, assisting workers in transition, promoting union organisation and assisting company competitiveness.</a:t>
            </a:r>
          </a:p>
          <a:p>
            <a:pPr>
              <a:spcAft>
                <a:spcPts val="600"/>
              </a:spcAft>
            </a:pPr>
            <a:r>
              <a:rPr lang="en-GB" sz="1800" dirty="0"/>
              <a:t>We provide accredited training (to Irish National (FETAC/QQI) and to EQF standards)and development programmes to workers and organisations.</a:t>
            </a:r>
          </a:p>
          <a:p>
            <a:pPr>
              <a:spcAft>
                <a:spcPts val="600"/>
              </a:spcAft>
            </a:pPr>
            <a:r>
              <a:rPr lang="en-GB" sz="1800" dirty="0">
                <a:highlight>
                  <a:srgbClr val="FFFF00"/>
                </a:highlight>
              </a:rPr>
              <a:t>We facilitate change initiatives and develop interventions to assist changes in work organisation.  Our work on Workplace Innovation fits under this heading.</a:t>
            </a:r>
          </a:p>
          <a:p>
            <a:pPr>
              <a:spcAft>
                <a:spcPts val="600"/>
              </a:spcAft>
            </a:pPr>
            <a:r>
              <a:rPr lang="en-GB" sz="1800" dirty="0"/>
              <a:t>We participate in, and conduct research on local and European projects, including DIRECT and DIRECT II.</a:t>
            </a:r>
          </a:p>
          <a:p>
            <a:pPr>
              <a:spcAft>
                <a:spcPts val="600"/>
              </a:spcAft>
            </a:pPr>
            <a:r>
              <a:rPr lang="en-GB" sz="1800" dirty="0"/>
              <a:t>We provide other specialist services and supports to companies across a range of industry sectors.</a:t>
            </a:r>
          </a:p>
          <a:p>
            <a:endParaRPr lang="en-IE" dirty="0"/>
          </a:p>
        </p:txBody>
      </p:sp>
    </p:spTree>
    <p:extLst>
      <p:ext uri="{BB962C8B-B14F-4D97-AF65-F5344CB8AC3E}">
        <p14:creationId xmlns:p14="http://schemas.microsoft.com/office/powerpoint/2010/main" val="3286263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xmlns="" id="{5A657444-EB9D-4A9D-9DC9-8FA63A59D339}"/>
              </a:ext>
            </a:extLst>
          </p:cNvPr>
          <p:cNvSpPr>
            <a:spLocks noGrp="1" noChangeArrowheads="1"/>
          </p:cNvSpPr>
          <p:nvPr>
            <p:ph type="title"/>
          </p:nvPr>
        </p:nvSpPr>
        <p:spPr/>
        <p:txBody>
          <a:bodyPr/>
          <a:lstStyle/>
          <a:p>
            <a:pPr algn="ctr"/>
            <a:r>
              <a:rPr lang="en-IE" altLang="en-US" dirty="0"/>
              <a:t>Case Study</a:t>
            </a:r>
          </a:p>
        </p:txBody>
      </p:sp>
      <p:sp>
        <p:nvSpPr>
          <p:cNvPr id="33795" name="Content Placeholder 2">
            <a:extLst>
              <a:ext uri="{FF2B5EF4-FFF2-40B4-BE49-F238E27FC236}">
                <a16:creationId xmlns:a16="http://schemas.microsoft.com/office/drawing/2014/main" xmlns="" id="{D5B13CAB-FBD2-4115-8D10-5CA0894B1752}"/>
              </a:ext>
            </a:extLst>
          </p:cNvPr>
          <p:cNvSpPr>
            <a:spLocks noGrp="1" noChangeArrowheads="1"/>
          </p:cNvSpPr>
          <p:nvPr>
            <p:ph idx="1"/>
          </p:nvPr>
        </p:nvSpPr>
        <p:spPr/>
        <p:txBody>
          <a:bodyPr/>
          <a:lstStyle/>
          <a:p>
            <a:r>
              <a:rPr lang="en-IE" altLang="en-US" dirty="0"/>
              <a:t>Large multi-national company</a:t>
            </a:r>
          </a:p>
          <a:p>
            <a:r>
              <a:rPr lang="en-IE" altLang="en-US" dirty="0"/>
              <a:t>Major rationalisation required to get cost-base in order.</a:t>
            </a:r>
          </a:p>
          <a:p>
            <a:r>
              <a:rPr lang="en-IE" altLang="en-US" dirty="0"/>
              <a:t>If successful, major investment promised</a:t>
            </a:r>
          </a:p>
          <a:p>
            <a:r>
              <a:rPr lang="en-IE" altLang="en-US" dirty="0"/>
              <a:t>If not,  ………………….</a:t>
            </a:r>
          </a:p>
          <a:p>
            <a:r>
              <a:rPr lang="en-IE" altLang="en-US" dirty="0"/>
              <a:t>Final agreement reached included delivery of Workplace Innovation by The IDEAS Institute</a:t>
            </a:r>
          </a:p>
          <a:p>
            <a:r>
              <a:rPr lang="en-IE" altLang="en-US" dirty="0"/>
              <a:t>Major investment in plant, product and processes ensued with extra jobs</a:t>
            </a:r>
          </a:p>
        </p:txBody>
      </p:sp>
      <p:pic>
        <p:nvPicPr>
          <p:cNvPr id="6" name="Picture 4" descr="LOGO">
            <a:extLst>
              <a:ext uri="{FF2B5EF4-FFF2-40B4-BE49-F238E27FC236}">
                <a16:creationId xmlns:a16="http://schemas.microsoft.com/office/drawing/2014/main" xmlns="" id="{4FB798B8-7363-49BB-84DF-19315FAE1E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2608" y="563017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xmlns="" id="{BB279F8E-981F-4C6D-8402-38E81B03A42E}"/>
              </a:ext>
            </a:extLst>
          </p:cNvPr>
          <p:cNvSpPr>
            <a:spLocks noGrp="1" noChangeArrowheads="1"/>
          </p:cNvSpPr>
          <p:nvPr>
            <p:ph type="title"/>
          </p:nvPr>
        </p:nvSpPr>
        <p:spPr/>
        <p:txBody>
          <a:bodyPr/>
          <a:lstStyle/>
          <a:p>
            <a:pPr algn="l"/>
            <a:r>
              <a:rPr lang="en-IE" altLang="en-US" dirty="0">
                <a:highlight>
                  <a:srgbClr val="EAEAEA"/>
                </a:highlight>
              </a:rPr>
              <a:t>Role of the IDEAS Institute..</a:t>
            </a:r>
          </a:p>
        </p:txBody>
      </p:sp>
      <p:sp>
        <p:nvSpPr>
          <p:cNvPr id="3" name="Content Placeholder 2">
            <a:extLst>
              <a:ext uri="{FF2B5EF4-FFF2-40B4-BE49-F238E27FC236}">
                <a16:creationId xmlns:a16="http://schemas.microsoft.com/office/drawing/2014/main" xmlns="" id="{C09BA053-137F-4244-8B40-B949436097A0}"/>
              </a:ext>
            </a:extLst>
          </p:cNvPr>
          <p:cNvSpPr>
            <a:spLocks noGrp="1"/>
          </p:cNvSpPr>
          <p:nvPr>
            <p:ph idx="1"/>
          </p:nvPr>
        </p:nvSpPr>
        <p:spPr/>
        <p:txBody>
          <a:bodyPr/>
          <a:lstStyle/>
          <a:p>
            <a:pPr>
              <a:spcBef>
                <a:spcPts val="1200"/>
              </a:spcBef>
              <a:spcAft>
                <a:spcPts val="600"/>
              </a:spcAft>
              <a:defRPr/>
            </a:pPr>
            <a:r>
              <a:rPr lang="en-IE" sz="2400" dirty="0"/>
              <a:t>Joint union-management steering team formed, trained and is currently fully functioning</a:t>
            </a:r>
          </a:p>
          <a:p>
            <a:pPr>
              <a:spcBef>
                <a:spcPts val="1200"/>
              </a:spcBef>
              <a:spcAft>
                <a:spcPts val="600"/>
              </a:spcAft>
              <a:defRPr/>
            </a:pPr>
            <a:r>
              <a:rPr lang="en-IE" sz="2400" dirty="0"/>
              <a:t>On-going delivery of Teamwork FETAC/QQI Level 5 5N1367 Course (over 100 participants trained thus far)</a:t>
            </a:r>
          </a:p>
          <a:p>
            <a:pPr>
              <a:spcBef>
                <a:spcPts val="1200"/>
              </a:spcBef>
              <a:spcAft>
                <a:spcPts val="600"/>
              </a:spcAft>
              <a:defRPr/>
            </a:pPr>
            <a:r>
              <a:rPr lang="en-IE" sz="2400" dirty="0"/>
              <a:t>24 active teams now using our unique approach to deliver continuous improvement projects</a:t>
            </a:r>
          </a:p>
          <a:p>
            <a:pPr>
              <a:spcBef>
                <a:spcPts val="1200"/>
              </a:spcBef>
              <a:spcAft>
                <a:spcPts val="600"/>
              </a:spcAft>
              <a:defRPr/>
            </a:pPr>
            <a:r>
              <a:rPr lang="en-IE" sz="2400" dirty="0"/>
              <a:t>Internal support department (Op. Ex.) formed to support teams and ensure long-term sustainability</a:t>
            </a:r>
          </a:p>
          <a:p>
            <a:pPr marL="0" indent="0">
              <a:buFont typeface="Wingdings" panose="05000000000000000000" pitchFamily="2" charset="2"/>
              <a:buNone/>
              <a:defRPr/>
            </a:pPr>
            <a:endParaRPr lang="en-IE" dirty="0"/>
          </a:p>
        </p:txBody>
      </p:sp>
      <p:pic>
        <p:nvPicPr>
          <p:cNvPr id="6" name="Picture 4" descr="LOGO">
            <a:extLst>
              <a:ext uri="{FF2B5EF4-FFF2-40B4-BE49-F238E27FC236}">
                <a16:creationId xmlns:a16="http://schemas.microsoft.com/office/drawing/2014/main" xmlns="" id="{ADC974F0-6FAF-41B8-A18B-EC4156C242E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95868"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16" descr="LOGO">
            <a:extLst>
              <a:ext uri="{FF2B5EF4-FFF2-40B4-BE49-F238E27FC236}">
                <a16:creationId xmlns:a16="http://schemas.microsoft.com/office/drawing/2014/main" xmlns="" id="{382609E1-6647-4C4D-8CF8-702A1F6214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7" name="Date Placeholder 3">
            <a:extLst>
              <a:ext uri="{FF2B5EF4-FFF2-40B4-BE49-F238E27FC236}">
                <a16:creationId xmlns:a16="http://schemas.microsoft.com/office/drawing/2014/main" xmlns="" id="{8995797C-8023-4816-88AE-60C0F99A4965}"/>
              </a:ext>
            </a:extLst>
          </p:cNvPr>
          <p:cNvSpPr>
            <a:spLocks noGrp="1"/>
          </p:cNvSpPr>
          <p:nvPr>
            <p:ph type="dt" sz="quarter" idx="10"/>
          </p:nvPr>
        </p:nvSpPr>
        <p:spPr/>
        <p:txBody>
          <a:bodyPr/>
          <a:lstStyle/>
          <a:p>
            <a:pPr>
              <a:defRPr/>
            </a:pPr>
            <a:r>
              <a:rPr lang="en-US"/>
              <a:t>www.themegallery.com</a:t>
            </a:r>
          </a:p>
        </p:txBody>
      </p:sp>
      <p:sp>
        <p:nvSpPr>
          <p:cNvPr id="184324" name="Text Box 4">
            <a:extLst>
              <a:ext uri="{FF2B5EF4-FFF2-40B4-BE49-F238E27FC236}">
                <a16:creationId xmlns:a16="http://schemas.microsoft.com/office/drawing/2014/main" xmlns="" id="{6723135D-8F4C-44CF-9ECF-0AF9A61F9C45}"/>
              </a:ext>
            </a:extLst>
          </p:cNvPr>
          <p:cNvSpPr txBox="1">
            <a:spLocks noChangeArrowheads="1"/>
          </p:cNvSpPr>
          <p:nvPr/>
        </p:nvSpPr>
        <p:spPr bwMode="auto">
          <a:xfrm rot="16200000">
            <a:off x="-1010444" y="2356644"/>
            <a:ext cx="3192463" cy="396875"/>
          </a:xfrm>
          <a:prstGeom prst="rect">
            <a:avLst/>
          </a:prstGeom>
          <a:noFill/>
          <a:ln>
            <a:noFill/>
          </a:ln>
          <a:effectLst/>
        </p:spPr>
        <p:txBody>
          <a:bodyPr>
            <a:spAutoFit/>
          </a:bodyPr>
          <a:lstStyle/>
          <a:p>
            <a:pPr>
              <a:spcBef>
                <a:spcPct val="50000"/>
              </a:spcBef>
              <a:defRPr/>
            </a:pPr>
            <a:r>
              <a:rPr lang="en-IE" sz="2000">
                <a:latin typeface="Arial" charset="0"/>
              </a:rPr>
              <a:t>“</a:t>
            </a:r>
            <a:r>
              <a:rPr lang="en-IE" sz="2000" b="1">
                <a:effectLst>
                  <a:outerShdw blurRad="38100" dist="38100" dir="2700000" algn="tl">
                    <a:srgbClr val="C0C0C0"/>
                  </a:outerShdw>
                </a:effectLst>
                <a:latin typeface="Arial" charset="0"/>
              </a:rPr>
              <a:t>WIN/WIN” PHILOSOPHY</a:t>
            </a:r>
            <a:endParaRPr lang="en-GB" sz="2000" b="1">
              <a:effectLst>
                <a:outerShdw blurRad="38100" dist="38100" dir="2700000" algn="tl">
                  <a:srgbClr val="C0C0C0"/>
                </a:outerShdw>
              </a:effectLst>
              <a:latin typeface="Arial" charset="0"/>
            </a:endParaRPr>
          </a:p>
        </p:txBody>
      </p:sp>
      <p:sp>
        <p:nvSpPr>
          <p:cNvPr id="36869" name="AutoShape 5">
            <a:extLst>
              <a:ext uri="{FF2B5EF4-FFF2-40B4-BE49-F238E27FC236}">
                <a16:creationId xmlns:a16="http://schemas.microsoft.com/office/drawing/2014/main" xmlns="" id="{C1441FBA-4C9E-4954-8ACF-30B695BE22D8}"/>
              </a:ext>
            </a:extLst>
          </p:cNvPr>
          <p:cNvSpPr>
            <a:spLocks noChangeArrowheads="1"/>
          </p:cNvSpPr>
          <p:nvPr/>
        </p:nvSpPr>
        <p:spPr bwMode="auto">
          <a:xfrm>
            <a:off x="777875" y="1646238"/>
            <a:ext cx="598488" cy="101600"/>
          </a:xfrm>
          <a:prstGeom prst="curvedDownArrow">
            <a:avLst>
              <a:gd name="adj1" fmla="val 117813"/>
              <a:gd name="adj2" fmla="val 235625"/>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0" name="AutoShape 6">
            <a:extLst>
              <a:ext uri="{FF2B5EF4-FFF2-40B4-BE49-F238E27FC236}">
                <a16:creationId xmlns:a16="http://schemas.microsoft.com/office/drawing/2014/main" xmlns="" id="{276327CD-A431-442A-9E57-F1B585BFBAD6}"/>
              </a:ext>
            </a:extLst>
          </p:cNvPr>
          <p:cNvSpPr>
            <a:spLocks noChangeArrowheads="1"/>
          </p:cNvSpPr>
          <p:nvPr/>
        </p:nvSpPr>
        <p:spPr bwMode="auto">
          <a:xfrm>
            <a:off x="744538" y="2898775"/>
            <a:ext cx="609600" cy="158750"/>
          </a:xfrm>
          <a:prstGeom prst="curvedUpArrow">
            <a:avLst>
              <a:gd name="adj1" fmla="val 76800"/>
              <a:gd name="adj2" fmla="val 153600"/>
              <a:gd name="adj3" fmla="val 33333"/>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1" name="AutoShape 7">
            <a:extLst>
              <a:ext uri="{FF2B5EF4-FFF2-40B4-BE49-F238E27FC236}">
                <a16:creationId xmlns:a16="http://schemas.microsoft.com/office/drawing/2014/main" xmlns="" id="{DADB97A0-7A64-42D6-B8F8-82562F6C3323}"/>
              </a:ext>
            </a:extLst>
          </p:cNvPr>
          <p:cNvSpPr>
            <a:spLocks noChangeArrowheads="1"/>
          </p:cNvSpPr>
          <p:nvPr/>
        </p:nvSpPr>
        <p:spPr bwMode="auto">
          <a:xfrm>
            <a:off x="1431925" y="1135063"/>
            <a:ext cx="1941513" cy="1298575"/>
          </a:xfrm>
          <a:prstGeom prst="flowChartDocument">
            <a:avLst/>
          </a:prstGeom>
          <a:solidFill>
            <a:srgbClr val="00FF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solidFill>
                  <a:schemeClr val="bg1"/>
                </a:solidFill>
                <a:latin typeface="Arial" panose="020B0604020202020204" pitchFamily="34" charset="0"/>
              </a:rPr>
              <a:t>Management</a:t>
            </a:r>
          </a:p>
          <a:p>
            <a:pPr algn="ctr">
              <a:spcBef>
                <a:spcPct val="0"/>
              </a:spcBef>
              <a:buClrTx/>
              <a:buFontTx/>
              <a:buNone/>
            </a:pPr>
            <a:r>
              <a:rPr lang="en-IE" altLang="en-US" sz="1800" b="1">
                <a:solidFill>
                  <a:schemeClr val="bg1"/>
                </a:solidFill>
                <a:latin typeface="Arial" panose="020B0604020202020204" pitchFamily="34" charset="0"/>
              </a:rPr>
              <a:t>Team</a:t>
            </a:r>
            <a:endParaRPr lang="en-GB" altLang="en-US" sz="1800" b="1">
              <a:solidFill>
                <a:schemeClr val="bg1"/>
              </a:solidFill>
              <a:latin typeface="Arial" panose="020B0604020202020204" pitchFamily="34" charset="0"/>
            </a:endParaRPr>
          </a:p>
        </p:txBody>
      </p:sp>
      <p:sp>
        <p:nvSpPr>
          <p:cNvPr id="36872" name="AutoShape 8">
            <a:extLst>
              <a:ext uri="{FF2B5EF4-FFF2-40B4-BE49-F238E27FC236}">
                <a16:creationId xmlns:a16="http://schemas.microsoft.com/office/drawing/2014/main" xmlns="" id="{A93D93B1-2789-495B-B427-48BB47B988BE}"/>
              </a:ext>
            </a:extLst>
          </p:cNvPr>
          <p:cNvSpPr>
            <a:spLocks noChangeArrowheads="1"/>
          </p:cNvSpPr>
          <p:nvPr/>
        </p:nvSpPr>
        <p:spPr bwMode="auto">
          <a:xfrm rot="10800000">
            <a:off x="1433513" y="2101850"/>
            <a:ext cx="1939925" cy="1298575"/>
          </a:xfrm>
          <a:prstGeom prst="flowChartDocument">
            <a:avLst/>
          </a:prstGeom>
          <a:solidFill>
            <a:srgbClr val="FF0000"/>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ClrTx/>
              <a:buFontTx/>
              <a:buNone/>
            </a:pPr>
            <a:r>
              <a:rPr lang="en-IE" altLang="en-US" sz="1800" b="1">
                <a:solidFill>
                  <a:schemeClr val="bg1"/>
                </a:solidFill>
                <a:latin typeface="Arial" panose="020B0604020202020204" pitchFamily="34" charset="0"/>
              </a:rPr>
              <a:t>Workforce</a:t>
            </a:r>
            <a:endParaRPr lang="en-GB" altLang="en-US" sz="1800" b="1">
              <a:solidFill>
                <a:schemeClr val="bg1"/>
              </a:solidFill>
              <a:latin typeface="Arial" panose="020B0604020202020204" pitchFamily="34" charset="0"/>
            </a:endParaRPr>
          </a:p>
        </p:txBody>
      </p:sp>
      <p:sp>
        <p:nvSpPr>
          <p:cNvPr id="36873" name="AutoShape 9">
            <a:extLst>
              <a:ext uri="{FF2B5EF4-FFF2-40B4-BE49-F238E27FC236}">
                <a16:creationId xmlns:a16="http://schemas.microsoft.com/office/drawing/2014/main" xmlns="" id="{1CAA4486-223F-475B-B455-A261E6D3AEFD}"/>
              </a:ext>
            </a:extLst>
          </p:cNvPr>
          <p:cNvSpPr>
            <a:spLocks noChangeArrowheads="1"/>
          </p:cNvSpPr>
          <p:nvPr/>
        </p:nvSpPr>
        <p:spPr bwMode="auto">
          <a:xfrm>
            <a:off x="3668713" y="1784350"/>
            <a:ext cx="1162050" cy="598488"/>
          </a:xfrm>
          <a:prstGeom prst="rightArrow">
            <a:avLst>
              <a:gd name="adj1" fmla="val 50000"/>
              <a:gd name="adj2" fmla="val 48541"/>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4" name="Text Box 10">
            <a:extLst>
              <a:ext uri="{FF2B5EF4-FFF2-40B4-BE49-F238E27FC236}">
                <a16:creationId xmlns:a16="http://schemas.microsoft.com/office/drawing/2014/main" xmlns="" id="{8BE556B4-8AC8-43EB-A986-27F6265844B2}"/>
              </a:ext>
            </a:extLst>
          </p:cNvPr>
          <p:cNvSpPr txBox="1">
            <a:spLocks noChangeArrowheads="1"/>
          </p:cNvSpPr>
          <p:nvPr/>
        </p:nvSpPr>
        <p:spPr bwMode="auto">
          <a:xfrm>
            <a:off x="4249738" y="1354138"/>
            <a:ext cx="2592387" cy="272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Tx/>
              <a:buFontTx/>
              <a:buNone/>
            </a:pPr>
            <a:r>
              <a:rPr lang="en-IE" altLang="en-US" sz="1800" b="1">
                <a:latin typeface="Arial" panose="020B0604020202020204" pitchFamily="34" charset="0"/>
              </a:rPr>
              <a:t>Builds TRUST, and </a:t>
            </a:r>
          </a:p>
          <a:p>
            <a:pPr algn="ctr">
              <a:spcBef>
                <a:spcPct val="50000"/>
              </a:spcBef>
              <a:buClrTx/>
              <a:buFontTx/>
              <a:buNone/>
            </a:pPr>
            <a:r>
              <a:rPr lang="en-IE" altLang="en-US" sz="1800" b="1">
                <a:latin typeface="Arial" panose="020B0604020202020204" pitchFamily="34" charset="0"/>
              </a:rPr>
              <a:t> UNLOCKS the </a:t>
            </a:r>
          </a:p>
          <a:p>
            <a:pPr algn="ctr">
              <a:spcBef>
                <a:spcPct val="50000"/>
              </a:spcBef>
              <a:buClrTx/>
              <a:buFontTx/>
              <a:buNone/>
            </a:pPr>
            <a:r>
              <a:rPr lang="en-IE" altLang="en-US" sz="1800" b="1">
                <a:latin typeface="Arial" panose="020B0604020202020204" pitchFamily="34" charset="0"/>
              </a:rPr>
              <a:t>CREATIVE</a:t>
            </a:r>
          </a:p>
          <a:p>
            <a:pPr algn="ctr">
              <a:spcBef>
                <a:spcPct val="50000"/>
              </a:spcBef>
              <a:buClrTx/>
              <a:buFontTx/>
              <a:buNone/>
            </a:pPr>
            <a:r>
              <a:rPr lang="en-IE" altLang="en-US" sz="1800" b="1">
                <a:latin typeface="Arial" panose="020B0604020202020204" pitchFamily="34" charset="0"/>
              </a:rPr>
              <a:t>POTENTIAL </a:t>
            </a:r>
          </a:p>
          <a:p>
            <a:pPr algn="ctr">
              <a:spcBef>
                <a:spcPct val="50000"/>
              </a:spcBef>
              <a:buClrTx/>
              <a:buFontTx/>
              <a:buNone/>
            </a:pPr>
            <a:r>
              <a:rPr lang="en-IE" altLang="en-US" sz="1800" b="1">
                <a:latin typeface="Arial" panose="020B0604020202020204" pitchFamily="34" charset="0"/>
              </a:rPr>
              <a:t>within the  </a:t>
            </a:r>
          </a:p>
          <a:p>
            <a:pPr algn="ctr">
              <a:spcBef>
                <a:spcPct val="50000"/>
              </a:spcBef>
              <a:buClrTx/>
              <a:buFontTx/>
              <a:buNone/>
            </a:pPr>
            <a:r>
              <a:rPr lang="en-IE" altLang="en-US" sz="1800" b="1">
                <a:latin typeface="Arial" panose="020B0604020202020204" pitchFamily="34" charset="0"/>
              </a:rPr>
              <a:t>ENTIRE WORKFORCE</a:t>
            </a:r>
            <a:endParaRPr lang="en-GB" altLang="en-US" sz="1800" b="1">
              <a:latin typeface="Arial" panose="020B0604020202020204" pitchFamily="34" charset="0"/>
            </a:endParaRPr>
          </a:p>
        </p:txBody>
      </p:sp>
      <p:sp>
        <p:nvSpPr>
          <p:cNvPr id="184334" name="AutoShape 14">
            <a:extLst>
              <a:ext uri="{FF2B5EF4-FFF2-40B4-BE49-F238E27FC236}">
                <a16:creationId xmlns:a16="http://schemas.microsoft.com/office/drawing/2014/main" xmlns="" id="{55E5F0E6-48F7-4A71-BCE7-44C5FEDC77E2}"/>
              </a:ext>
            </a:extLst>
          </p:cNvPr>
          <p:cNvSpPr>
            <a:spLocks noChangeArrowheads="1"/>
          </p:cNvSpPr>
          <p:nvPr/>
        </p:nvSpPr>
        <p:spPr bwMode="auto">
          <a:xfrm>
            <a:off x="136525" y="4289425"/>
            <a:ext cx="8310563" cy="1985963"/>
          </a:xfrm>
          <a:prstGeom prst="roundRect">
            <a:avLst>
              <a:gd name="adj" fmla="val 16667"/>
            </a:avLst>
          </a:prstGeom>
          <a:noFill/>
          <a:ln w="25400" algn="ctr">
            <a:solidFill>
              <a:srgbClr val="FF6600"/>
            </a:solidFill>
            <a:round/>
            <a:headEnd/>
            <a:tailEnd/>
          </a:ln>
          <a:effectLst/>
        </p:spPr>
        <p:txBody>
          <a:bodyPr wrap="none" anchor="ctr"/>
          <a:lstStyle/>
          <a:p>
            <a:pPr algn="ctr">
              <a:defRPr/>
            </a:pPr>
            <a:r>
              <a:rPr lang="en-IE" sz="2200" b="1" dirty="0">
                <a:solidFill>
                  <a:srgbClr val="0066FF"/>
                </a:solidFill>
                <a:effectLst>
                  <a:outerShdw blurRad="38100" dist="38100" dir="2700000" algn="tl">
                    <a:srgbClr val="C0C0C0"/>
                  </a:outerShdw>
                </a:effectLst>
                <a:latin typeface="Arial" charset="0"/>
              </a:rPr>
              <a:t>Real employee involvement enables us ALL to work together</a:t>
            </a:r>
          </a:p>
          <a:p>
            <a:pPr>
              <a:defRPr/>
            </a:pPr>
            <a:r>
              <a:rPr lang="en-IE" sz="2200" b="1" dirty="0">
                <a:solidFill>
                  <a:srgbClr val="0066FF"/>
                </a:solidFill>
                <a:effectLst>
                  <a:outerShdw blurRad="38100" dist="38100" dir="2700000" algn="tl">
                    <a:srgbClr val="C0C0C0"/>
                  </a:outerShdw>
                </a:effectLst>
                <a:latin typeface="Arial" charset="0"/>
              </a:rPr>
              <a:t>in a new and innovative way --- and so create, competitive, </a:t>
            </a:r>
          </a:p>
          <a:p>
            <a:pPr>
              <a:defRPr/>
            </a:pPr>
            <a:r>
              <a:rPr lang="en-IE" sz="2200" b="1" dirty="0">
                <a:solidFill>
                  <a:srgbClr val="0066FF"/>
                </a:solidFill>
                <a:effectLst>
                  <a:outerShdw blurRad="38100" dist="38100" dir="2700000" algn="tl">
                    <a:srgbClr val="C0C0C0"/>
                  </a:outerShdw>
                </a:effectLst>
                <a:latin typeface="Arial" charset="0"/>
              </a:rPr>
              <a:t>safe and effective Companies with a FUTURE!!!!!</a:t>
            </a:r>
            <a:endParaRPr lang="en-GB" sz="2200" b="1" dirty="0">
              <a:solidFill>
                <a:srgbClr val="0066FF"/>
              </a:solidFill>
              <a:effectLst>
                <a:outerShdw blurRad="38100" dist="38100" dir="2700000" algn="tl">
                  <a:srgbClr val="C0C0C0"/>
                </a:outerShdw>
              </a:effectLst>
              <a:latin typeface="Arial" charset="0"/>
            </a:endParaRPr>
          </a:p>
        </p:txBody>
      </p:sp>
      <p:sp>
        <p:nvSpPr>
          <p:cNvPr id="36876" name="Rectangle 15">
            <a:extLst>
              <a:ext uri="{FF2B5EF4-FFF2-40B4-BE49-F238E27FC236}">
                <a16:creationId xmlns:a16="http://schemas.microsoft.com/office/drawing/2014/main" xmlns="" id="{0DAA7A6D-1604-4105-BD6F-6D6E9D05DEEE}"/>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7" name="Rectangle 18">
            <a:extLst>
              <a:ext uri="{FF2B5EF4-FFF2-40B4-BE49-F238E27FC236}">
                <a16:creationId xmlns:a16="http://schemas.microsoft.com/office/drawing/2014/main" xmlns="" id="{F2683F1B-C195-4467-AA0D-9787FADF90AF}"/>
              </a:ext>
            </a:extLst>
          </p:cNvPr>
          <p:cNvSpPr>
            <a:spLocks noChangeArrowheads="1"/>
          </p:cNvSpPr>
          <p:nvPr/>
        </p:nvSpPr>
        <p:spPr bwMode="auto">
          <a:xfrm>
            <a:off x="384175" y="971550"/>
            <a:ext cx="6964363" cy="3182938"/>
          </a:xfrm>
          <a:prstGeom prst="rect">
            <a:avLst/>
          </a:prstGeom>
          <a:noFill/>
          <a:ln w="31750" algn="ctr">
            <a:solidFill>
              <a:srgbClr val="0000FF"/>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6878" name="AutoShape 13">
            <a:extLst>
              <a:ext uri="{FF2B5EF4-FFF2-40B4-BE49-F238E27FC236}">
                <a16:creationId xmlns:a16="http://schemas.microsoft.com/office/drawing/2014/main" xmlns="" id="{E911C420-690D-41DD-8246-8ECA46B6C432}"/>
              </a:ext>
            </a:extLst>
          </p:cNvPr>
          <p:cNvSpPr>
            <a:spLocks noChangeArrowheads="1"/>
          </p:cNvSpPr>
          <p:nvPr/>
        </p:nvSpPr>
        <p:spPr bwMode="auto">
          <a:xfrm>
            <a:off x="5275263" y="4154488"/>
            <a:ext cx="541337" cy="382587"/>
          </a:xfrm>
          <a:prstGeom prst="downArrow">
            <a:avLst>
              <a:gd name="adj1" fmla="val 50000"/>
              <a:gd name="adj2" fmla="val 25514"/>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pic>
        <p:nvPicPr>
          <p:cNvPr id="36879" name="Picture 20">
            <a:extLst>
              <a:ext uri="{FF2B5EF4-FFF2-40B4-BE49-F238E27FC236}">
                <a16:creationId xmlns:a16="http://schemas.microsoft.com/office/drawing/2014/main" xmlns="" id="{DA4DBA95-4F18-447B-9FC6-10B0F74236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4138" y="1546225"/>
            <a:ext cx="566737"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6880" name="Picture 21">
            <a:extLst>
              <a:ext uri="{FF2B5EF4-FFF2-40B4-BE49-F238E27FC236}">
                <a16:creationId xmlns:a16="http://schemas.microsoft.com/office/drawing/2014/main" xmlns="" id="{A3792214-7B56-4747-ABE2-191B035CDDE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06700" y="2419350"/>
            <a:ext cx="566738" cy="71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6881" name="Title 2">
            <a:extLst>
              <a:ext uri="{FF2B5EF4-FFF2-40B4-BE49-F238E27FC236}">
                <a16:creationId xmlns:a16="http://schemas.microsoft.com/office/drawing/2014/main" xmlns="" id="{062236D6-35BF-413A-8322-A2258F42E513}"/>
              </a:ext>
            </a:extLst>
          </p:cNvPr>
          <p:cNvSpPr>
            <a:spLocks noGrp="1" noChangeArrowheads="1"/>
          </p:cNvSpPr>
          <p:nvPr>
            <p:ph type="title"/>
          </p:nvPr>
        </p:nvSpPr>
        <p:spPr>
          <a:xfrm>
            <a:off x="134938" y="168275"/>
            <a:ext cx="8229600" cy="569913"/>
          </a:xfrm>
        </p:spPr>
        <p:txBody>
          <a:bodyPr/>
          <a:lstStyle/>
          <a:p>
            <a:pPr algn="l"/>
            <a:r>
              <a:rPr lang="en-IE" altLang="en-US" sz="2800" dirty="0">
                <a:highlight>
                  <a:srgbClr val="EAEAEA"/>
                </a:highlight>
              </a:rPr>
              <a:t>Workplace Innovation: Both a </a:t>
            </a:r>
            <a:r>
              <a:rPr lang="en-IE" altLang="en-US" sz="2800" b="1" dirty="0">
                <a:highlight>
                  <a:srgbClr val="EAEAEA"/>
                </a:highlight>
              </a:rPr>
              <a:t>Process</a:t>
            </a:r>
            <a:r>
              <a:rPr lang="en-IE" altLang="en-US" sz="2800" dirty="0">
                <a:highlight>
                  <a:srgbClr val="EAEAEA"/>
                </a:highlight>
              </a:rPr>
              <a:t> and                                                                 </a:t>
            </a:r>
            <a:r>
              <a:rPr lang="en-IE" altLang="en-US" sz="2800" b="1" dirty="0">
                <a:highlight>
                  <a:srgbClr val="EAEAEA"/>
                </a:highlight>
              </a:rPr>
              <a:t>  …………………………………..</a:t>
            </a:r>
            <a:r>
              <a:rPr lang="en-IE" altLang="en-US" sz="2800" dirty="0">
                <a:highlight>
                  <a:srgbClr val="EAEAEA"/>
                </a:highlight>
              </a:rPr>
              <a:t>an</a:t>
            </a:r>
            <a:r>
              <a:rPr lang="en-IE" altLang="en-US" sz="2800" b="1" dirty="0">
                <a:highlight>
                  <a:srgbClr val="EAEAEA"/>
                </a:highlight>
              </a:rPr>
              <a:t> Outcome</a:t>
            </a:r>
            <a:endParaRPr lang="en-IE" altLang="en-US" sz="2800" dirty="0">
              <a:highlight>
                <a:srgbClr val="EAEAEA"/>
              </a:highlight>
            </a:endParaRPr>
          </a:p>
        </p:txBody>
      </p:sp>
      <p:sp>
        <p:nvSpPr>
          <p:cNvPr id="2" name="Rectangle 1">
            <a:extLst>
              <a:ext uri="{FF2B5EF4-FFF2-40B4-BE49-F238E27FC236}">
                <a16:creationId xmlns:a16="http://schemas.microsoft.com/office/drawing/2014/main" xmlns="" id="{A4176C8F-C078-41F3-813C-E63D51895BED}"/>
              </a:ext>
            </a:extLst>
          </p:cNvPr>
          <p:cNvSpPr/>
          <p:nvPr/>
        </p:nvSpPr>
        <p:spPr>
          <a:xfrm>
            <a:off x="-1293813" y="5767388"/>
            <a:ext cx="249238" cy="368300"/>
          </a:xfrm>
          <a:prstGeom prst="rect">
            <a:avLst/>
          </a:prstGeom>
        </p:spPr>
        <p:txBody>
          <a:bodyPr wrap="none">
            <a:spAutoFit/>
          </a:bodyPr>
          <a:lstStyle/>
          <a:p>
            <a:pPr>
              <a:defRPr/>
            </a:pPr>
            <a:r>
              <a:rPr lang="en-IE" b="1" dirty="0">
                <a:solidFill>
                  <a:srgbClr val="0066FF"/>
                </a:solidFill>
                <a:effectLst>
                  <a:outerShdw blurRad="38100" dist="38100" dir="2700000" algn="tl">
                    <a:srgbClr val="C0C0C0"/>
                  </a:outerShdw>
                </a:effectLst>
                <a:latin typeface="Arial" charset="0"/>
              </a:rPr>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a:extLst>
              <a:ext uri="{FF2B5EF4-FFF2-40B4-BE49-F238E27FC236}">
                <a16:creationId xmlns:a16="http://schemas.microsoft.com/office/drawing/2014/main" xmlns="" id="{17EEB446-7D42-4DF1-8101-94E00F3B320C}"/>
              </a:ext>
            </a:extLst>
          </p:cNvPr>
          <p:cNvSpPr>
            <a:spLocks noGrp="1"/>
          </p:cNvSpPr>
          <p:nvPr>
            <p:ph type="dt" sz="quarter" idx="10"/>
          </p:nvPr>
        </p:nvSpPr>
        <p:spPr/>
        <p:txBody>
          <a:bodyPr/>
          <a:lstStyle/>
          <a:p>
            <a:pPr>
              <a:defRPr/>
            </a:pPr>
            <a:r>
              <a:rPr lang="en-US"/>
              <a:t>www.themegallery.com</a:t>
            </a:r>
          </a:p>
        </p:txBody>
      </p:sp>
      <p:sp>
        <p:nvSpPr>
          <p:cNvPr id="8" name="Footer Placeholder 4">
            <a:extLst>
              <a:ext uri="{FF2B5EF4-FFF2-40B4-BE49-F238E27FC236}">
                <a16:creationId xmlns:a16="http://schemas.microsoft.com/office/drawing/2014/main" xmlns="" id="{C8AC83AF-8113-4BB0-AB4C-24D696B7C102}"/>
              </a:ext>
            </a:extLst>
          </p:cNvPr>
          <p:cNvSpPr>
            <a:spLocks noGrp="1"/>
          </p:cNvSpPr>
          <p:nvPr>
            <p:ph type="ftr" sz="quarter" idx="11"/>
          </p:nvPr>
        </p:nvSpPr>
        <p:spPr/>
        <p:txBody>
          <a:bodyPr/>
          <a:lstStyle/>
          <a:p>
            <a:pPr>
              <a:defRPr/>
            </a:pPr>
            <a:r>
              <a:rPr lang="en-US"/>
              <a:t>Company Logo</a:t>
            </a:r>
          </a:p>
        </p:txBody>
      </p:sp>
      <p:sp>
        <p:nvSpPr>
          <p:cNvPr id="38916" name="Rectangle 6">
            <a:extLst>
              <a:ext uri="{FF2B5EF4-FFF2-40B4-BE49-F238E27FC236}">
                <a16:creationId xmlns:a16="http://schemas.microsoft.com/office/drawing/2014/main" xmlns="" id="{6922C1E1-1797-471C-8558-587A3570EEA0}"/>
              </a:ext>
            </a:extLst>
          </p:cNvPr>
          <p:cNvSpPr>
            <a:spLocks noChangeArrowheads="1"/>
          </p:cNvSpPr>
          <p:nvPr/>
        </p:nvSpPr>
        <p:spPr bwMode="auto">
          <a:xfrm>
            <a:off x="533400" y="6400800"/>
            <a:ext cx="1752600" cy="228600"/>
          </a:xfrm>
          <a:prstGeom prst="rect">
            <a:avLst/>
          </a:prstGeom>
          <a:solidFill>
            <a:schemeClr val="bg1"/>
          </a:solidFill>
          <a:ln>
            <a:noFill/>
          </a:ln>
          <a:effectLst/>
          <a:extLs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sp>
        <p:nvSpPr>
          <p:cNvPr id="38917" name="Rectangle 2">
            <a:extLst>
              <a:ext uri="{FF2B5EF4-FFF2-40B4-BE49-F238E27FC236}">
                <a16:creationId xmlns:a16="http://schemas.microsoft.com/office/drawing/2014/main" xmlns="" id="{A2365AF7-06C1-4C99-929D-90465587DAF3}"/>
              </a:ext>
            </a:extLst>
          </p:cNvPr>
          <p:cNvSpPr>
            <a:spLocks noGrp="1" noChangeArrowheads="1"/>
          </p:cNvSpPr>
          <p:nvPr>
            <p:ph type="title"/>
          </p:nvPr>
        </p:nvSpPr>
        <p:spPr/>
        <p:txBody>
          <a:bodyPr/>
          <a:lstStyle/>
          <a:p>
            <a:pPr algn="l" eaLnBrk="1" hangingPunct="1"/>
            <a:r>
              <a:rPr lang="en-IE" altLang="en-US" b="1" dirty="0">
                <a:highlight>
                  <a:srgbClr val="EAEAEA"/>
                </a:highlight>
              </a:rPr>
              <a:t>The story thus far…. ….</a:t>
            </a:r>
            <a:endParaRPr lang="en-GB" altLang="en-US" dirty="0">
              <a:highlight>
                <a:srgbClr val="EAEAEA"/>
              </a:highlight>
            </a:endParaRPr>
          </a:p>
        </p:txBody>
      </p:sp>
      <p:sp>
        <p:nvSpPr>
          <p:cNvPr id="38918" name="Rectangle 3">
            <a:extLst>
              <a:ext uri="{FF2B5EF4-FFF2-40B4-BE49-F238E27FC236}">
                <a16:creationId xmlns:a16="http://schemas.microsoft.com/office/drawing/2014/main" xmlns="" id="{658226AC-FF4A-47B8-B28C-77E4392772E8}"/>
              </a:ext>
            </a:extLst>
          </p:cNvPr>
          <p:cNvSpPr>
            <a:spLocks noChangeArrowheads="1"/>
          </p:cNvSpPr>
          <p:nvPr/>
        </p:nvSpPr>
        <p:spPr bwMode="auto">
          <a:xfrm>
            <a:off x="3614738" y="4497388"/>
            <a:ext cx="1989137" cy="457200"/>
          </a:xfrm>
          <a:prstGeom prst="rect">
            <a:avLst/>
          </a:prstGeom>
          <a:solidFill>
            <a:schemeClr val="bg1"/>
          </a:solidFill>
          <a:ln w="9525" algn="ctr">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hlink"/>
              </a:buClr>
              <a:buFont typeface="Wingdings" panose="05000000000000000000" pitchFamily="2" charset="2"/>
              <a:buChar char="v"/>
              <a:defRPr sz="2800">
                <a:solidFill>
                  <a:schemeClr val="tx1"/>
                </a:solidFill>
                <a:latin typeface="Verdana" panose="020B0604030504040204" pitchFamily="34" charset="0"/>
              </a:defRPr>
            </a:lvl1pPr>
            <a:lvl2pPr marL="742950" indent="-285750">
              <a:spcBef>
                <a:spcPct val="20000"/>
              </a:spcBef>
              <a:buClr>
                <a:schemeClr val="accent1"/>
              </a:buClr>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tx1"/>
              </a:buClr>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ClrTx/>
              <a:buFontTx/>
              <a:buNone/>
            </a:pPr>
            <a:endParaRPr lang="en-IE" altLang="en-US" sz="1800">
              <a:latin typeface="Arial" panose="020B0604020202020204" pitchFamily="34" charset="0"/>
            </a:endParaRPr>
          </a:p>
        </p:txBody>
      </p:sp>
      <p:pic>
        <p:nvPicPr>
          <p:cNvPr id="38919" name="Picture 5" descr="LOGO">
            <a:extLst>
              <a:ext uri="{FF2B5EF4-FFF2-40B4-BE49-F238E27FC236}">
                <a16:creationId xmlns:a16="http://schemas.microsoft.com/office/drawing/2014/main" xmlns="" id="{CA9A7DBC-3DF3-44A8-8C1B-76BD13D6255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6032500"/>
            <a:ext cx="1752600" cy="6731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8920" name="Rectangle 4">
            <a:extLst>
              <a:ext uri="{FF2B5EF4-FFF2-40B4-BE49-F238E27FC236}">
                <a16:creationId xmlns:a16="http://schemas.microsoft.com/office/drawing/2014/main" xmlns="" id="{7EFB0D87-3B8B-4CE8-8BCC-2F1FD2163862}"/>
              </a:ext>
            </a:extLst>
          </p:cNvPr>
          <p:cNvSpPr>
            <a:spLocks noGrp="1" noChangeArrowheads="1"/>
          </p:cNvSpPr>
          <p:nvPr>
            <p:ph type="body" idx="1"/>
          </p:nvPr>
        </p:nvSpPr>
        <p:spPr>
          <a:xfrm>
            <a:off x="325438" y="1157288"/>
            <a:ext cx="8229600" cy="5472112"/>
          </a:xfrm>
        </p:spPr>
        <p:txBody>
          <a:bodyPr/>
          <a:lstStyle/>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buFont typeface="Wingdings" panose="05000000000000000000" pitchFamily="2" charset="2"/>
              <a:buNone/>
            </a:pPr>
            <a:r>
              <a:rPr lang="en-IE" altLang="en-US" sz="2000" dirty="0"/>
              <a:t>	</a:t>
            </a:r>
            <a:r>
              <a:rPr lang="en-IE" altLang="en-US" sz="2400" dirty="0"/>
              <a:t>The IDEAS Institute have developed a proven, robust  process that has already sustained and created manufacturing jobs in Ireland.</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r>
              <a:rPr lang="en-IE" altLang="en-US" sz="2400" dirty="0"/>
              <a:t>	This model encourages respect and builds trust --- thus enabling “win/win/win” outcomes --- i.e., “wins” for the individual, the organisation and society.</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r>
              <a:rPr lang="en-IE" altLang="en-US" sz="2400" dirty="0"/>
              <a:t>	The IDEAS Institute believe this model is universal ---- and can be adapted to work anywhere ---i.e., in applications other than traditional manufacturing.</a:t>
            </a:r>
          </a:p>
          <a:p>
            <a:pPr marL="533400" indent="-533400" eaLnBrk="1" hangingPunct="1">
              <a:lnSpc>
                <a:spcPct val="80000"/>
              </a:lnSpc>
              <a:buFont typeface="Wingdings" panose="05000000000000000000" pitchFamily="2" charset="2"/>
              <a:buNone/>
            </a:pPr>
            <a:endParaRPr lang="en-IE" altLang="en-US" sz="2400" dirty="0"/>
          </a:p>
          <a:p>
            <a:pPr marL="533400" indent="-533400" eaLnBrk="1" hangingPunct="1">
              <a:lnSpc>
                <a:spcPct val="80000"/>
              </a:lnSpc>
              <a:buFont typeface="Wingdings" panose="05000000000000000000" pitchFamily="2" charset="2"/>
              <a:buNone/>
            </a:pPr>
            <a:endParaRPr lang="en-IE" altLang="en-US" sz="2000" dirty="0"/>
          </a:p>
          <a:p>
            <a:pPr marL="533400" indent="-533400" eaLnBrk="1" hangingPunct="1">
              <a:lnSpc>
                <a:spcPct val="80000"/>
              </a:lnSpc>
            </a:pPr>
            <a:endParaRPr lang="en-GB" altLang="en-US" sz="2500" i="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xmlns="" id="{4FCACA06-D059-4A71-B610-5B1075F45A5D}"/>
              </a:ext>
            </a:extLst>
          </p:cNvPr>
          <p:cNvSpPr>
            <a:spLocks noGrp="1" noChangeArrowheads="1"/>
          </p:cNvSpPr>
          <p:nvPr>
            <p:ph type="title"/>
          </p:nvPr>
        </p:nvSpPr>
        <p:spPr/>
        <p:txBody>
          <a:bodyPr/>
          <a:lstStyle/>
          <a:p>
            <a:pPr algn="l"/>
            <a:r>
              <a:rPr lang="en-IE" altLang="en-US" b="1" dirty="0">
                <a:highlight>
                  <a:srgbClr val="EAEAEA"/>
                </a:highlight>
              </a:rPr>
              <a:t>Back to the Future...What next? </a:t>
            </a:r>
          </a:p>
        </p:txBody>
      </p:sp>
      <p:sp>
        <p:nvSpPr>
          <p:cNvPr id="3" name="Content Placeholder 2">
            <a:extLst>
              <a:ext uri="{FF2B5EF4-FFF2-40B4-BE49-F238E27FC236}">
                <a16:creationId xmlns:a16="http://schemas.microsoft.com/office/drawing/2014/main" xmlns="" id="{A739ACFD-E0B3-4CED-BF48-66DDCA5F2CD8}"/>
              </a:ext>
            </a:extLst>
          </p:cNvPr>
          <p:cNvSpPr>
            <a:spLocks noGrp="1"/>
          </p:cNvSpPr>
          <p:nvPr>
            <p:ph idx="1"/>
          </p:nvPr>
        </p:nvSpPr>
        <p:spPr/>
        <p:txBody>
          <a:bodyPr/>
          <a:lstStyle/>
          <a:p>
            <a:pPr>
              <a:defRPr/>
            </a:pPr>
            <a:endParaRPr lang="en-IE" sz="2000" dirty="0"/>
          </a:p>
          <a:p>
            <a:pPr>
              <a:defRPr/>
            </a:pPr>
            <a:r>
              <a:rPr lang="en-IE" sz="2000" dirty="0"/>
              <a:t>Our work with you on this project has helped us to expand our knowledge of direct participation practices, especially in the context of workplace innovation.</a:t>
            </a:r>
          </a:p>
          <a:p>
            <a:pPr>
              <a:defRPr/>
            </a:pPr>
            <a:endParaRPr lang="en-IE" sz="2000" dirty="0"/>
          </a:p>
          <a:p>
            <a:pPr>
              <a:defRPr/>
            </a:pPr>
            <a:r>
              <a:rPr lang="en-IE" sz="2000" dirty="0"/>
              <a:t>IDEAS’ knowledge has already been enhanced, and will continue to be, by our joint project research and our interactions together throughout the project.</a:t>
            </a:r>
          </a:p>
          <a:p>
            <a:pPr>
              <a:defRPr/>
            </a:pPr>
            <a:endParaRPr lang="en-IE" sz="2000" dirty="0"/>
          </a:p>
          <a:p>
            <a:pPr>
              <a:defRPr/>
            </a:pPr>
            <a:r>
              <a:rPr lang="en-IE" sz="2000" dirty="0"/>
              <a:t>IDEAS will put these learnings to good use as we strive to  retain, create and sustain decent unionised jobs in Ireland</a:t>
            </a:r>
          </a:p>
        </p:txBody>
      </p:sp>
      <p:pic>
        <p:nvPicPr>
          <p:cNvPr id="6" name="Picture 4" descr="LOGO">
            <a:extLst>
              <a:ext uri="{FF2B5EF4-FFF2-40B4-BE49-F238E27FC236}">
                <a16:creationId xmlns:a16="http://schemas.microsoft.com/office/drawing/2014/main" xmlns="" id="{893AB214-9C91-4202-BE0C-625F201080C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16639" y="5943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xmlns="" id="{C4F6AE1C-14D2-4D65-9B73-F1E57F32D639}"/>
              </a:ext>
            </a:extLst>
          </p:cNvPr>
          <p:cNvSpPr>
            <a:spLocks noGrp="1" noChangeArrowheads="1"/>
          </p:cNvSpPr>
          <p:nvPr>
            <p:ph type="title"/>
          </p:nvPr>
        </p:nvSpPr>
        <p:spPr/>
        <p:txBody>
          <a:bodyPr/>
          <a:lstStyle/>
          <a:p>
            <a:r>
              <a:rPr lang="en-IE" altLang="en-US" dirty="0">
                <a:highlight>
                  <a:srgbClr val="EAEAEA"/>
                </a:highlight>
              </a:rPr>
              <a:t>The Final Word(s)</a:t>
            </a:r>
          </a:p>
        </p:txBody>
      </p:sp>
      <p:sp>
        <p:nvSpPr>
          <p:cNvPr id="3" name="Content Placeholder 2">
            <a:extLst>
              <a:ext uri="{FF2B5EF4-FFF2-40B4-BE49-F238E27FC236}">
                <a16:creationId xmlns:a16="http://schemas.microsoft.com/office/drawing/2014/main" xmlns="" id="{0021D926-D12E-4674-B3BE-C605F378CA71}"/>
              </a:ext>
            </a:extLst>
          </p:cNvPr>
          <p:cNvSpPr>
            <a:spLocks noGrp="1"/>
          </p:cNvSpPr>
          <p:nvPr>
            <p:ph idx="1"/>
          </p:nvPr>
        </p:nvSpPr>
        <p:spPr/>
        <p:txBody>
          <a:bodyPr/>
          <a:lstStyle/>
          <a:p>
            <a:pPr>
              <a:defRPr/>
            </a:pPr>
            <a:endParaRPr lang="en-GB" u="sng" dirty="0"/>
          </a:p>
          <a:p>
            <a:pPr marL="0" indent="0">
              <a:buFont typeface="Wingdings" panose="05000000000000000000" pitchFamily="2" charset="2"/>
              <a:buNone/>
              <a:defRPr/>
            </a:pPr>
            <a:r>
              <a:rPr lang="en-GB" dirty="0"/>
              <a:t>   Please think about this………………</a:t>
            </a:r>
          </a:p>
          <a:p>
            <a:pPr marL="0" indent="0">
              <a:buFont typeface="Wingdings" panose="05000000000000000000" pitchFamily="2" charset="2"/>
              <a:buNone/>
              <a:defRPr/>
            </a:pPr>
            <a:endParaRPr lang="en-GB" dirty="0"/>
          </a:p>
          <a:p>
            <a:pPr marL="0" indent="0">
              <a:buFont typeface="Wingdings" panose="05000000000000000000" pitchFamily="2" charset="2"/>
              <a:buNone/>
              <a:defRPr/>
            </a:pPr>
            <a:endParaRPr lang="en-GB" dirty="0"/>
          </a:p>
          <a:p>
            <a:pPr marL="0" indent="0">
              <a:buFont typeface="Wingdings" panose="05000000000000000000" pitchFamily="2" charset="2"/>
              <a:buNone/>
              <a:defRPr/>
            </a:pPr>
            <a:r>
              <a:rPr lang="en-GB" b="1" dirty="0"/>
              <a:t>  </a:t>
            </a:r>
            <a:r>
              <a:rPr lang="en-GB" sz="3600" b="1" dirty="0"/>
              <a:t>Nothing changes if nothing    			changes!!!</a:t>
            </a:r>
          </a:p>
          <a:p>
            <a:pPr marL="0" indent="0">
              <a:buFont typeface="Wingdings" panose="05000000000000000000" pitchFamily="2" charset="2"/>
              <a:buNone/>
              <a:defRPr/>
            </a:pPr>
            <a:endParaRPr lang="en-GB" sz="3600" dirty="0"/>
          </a:p>
          <a:p>
            <a:pPr marL="0" indent="0">
              <a:buFont typeface="Wingdings" panose="05000000000000000000" pitchFamily="2" charset="2"/>
              <a:buNone/>
              <a:defRPr/>
            </a:pPr>
            <a:r>
              <a:rPr lang="en-GB" dirty="0"/>
              <a:t>					8</a:t>
            </a:r>
            <a:r>
              <a:rPr lang="en-GB" baseline="30000" dirty="0"/>
              <a:t>th</a:t>
            </a:r>
            <a:r>
              <a:rPr lang="en-GB" dirty="0"/>
              <a:t> March 2021</a:t>
            </a:r>
            <a:endParaRPr lang="en-IE" dirty="0"/>
          </a:p>
        </p:txBody>
      </p:sp>
      <p:pic>
        <p:nvPicPr>
          <p:cNvPr id="6" name="Picture 4" descr="LOGO">
            <a:extLst>
              <a:ext uri="{FF2B5EF4-FFF2-40B4-BE49-F238E27FC236}">
                <a16:creationId xmlns:a16="http://schemas.microsoft.com/office/drawing/2014/main" xmlns="" id="{4E765701-DE3F-43D9-92EE-600959EB92E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6125" y="592296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xmlns="" id="{6B6C40BF-BFAB-4222-B029-10D5078AE47C}"/>
              </a:ext>
            </a:extLst>
          </p:cNvPr>
          <p:cNvSpPr txBox="1"/>
          <p:nvPr/>
        </p:nvSpPr>
        <p:spPr>
          <a:xfrm>
            <a:off x="931653" y="5963728"/>
            <a:ext cx="3559834" cy="461665"/>
          </a:xfrm>
          <a:prstGeom prst="rect">
            <a:avLst/>
          </a:prstGeom>
          <a:noFill/>
        </p:spPr>
        <p:txBody>
          <a:bodyPr wrap="square" rtlCol="0">
            <a:spAutoFit/>
          </a:bodyPr>
          <a:lstStyle/>
          <a:p>
            <a:r>
              <a:rPr lang="en-IE" sz="2400" b="1" dirty="0">
                <a:hlinkClick r:id="rId4"/>
              </a:rPr>
              <a:t>www.ideasinstitute.ie</a:t>
            </a:r>
            <a:r>
              <a:rPr lang="en-IE" sz="2400" b="1" dirty="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2" name="WordArt 4">
            <a:extLst>
              <a:ext uri="{FF2B5EF4-FFF2-40B4-BE49-F238E27FC236}">
                <a16:creationId xmlns:a16="http://schemas.microsoft.com/office/drawing/2014/main" xmlns="" id="{A7E50F8B-78D4-4DBC-B45B-49A47D3A8E54}"/>
              </a:ext>
            </a:extLst>
          </p:cNvPr>
          <p:cNvSpPr>
            <a:spLocks noChangeArrowheads="1" noChangeShapeType="1" noTextEdit="1"/>
          </p:cNvSpPr>
          <p:nvPr/>
        </p:nvSpPr>
        <p:spPr bwMode="gray">
          <a:xfrm>
            <a:off x="1830388" y="701675"/>
            <a:ext cx="5759450" cy="863600"/>
          </a:xfrm>
          <a:prstGeom prst="rect">
            <a:avLst/>
          </a:prstGeom>
        </p:spPr>
        <p:txBody>
          <a:bodyPr wrap="none" fromWordArt="1">
            <a:prstTxWarp prst="textDeflate">
              <a:avLst>
                <a:gd name="adj" fmla="val 0"/>
              </a:avLst>
            </a:prstTxWarp>
          </a:bodyPr>
          <a:lstStyle/>
          <a:p>
            <a:pPr algn="ctr"/>
            <a:r>
              <a:rPr lang="en-IE" sz="3600" b="1" kern="10">
                <a:ln w="19050">
                  <a:solidFill>
                    <a:schemeClr val="bg1"/>
                  </a:solidFill>
                  <a:round/>
                  <a:headEnd/>
                  <a:tailEnd/>
                </a:ln>
                <a:gradFill rotWithShape="1">
                  <a:gsLst>
                    <a:gs pos="0">
                      <a:schemeClr val="tx1"/>
                    </a:gs>
                    <a:gs pos="100000">
                      <a:schemeClr val="hlink"/>
                    </a:gs>
                  </a:gsLst>
                  <a:lin ang="0" scaled="1"/>
                </a:gradFill>
                <a:effectLst>
                  <a:outerShdw dist="63500" dir="2212194" algn="ctr" rotWithShape="0">
                    <a:schemeClr val="tx2">
                      <a:alpha val="50000"/>
                    </a:schemeClr>
                  </a:outerShdw>
                </a:effectLst>
                <a:cs typeface="Arial" panose="020B0604020202020204" pitchFamily="34" charset="0"/>
              </a:rPr>
              <a:t>Thank You !</a:t>
            </a:r>
          </a:p>
        </p:txBody>
      </p:sp>
      <p:pic>
        <p:nvPicPr>
          <p:cNvPr id="46083" name="Picture 5" descr="LOGO">
            <a:extLst>
              <a:ext uri="{FF2B5EF4-FFF2-40B4-BE49-F238E27FC236}">
                <a16:creationId xmlns:a16="http://schemas.microsoft.com/office/drawing/2014/main" xmlns="" id="{BF8C6FB6-CC03-4B86-9079-855FA8352B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4825" y="4281488"/>
            <a:ext cx="3248025" cy="21018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46084" name="Picture 9" descr="MC900383632[1]">
            <a:extLst>
              <a:ext uri="{FF2B5EF4-FFF2-40B4-BE49-F238E27FC236}">
                <a16:creationId xmlns:a16="http://schemas.microsoft.com/office/drawing/2014/main" xmlns="" id="{56997F61-117A-4C0A-90E7-775084A53A71}"/>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586788" y="6237288"/>
            <a:ext cx="388937"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a:extLst>
              <a:ext uri="{FF2B5EF4-FFF2-40B4-BE49-F238E27FC236}">
                <a16:creationId xmlns:a16="http://schemas.microsoft.com/office/drawing/2014/main" xmlns="" id="{36F15C44-6106-46E0-A8AE-7DE1BFDB4CB2}"/>
              </a:ext>
            </a:extLst>
          </p:cNvPr>
          <p:cNvSpPr>
            <a:spLocks noGrp="1" noChangeArrowheads="1"/>
          </p:cNvSpPr>
          <p:nvPr>
            <p:ph type="subTitle" idx="1"/>
          </p:nvPr>
        </p:nvSpPr>
        <p:spPr bwMode="black">
          <a:xfrm>
            <a:off x="1003300" y="1941513"/>
            <a:ext cx="7777163" cy="2139950"/>
          </a:xfrm>
          <a:solidFill>
            <a:schemeClr val="bg1"/>
          </a:solidFill>
        </p:spPr>
        <p:txBody>
          <a:bodyPr/>
          <a:lstStyle/>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endParaRPr lang="en-US" sz="3000" b="1" dirty="0">
              <a:effectLst>
                <a:outerShdw blurRad="38100" dist="38100" dir="2700000" algn="tl">
                  <a:srgbClr val="C0C0C0"/>
                </a:outerShdw>
              </a:effectLst>
            </a:endParaRPr>
          </a:p>
          <a:p>
            <a:pPr eaLnBrk="1" hangingPunct="1">
              <a:lnSpc>
                <a:spcPct val="80000"/>
              </a:lnSpc>
              <a:defRPr/>
            </a:pPr>
            <a:r>
              <a:rPr lang="en-US" sz="3000" b="1" dirty="0">
                <a:effectLst>
                  <a:outerShdw blurRad="38100" dist="38100" dir="2700000" algn="tl">
                    <a:srgbClr val="C0C0C0"/>
                  </a:outerShdw>
                </a:effectLst>
                <a:highlight>
                  <a:srgbClr val="EAEAEA"/>
                </a:highlight>
              </a:rPr>
              <a:t>Tony Murphy</a:t>
            </a:r>
            <a:endParaRPr lang="en-IE" sz="3000" dirty="0">
              <a:effectLst>
                <a:outerShdw blurRad="38100" dist="38100" dir="2700000" algn="tl">
                  <a:srgbClr val="C0C0C0"/>
                </a:outerShdw>
              </a:effectLst>
              <a:highlight>
                <a:srgbClr val="EAEAEA"/>
              </a:highlight>
            </a:endParaRPr>
          </a:p>
          <a:p>
            <a:pPr eaLnBrk="1" hangingPunct="1">
              <a:lnSpc>
                <a:spcPct val="80000"/>
              </a:lnSpc>
              <a:defRPr/>
            </a:pPr>
            <a:endParaRPr lang="en-US" sz="3000" dirty="0">
              <a:effectLst>
                <a:outerShdw blurRad="38100" dist="38100" dir="2700000" algn="tl">
                  <a:srgbClr val="C0C0C0"/>
                </a:outerShdw>
              </a:effectLst>
            </a:endParaRPr>
          </a:p>
          <a:p>
            <a:pPr eaLnBrk="1" hangingPunct="1">
              <a:lnSpc>
                <a:spcPct val="80000"/>
              </a:lnSpc>
              <a:defRPr/>
            </a:pPr>
            <a:endParaRPr lang="en-US" sz="3000" dirty="0">
              <a:effectLst>
                <a:outerShdw blurRad="38100" dist="38100" dir="2700000" algn="tl">
                  <a:srgbClr val="C0C0C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89092"/>
                                        </p:tgtEl>
                                        <p:attrNameLst>
                                          <p:attrName>style.visibility</p:attrName>
                                        </p:attrNameLst>
                                      </p:cBhvr>
                                      <p:to>
                                        <p:strVal val="visible"/>
                                      </p:to>
                                    </p:set>
                                    <p:anim calcmode="lin" valueType="num">
                                      <p:cBhvr>
                                        <p:cTn id="7" dur="500" fill="hold"/>
                                        <p:tgtEl>
                                          <p:spTgt spid="89092"/>
                                        </p:tgtEl>
                                        <p:attrNameLst>
                                          <p:attrName>ppt_w</p:attrName>
                                        </p:attrNameLst>
                                      </p:cBhvr>
                                      <p:tavLst>
                                        <p:tav tm="0">
                                          <p:val>
                                            <p:fltVal val="0"/>
                                          </p:val>
                                        </p:tav>
                                        <p:tav tm="100000">
                                          <p:val>
                                            <p:strVal val="#ppt_w"/>
                                          </p:val>
                                        </p:tav>
                                      </p:tavLst>
                                    </p:anim>
                                    <p:anim calcmode="lin" valueType="num">
                                      <p:cBhvr>
                                        <p:cTn id="8" dur="500" fill="hold"/>
                                        <p:tgtEl>
                                          <p:spTgt spid="89092"/>
                                        </p:tgtEl>
                                        <p:attrNameLst>
                                          <p:attrName>ppt_h</p:attrName>
                                        </p:attrNameLst>
                                      </p:cBhvr>
                                      <p:tavLst>
                                        <p:tav tm="0">
                                          <p:val>
                                            <p:fltVal val="0"/>
                                          </p:val>
                                        </p:tav>
                                        <p:tav tm="100000">
                                          <p:val>
                                            <p:strVal val="#ppt_h"/>
                                          </p:val>
                                        </p:tav>
                                      </p:tavLst>
                                    </p:anim>
                                    <p:animEffect transition="in" filter="fade">
                                      <p:cBhvr>
                                        <p:cTn id="9" dur="500"/>
                                        <p:tgtEl>
                                          <p:spTgt spid="890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52DA2-7101-427C-AD97-841792392658}"/>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xmlns="" id="{ABE66E43-0557-4A93-BCF3-DBCDEA72298E}"/>
              </a:ext>
            </a:extLst>
          </p:cNvPr>
          <p:cNvSpPr>
            <a:spLocks noGrp="1"/>
          </p:cNvSpPr>
          <p:nvPr>
            <p:ph idx="1"/>
          </p:nvPr>
        </p:nvSpPr>
        <p:spPr/>
        <p:txBody>
          <a:bodyPr/>
          <a:lstStyle/>
          <a:p>
            <a:endParaRPr lang="en-IE" dirty="0"/>
          </a:p>
        </p:txBody>
      </p:sp>
      <p:sp>
        <p:nvSpPr>
          <p:cNvPr id="4" name="Date Placeholder 3">
            <a:extLst>
              <a:ext uri="{FF2B5EF4-FFF2-40B4-BE49-F238E27FC236}">
                <a16:creationId xmlns:a16="http://schemas.microsoft.com/office/drawing/2014/main" xmlns="" id="{5123293A-2C74-4C5D-9886-941AB5C6D53B}"/>
              </a:ext>
            </a:extLst>
          </p:cNvPr>
          <p:cNvSpPr>
            <a:spLocks noGrp="1"/>
          </p:cNvSpPr>
          <p:nvPr>
            <p:ph type="dt" sz="half" idx="10"/>
          </p:nvPr>
        </p:nvSpPr>
        <p:spPr/>
        <p:txBody>
          <a:bodyPr/>
          <a:lstStyle/>
          <a:p>
            <a:pPr>
              <a:defRPr/>
            </a:pPr>
            <a:r>
              <a:rPr lang="en-US"/>
              <a:t>www.themegallery.com</a:t>
            </a:r>
          </a:p>
        </p:txBody>
      </p:sp>
      <p:sp>
        <p:nvSpPr>
          <p:cNvPr id="5" name="Footer Placeholder 4">
            <a:extLst>
              <a:ext uri="{FF2B5EF4-FFF2-40B4-BE49-F238E27FC236}">
                <a16:creationId xmlns:a16="http://schemas.microsoft.com/office/drawing/2014/main" xmlns="" id="{8D512966-A663-451E-84FD-BD3E07F3829A}"/>
              </a:ext>
            </a:extLst>
          </p:cNvPr>
          <p:cNvSpPr>
            <a:spLocks noGrp="1"/>
          </p:cNvSpPr>
          <p:nvPr>
            <p:ph type="ftr" sz="quarter" idx="11"/>
          </p:nvPr>
        </p:nvSpPr>
        <p:spPr/>
        <p:txBody>
          <a:bodyPr/>
          <a:lstStyle/>
          <a:p>
            <a:pPr>
              <a:defRPr/>
            </a:pPr>
            <a:r>
              <a:rPr lang="en-US"/>
              <a:t>Company Logo</a:t>
            </a:r>
          </a:p>
        </p:txBody>
      </p:sp>
    </p:spTree>
    <p:extLst>
      <p:ext uri="{BB962C8B-B14F-4D97-AF65-F5344CB8AC3E}">
        <p14:creationId xmlns:p14="http://schemas.microsoft.com/office/powerpoint/2010/main" val="2361617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xmlns="" id="{B348D7B7-1F18-4B07-B46E-E12D11F2BAB0}"/>
              </a:ext>
            </a:extLst>
          </p:cNvPr>
          <p:cNvSpPr>
            <a:spLocks noGrp="1" noChangeArrowheads="1"/>
          </p:cNvSpPr>
          <p:nvPr>
            <p:ph type="title"/>
          </p:nvPr>
        </p:nvSpPr>
        <p:spPr>
          <a:xfrm>
            <a:off x="457200" y="152400"/>
            <a:ext cx="6627962" cy="563563"/>
          </a:xfrm>
        </p:spPr>
        <p:txBody>
          <a:bodyPr/>
          <a:lstStyle/>
          <a:p>
            <a:r>
              <a:rPr lang="en-IE" altLang="en-US" dirty="0">
                <a:highlight>
                  <a:srgbClr val="EAEAEA"/>
                </a:highlight>
              </a:rPr>
              <a:t>I will begin with More questions than Answers?</a:t>
            </a:r>
            <a:endParaRPr lang="en-US" altLang="en-US" dirty="0">
              <a:highlight>
                <a:srgbClr val="EAEAEA"/>
              </a:highlight>
            </a:endParaRPr>
          </a:p>
        </p:txBody>
      </p:sp>
      <p:sp>
        <p:nvSpPr>
          <p:cNvPr id="9219" name="Content Placeholder 2">
            <a:extLst>
              <a:ext uri="{FF2B5EF4-FFF2-40B4-BE49-F238E27FC236}">
                <a16:creationId xmlns:a16="http://schemas.microsoft.com/office/drawing/2014/main" xmlns="" id="{4630A122-2FA1-4C73-988A-384AF387314A}"/>
              </a:ext>
            </a:extLst>
          </p:cNvPr>
          <p:cNvSpPr>
            <a:spLocks noGrp="1" noChangeArrowheads="1"/>
          </p:cNvSpPr>
          <p:nvPr>
            <p:ph idx="1"/>
          </p:nvPr>
        </p:nvSpPr>
        <p:spPr>
          <a:xfrm>
            <a:off x="457200" y="1263535"/>
            <a:ext cx="8229600" cy="5061065"/>
          </a:xfrm>
        </p:spPr>
        <p:txBody>
          <a:bodyPr/>
          <a:lstStyle/>
          <a:p>
            <a:r>
              <a:rPr lang="en-IE" altLang="en-US" sz="2400" dirty="0"/>
              <a:t>Who has the REAL process knowledge?</a:t>
            </a:r>
          </a:p>
          <a:p>
            <a:endParaRPr lang="en-IE" altLang="en-US" sz="2400" dirty="0"/>
          </a:p>
          <a:p>
            <a:r>
              <a:rPr lang="en-IE" altLang="en-US" sz="2400" dirty="0"/>
              <a:t>What is the IDEAS Institute’s unique approach to implementing Workplace Innovation? </a:t>
            </a:r>
          </a:p>
          <a:p>
            <a:endParaRPr lang="en-IE" altLang="en-US" sz="2400" dirty="0"/>
          </a:p>
          <a:p>
            <a:r>
              <a:rPr lang="en-IE" altLang="en-US" sz="2400" dirty="0"/>
              <a:t>How does our Joint Union-Management Steering Team model work?</a:t>
            </a:r>
          </a:p>
          <a:p>
            <a:endParaRPr lang="en-IE" altLang="en-US" sz="2400" dirty="0"/>
          </a:p>
          <a:p>
            <a:r>
              <a:rPr lang="en-IE" altLang="en-US" sz="2400" dirty="0"/>
              <a:t>Where is it being used?</a:t>
            </a:r>
          </a:p>
          <a:p>
            <a:endParaRPr lang="en-IE" altLang="en-US" sz="2400" dirty="0"/>
          </a:p>
          <a:p>
            <a:r>
              <a:rPr lang="en-IE" altLang="en-US" sz="2400" dirty="0"/>
              <a:t>Summary</a:t>
            </a:r>
            <a:r>
              <a:rPr lang="en-IE" altLang="en-US" dirty="0"/>
              <a:t>	</a:t>
            </a:r>
            <a:endParaRPr lang="en-US" altLang="en-US" dirty="0"/>
          </a:p>
        </p:txBody>
      </p:sp>
      <p:pic>
        <p:nvPicPr>
          <p:cNvPr id="7" name="Picture 4" descr="LOGO">
            <a:extLst>
              <a:ext uri="{FF2B5EF4-FFF2-40B4-BE49-F238E27FC236}">
                <a16:creationId xmlns:a16="http://schemas.microsoft.com/office/drawing/2014/main" xmlns="" id="{D6E2C41E-0A2D-460C-A6F6-9A9D15E333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5162" y="5471921"/>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4" descr="LOGO">
            <a:extLst>
              <a:ext uri="{FF2B5EF4-FFF2-40B4-BE49-F238E27FC236}">
                <a16:creationId xmlns:a16="http://schemas.microsoft.com/office/drawing/2014/main" xmlns="" id="{214DD340-B609-412B-9FF7-5E49E550FB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5162" y="5462194"/>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xmlns="" id="{19C51BD2-7EA9-4660-A405-F99D583D76D2}"/>
              </a:ext>
            </a:extLst>
          </p:cNvPr>
          <p:cNvSpPr>
            <a:spLocks noGrp="1" noChangeArrowheads="1"/>
          </p:cNvSpPr>
          <p:nvPr>
            <p:ph type="title"/>
          </p:nvPr>
        </p:nvSpPr>
        <p:spPr/>
        <p:txBody>
          <a:bodyPr/>
          <a:lstStyle/>
          <a:p>
            <a:pPr algn="l"/>
            <a:r>
              <a:rPr lang="en-IE" altLang="en-US" dirty="0">
                <a:highlight>
                  <a:srgbClr val="EAEAEA"/>
                </a:highlight>
              </a:rPr>
              <a:t/>
            </a:r>
            <a:br>
              <a:rPr lang="en-IE" altLang="en-US" dirty="0">
                <a:highlight>
                  <a:srgbClr val="EAEAEA"/>
                </a:highlight>
              </a:rPr>
            </a:br>
            <a:r>
              <a:rPr lang="en-IE" altLang="en-US" dirty="0">
                <a:highlight>
                  <a:srgbClr val="EAEAEA"/>
                </a:highlight>
              </a:rPr>
              <a:t/>
            </a:r>
            <a:br>
              <a:rPr lang="en-IE" altLang="en-US" dirty="0">
                <a:highlight>
                  <a:srgbClr val="EAEAEA"/>
                </a:highlight>
              </a:rPr>
            </a:br>
            <a:r>
              <a:rPr lang="en-IE" altLang="en-US" dirty="0">
                <a:highlight>
                  <a:srgbClr val="EAEAEA"/>
                </a:highlight>
              </a:rPr>
              <a:t>Q. </a:t>
            </a:r>
            <a:r>
              <a:rPr lang="en-IE" altLang="en-US" sz="2800" dirty="0">
                <a:highlight>
                  <a:srgbClr val="EAEAEA"/>
                </a:highlight>
              </a:rPr>
              <a:t>Who has the real Process knowledge?  </a:t>
            </a:r>
            <a:r>
              <a:rPr lang="en-IE" altLang="en-US" dirty="0">
                <a:highlight>
                  <a:srgbClr val="EAEAEA"/>
                </a:highlight>
              </a:rPr>
              <a:t/>
            </a:r>
            <a:br>
              <a:rPr lang="en-IE" altLang="en-US" dirty="0">
                <a:highlight>
                  <a:srgbClr val="EAEAEA"/>
                </a:highlight>
              </a:rPr>
            </a:br>
            <a:r>
              <a:rPr lang="en-IE" altLang="en-US" dirty="0">
                <a:highlight>
                  <a:srgbClr val="EAEAEA"/>
                </a:highlight>
              </a:rPr>
              <a:t/>
            </a:r>
            <a:br>
              <a:rPr lang="en-IE" altLang="en-US" dirty="0">
                <a:highlight>
                  <a:srgbClr val="EAEAEA"/>
                </a:highlight>
              </a:rPr>
            </a:br>
            <a:endParaRPr lang="en-IE" altLang="en-US" dirty="0">
              <a:highlight>
                <a:srgbClr val="EAEAEA"/>
              </a:highlight>
            </a:endParaRPr>
          </a:p>
        </p:txBody>
      </p:sp>
      <p:sp>
        <p:nvSpPr>
          <p:cNvPr id="3" name="Content Placeholder 2">
            <a:extLst>
              <a:ext uri="{FF2B5EF4-FFF2-40B4-BE49-F238E27FC236}">
                <a16:creationId xmlns:a16="http://schemas.microsoft.com/office/drawing/2014/main" xmlns="" id="{8749BBC5-E8E9-44B7-B9C0-6D8D8933EAB5}"/>
              </a:ext>
            </a:extLst>
          </p:cNvPr>
          <p:cNvSpPr>
            <a:spLocks noGrp="1"/>
          </p:cNvSpPr>
          <p:nvPr>
            <p:ph idx="1"/>
          </p:nvPr>
        </p:nvSpPr>
        <p:spPr/>
        <p:txBody>
          <a:bodyPr/>
          <a:lstStyle/>
          <a:p>
            <a:pPr>
              <a:defRPr/>
            </a:pPr>
            <a:r>
              <a:rPr lang="en-IE" sz="2000" dirty="0"/>
              <a:t>The operator who works at the machine, the person who stands there for eight hours a day making product, he/she </a:t>
            </a:r>
            <a:r>
              <a:rPr lang="en-IE" sz="2000" b="1" dirty="0"/>
              <a:t>knows</a:t>
            </a:r>
            <a:r>
              <a:rPr lang="en-IE" sz="2000" dirty="0"/>
              <a:t>, and </a:t>
            </a:r>
            <a:r>
              <a:rPr lang="en-IE" sz="2000" b="1" dirty="0"/>
              <a:t>really understands</a:t>
            </a:r>
            <a:r>
              <a:rPr lang="en-IE" sz="2000" dirty="0"/>
              <a:t>, what is going on……..</a:t>
            </a:r>
          </a:p>
          <a:p>
            <a:pPr>
              <a:defRPr/>
            </a:pPr>
            <a:endParaRPr lang="en-IE" sz="2000" dirty="0"/>
          </a:p>
          <a:p>
            <a:pPr>
              <a:defRPr/>
            </a:pPr>
            <a:r>
              <a:rPr lang="en-IE" sz="2000" dirty="0"/>
              <a:t>likewise…..</a:t>
            </a:r>
          </a:p>
          <a:p>
            <a:pPr>
              <a:defRPr/>
            </a:pPr>
            <a:r>
              <a:rPr lang="en-IE" sz="2000" dirty="0"/>
              <a:t>                      </a:t>
            </a:r>
          </a:p>
          <a:p>
            <a:pPr>
              <a:defRPr/>
            </a:pPr>
            <a:r>
              <a:rPr lang="en-IE" sz="2000" dirty="0"/>
              <a:t>The fitter/electrician who is called in to repair the machine and/or to carry preventive maintenance, he/she </a:t>
            </a:r>
            <a:r>
              <a:rPr lang="en-IE" sz="2000" b="1" dirty="0"/>
              <a:t>knows, </a:t>
            </a:r>
            <a:r>
              <a:rPr lang="en-IE" sz="2000" dirty="0"/>
              <a:t>and </a:t>
            </a:r>
            <a:r>
              <a:rPr lang="en-IE" sz="2000" b="1" dirty="0"/>
              <a:t>really understands</a:t>
            </a:r>
            <a:r>
              <a:rPr lang="en-IE" sz="2000" dirty="0"/>
              <a:t> how the equipment works….or not!!</a:t>
            </a:r>
          </a:p>
          <a:p>
            <a:pPr>
              <a:defRPr/>
            </a:pPr>
            <a:endParaRPr lang="en-IE" sz="2000" dirty="0"/>
          </a:p>
          <a:p>
            <a:pPr>
              <a:defRPr/>
            </a:pPr>
            <a:r>
              <a:rPr lang="en-IE" sz="2000" dirty="0"/>
              <a:t>The retail worker who </a:t>
            </a:r>
            <a:r>
              <a:rPr lang="en-IE" sz="2000" b="1" dirty="0"/>
              <a:t>knows first-hand </a:t>
            </a:r>
            <a:r>
              <a:rPr lang="en-IE" sz="2000" dirty="0"/>
              <a:t>what shoppers are looking for, how to display the product, what stock is available and, in general, provides good “customer experience” to potential purchasers.</a:t>
            </a:r>
          </a:p>
        </p:txBody>
      </p:sp>
      <p:pic>
        <p:nvPicPr>
          <p:cNvPr id="6" name="Picture 4" descr="LOGO">
            <a:extLst>
              <a:ext uri="{FF2B5EF4-FFF2-40B4-BE49-F238E27FC236}">
                <a16:creationId xmlns:a16="http://schemas.microsoft.com/office/drawing/2014/main" xmlns="" id="{48D7B2DD-2A0F-456D-AF2A-35F1DF4D4D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55611" y="5781675"/>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AA3B5D-2066-4121-B1F8-150D3521C096}"/>
              </a:ext>
            </a:extLst>
          </p:cNvPr>
          <p:cNvSpPr>
            <a:spLocks noGrp="1"/>
          </p:cNvSpPr>
          <p:nvPr>
            <p:ph type="title"/>
          </p:nvPr>
        </p:nvSpPr>
        <p:spPr/>
        <p:txBody>
          <a:bodyPr/>
          <a:lstStyle/>
          <a:p>
            <a:r>
              <a:rPr lang="en-IE" sz="2800" dirty="0">
                <a:highlight>
                  <a:srgbClr val="FFFF00"/>
                </a:highlight>
              </a:rPr>
              <a:t>The Knowledge Puzzle –</a:t>
            </a:r>
            <a:r>
              <a:rPr lang="en-IE" sz="2400" dirty="0">
                <a:highlight>
                  <a:srgbClr val="FFFF00"/>
                </a:highlight>
              </a:rPr>
              <a:t>the complete Picture?</a:t>
            </a:r>
          </a:p>
        </p:txBody>
      </p:sp>
      <p:sp>
        <p:nvSpPr>
          <p:cNvPr id="3" name="Content Placeholder 2">
            <a:extLst>
              <a:ext uri="{FF2B5EF4-FFF2-40B4-BE49-F238E27FC236}">
                <a16:creationId xmlns:a16="http://schemas.microsoft.com/office/drawing/2014/main" xmlns="" id="{D452613B-C7DF-4929-BC14-F27F74317BBB}"/>
              </a:ext>
            </a:extLst>
          </p:cNvPr>
          <p:cNvSpPr>
            <a:spLocks noGrp="1"/>
          </p:cNvSpPr>
          <p:nvPr>
            <p:ph idx="1"/>
          </p:nvPr>
        </p:nvSpPr>
        <p:spPr/>
        <p:txBody>
          <a:bodyPr/>
          <a:lstStyle/>
          <a:p>
            <a:r>
              <a:rPr lang="en-IE" sz="2400" dirty="0"/>
              <a:t>To complete this knowledge puzzle you need ALL the pieces  - for example: manufacturing sector</a:t>
            </a:r>
          </a:p>
          <a:p>
            <a:endParaRPr lang="en-IE" sz="2400" dirty="0"/>
          </a:p>
          <a:p>
            <a:endParaRPr lang="en-IE" dirty="0"/>
          </a:p>
          <a:p>
            <a:endParaRPr lang="en-IE" dirty="0"/>
          </a:p>
          <a:p>
            <a:endParaRPr lang="en-IE" dirty="0"/>
          </a:p>
          <a:p>
            <a:endParaRPr lang="en-IE" dirty="0"/>
          </a:p>
          <a:p>
            <a:endParaRPr lang="en-IE" dirty="0"/>
          </a:p>
          <a:p>
            <a:pPr marL="0" indent="0">
              <a:buNone/>
            </a:pPr>
            <a:r>
              <a:rPr lang="en-IE" dirty="0"/>
              <a:t>          “</a:t>
            </a:r>
            <a:r>
              <a:rPr lang="en-IE" sz="1800" dirty="0"/>
              <a:t>The Knowledge Puzzle – the complete picture”</a:t>
            </a:r>
          </a:p>
          <a:p>
            <a:pPr marL="0" indent="0">
              <a:buNone/>
            </a:pPr>
            <a:r>
              <a:rPr lang="en-IE" sz="1800" dirty="0"/>
              <a:t>             </a:t>
            </a:r>
          </a:p>
        </p:txBody>
      </p:sp>
      <p:sp>
        <p:nvSpPr>
          <p:cNvPr id="5" name="Footer Placeholder 4">
            <a:extLst>
              <a:ext uri="{FF2B5EF4-FFF2-40B4-BE49-F238E27FC236}">
                <a16:creationId xmlns:a16="http://schemas.microsoft.com/office/drawing/2014/main" xmlns="" id="{30708EC9-0B90-4B91-9FFB-137C28559800}"/>
              </a:ext>
            </a:extLst>
          </p:cNvPr>
          <p:cNvSpPr>
            <a:spLocks noGrp="1"/>
          </p:cNvSpPr>
          <p:nvPr>
            <p:ph type="ftr" sz="quarter" idx="11"/>
          </p:nvPr>
        </p:nvSpPr>
        <p:spPr/>
        <p:txBody>
          <a:bodyPr/>
          <a:lstStyle/>
          <a:p>
            <a:pPr>
              <a:defRPr/>
            </a:pPr>
            <a:r>
              <a:rPr lang="en-US" dirty="0"/>
              <a:t>Company Logo</a:t>
            </a:r>
          </a:p>
        </p:txBody>
      </p:sp>
      <p:sp>
        <p:nvSpPr>
          <p:cNvPr id="6" name="Rectangle 5">
            <a:extLst>
              <a:ext uri="{FF2B5EF4-FFF2-40B4-BE49-F238E27FC236}">
                <a16:creationId xmlns:a16="http://schemas.microsoft.com/office/drawing/2014/main" xmlns="" id="{06A726CB-E628-47D0-A23D-62083D3A7343}"/>
              </a:ext>
            </a:extLst>
          </p:cNvPr>
          <p:cNvSpPr/>
          <p:nvPr/>
        </p:nvSpPr>
        <p:spPr bwMode="auto">
          <a:xfrm>
            <a:off x="1918009" y="2288224"/>
            <a:ext cx="5307981" cy="2598234"/>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Operator           Managers          Engineers</a:t>
            </a: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Knowledge        business           technical </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Skills                  </a:t>
            </a:r>
            <a:r>
              <a:rPr kumimoji="0" lang="en-IE" sz="1800" b="1" i="0" u="none" strike="noStrike" spc="50" normalizeH="0" baseline="0" dirty="0" err="1">
                <a:ln w="9525" cmpd="sng">
                  <a:solidFill>
                    <a:schemeClr val="accent1"/>
                  </a:solidFill>
                  <a:prstDash val="solid"/>
                </a:ln>
                <a:solidFill>
                  <a:srgbClr val="70AD47">
                    <a:tint val="1000"/>
                  </a:srgbClr>
                </a:solidFill>
                <a:effectLst>
                  <a:glow rad="38100">
                    <a:schemeClr val="accent1">
                      <a:alpha val="40000"/>
                    </a:schemeClr>
                  </a:glow>
                </a:effectLst>
                <a:latin typeface="Arial" charset="0"/>
              </a:rPr>
              <a:t>skills</a:t>
            </a: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                 knowledge</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                     </a:t>
            </a:r>
            <a:r>
              <a:rPr kumimoji="0" lang="en-IE" sz="1800" b="1" i="0" u="none" strike="noStrike" spc="50" normalizeH="0" baseline="0" dirty="0" err="1">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a:t>
            </a: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                    </a:t>
            </a:r>
            <a:r>
              <a:rPr kumimoji="0" lang="en-IE" sz="1800" b="1" i="0" u="none" strike="noStrike" spc="50" normalizeH="0" baseline="0" dirty="0" err="1">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a:t>
            </a: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 </a:t>
            </a: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Experience        </a:t>
            </a:r>
            <a:r>
              <a:rPr lang="en-IE" b="1" spc="50" dirty="0" err="1">
                <a:ln w="9525" cmpd="sng">
                  <a:solidFill>
                    <a:schemeClr val="accent1"/>
                  </a:solidFill>
                  <a:prstDash val="solid"/>
                </a:ln>
                <a:solidFill>
                  <a:srgbClr val="70AD47">
                    <a:tint val="1000"/>
                  </a:srgbClr>
                </a:solidFill>
                <a:effectLst>
                  <a:glow rad="38100">
                    <a:schemeClr val="accent1">
                      <a:alpha val="40000"/>
                    </a:schemeClr>
                  </a:glow>
                </a:effectLst>
                <a:latin typeface="Arial" charset="0"/>
              </a:rPr>
              <a:t>experience</a:t>
            </a:r>
            <a:r>
              <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         skills</a:t>
            </a:r>
            <a:endPar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p:txBody>
      </p:sp>
      <p:sp>
        <p:nvSpPr>
          <p:cNvPr id="16" name="TextBox 15">
            <a:extLst>
              <a:ext uri="{FF2B5EF4-FFF2-40B4-BE49-F238E27FC236}">
                <a16:creationId xmlns:a16="http://schemas.microsoft.com/office/drawing/2014/main" xmlns="" id="{115E6F5C-BEDD-4C8C-8D45-B3BD6A4E89C1}"/>
              </a:ext>
            </a:extLst>
          </p:cNvPr>
          <p:cNvSpPr txBox="1"/>
          <p:nvPr/>
        </p:nvSpPr>
        <p:spPr>
          <a:xfrm>
            <a:off x="6021659" y="2703727"/>
            <a:ext cx="45719" cy="369332"/>
          </a:xfrm>
          <a:prstGeom prst="rect">
            <a:avLst/>
          </a:prstGeom>
          <a:noFill/>
        </p:spPr>
        <p:txBody>
          <a:bodyPr wrap="square" rtlCol="0">
            <a:spAutoFit/>
          </a:bodyPr>
          <a:lstStyle/>
          <a:p>
            <a:endParaRPr lang="en-IE" dirty="0"/>
          </a:p>
        </p:txBody>
      </p:sp>
      <p:sp>
        <p:nvSpPr>
          <p:cNvPr id="17" name="Freeform: Shape 16">
            <a:extLst>
              <a:ext uri="{FF2B5EF4-FFF2-40B4-BE49-F238E27FC236}">
                <a16:creationId xmlns:a16="http://schemas.microsoft.com/office/drawing/2014/main" xmlns="" id="{1AA62950-1EE3-4C82-84E9-3CF6AB312E39}"/>
              </a:ext>
            </a:extLst>
          </p:cNvPr>
          <p:cNvSpPr/>
          <p:nvPr/>
        </p:nvSpPr>
        <p:spPr bwMode="auto">
          <a:xfrm>
            <a:off x="2955073" y="2341756"/>
            <a:ext cx="758283" cy="2598234"/>
          </a:xfrm>
          <a:custGeom>
            <a:avLst/>
            <a:gdLst>
              <a:gd name="connsiteX0" fmla="*/ 0 w 758283"/>
              <a:gd name="connsiteY0" fmla="*/ 0 h 2598234"/>
              <a:gd name="connsiteX1" fmla="*/ 22303 w 758283"/>
              <a:gd name="connsiteY1" fmla="*/ 278781 h 2598234"/>
              <a:gd name="connsiteX2" fmla="*/ 44605 w 758283"/>
              <a:gd name="connsiteY2" fmla="*/ 423746 h 2598234"/>
              <a:gd name="connsiteX3" fmla="*/ 33454 w 758283"/>
              <a:gd name="connsiteY3" fmla="*/ 490654 h 2598234"/>
              <a:gd name="connsiteX4" fmla="*/ 55756 w 758283"/>
              <a:gd name="connsiteY4" fmla="*/ 468351 h 2598234"/>
              <a:gd name="connsiteX5" fmla="*/ 334537 w 758283"/>
              <a:gd name="connsiteY5" fmla="*/ 479503 h 2598234"/>
              <a:gd name="connsiteX6" fmla="*/ 434898 w 758283"/>
              <a:gd name="connsiteY6" fmla="*/ 524107 h 2598234"/>
              <a:gd name="connsiteX7" fmla="*/ 501805 w 758283"/>
              <a:gd name="connsiteY7" fmla="*/ 591015 h 2598234"/>
              <a:gd name="connsiteX8" fmla="*/ 535259 w 758283"/>
              <a:gd name="connsiteY8" fmla="*/ 624468 h 2598234"/>
              <a:gd name="connsiteX9" fmla="*/ 568712 w 758283"/>
              <a:gd name="connsiteY9" fmla="*/ 646771 h 2598234"/>
              <a:gd name="connsiteX10" fmla="*/ 591015 w 758283"/>
              <a:gd name="connsiteY10" fmla="*/ 680224 h 2598234"/>
              <a:gd name="connsiteX11" fmla="*/ 624468 w 758283"/>
              <a:gd name="connsiteY11" fmla="*/ 691376 h 2598234"/>
              <a:gd name="connsiteX12" fmla="*/ 669073 w 758283"/>
              <a:gd name="connsiteY12" fmla="*/ 735981 h 2598234"/>
              <a:gd name="connsiteX13" fmla="*/ 691376 w 758283"/>
              <a:gd name="connsiteY13" fmla="*/ 769434 h 2598234"/>
              <a:gd name="connsiteX14" fmla="*/ 724829 w 758283"/>
              <a:gd name="connsiteY14" fmla="*/ 880946 h 2598234"/>
              <a:gd name="connsiteX15" fmla="*/ 735981 w 758283"/>
              <a:gd name="connsiteY15" fmla="*/ 914400 h 2598234"/>
              <a:gd name="connsiteX16" fmla="*/ 747132 w 758283"/>
              <a:gd name="connsiteY16" fmla="*/ 1025912 h 2598234"/>
              <a:gd name="connsiteX17" fmla="*/ 758283 w 758283"/>
              <a:gd name="connsiteY17" fmla="*/ 1059366 h 2598234"/>
              <a:gd name="connsiteX18" fmla="*/ 747132 w 758283"/>
              <a:gd name="connsiteY18" fmla="*/ 1137424 h 2598234"/>
              <a:gd name="connsiteX19" fmla="*/ 735981 w 758283"/>
              <a:gd name="connsiteY19" fmla="*/ 1360449 h 2598234"/>
              <a:gd name="connsiteX20" fmla="*/ 713678 w 758283"/>
              <a:gd name="connsiteY20" fmla="*/ 1393903 h 2598234"/>
              <a:gd name="connsiteX21" fmla="*/ 702527 w 758283"/>
              <a:gd name="connsiteY21" fmla="*/ 1460810 h 2598234"/>
              <a:gd name="connsiteX22" fmla="*/ 691376 w 758283"/>
              <a:gd name="connsiteY22" fmla="*/ 1494264 h 2598234"/>
              <a:gd name="connsiteX23" fmla="*/ 646771 w 758283"/>
              <a:gd name="connsiteY23" fmla="*/ 1605776 h 2598234"/>
              <a:gd name="connsiteX24" fmla="*/ 613317 w 758283"/>
              <a:gd name="connsiteY24" fmla="*/ 1650381 h 2598234"/>
              <a:gd name="connsiteX25" fmla="*/ 591015 w 758283"/>
              <a:gd name="connsiteY25" fmla="*/ 1728439 h 2598234"/>
              <a:gd name="connsiteX26" fmla="*/ 568712 w 758283"/>
              <a:gd name="connsiteY26" fmla="*/ 1795346 h 2598234"/>
              <a:gd name="connsiteX27" fmla="*/ 557561 w 758283"/>
              <a:gd name="connsiteY27" fmla="*/ 1828800 h 2598234"/>
              <a:gd name="connsiteX28" fmla="*/ 535259 w 758283"/>
              <a:gd name="connsiteY28" fmla="*/ 1851103 h 2598234"/>
              <a:gd name="connsiteX29" fmla="*/ 524107 w 758283"/>
              <a:gd name="connsiteY29" fmla="*/ 1895707 h 2598234"/>
              <a:gd name="connsiteX30" fmla="*/ 501805 w 758283"/>
              <a:gd name="connsiteY30" fmla="*/ 1929161 h 2598234"/>
              <a:gd name="connsiteX31" fmla="*/ 457200 w 758283"/>
              <a:gd name="connsiteY31" fmla="*/ 2040673 h 2598234"/>
              <a:gd name="connsiteX32" fmla="*/ 434898 w 758283"/>
              <a:gd name="connsiteY32" fmla="*/ 2107581 h 2598234"/>
              <a:gd name="connsiteX33" fmla="*/ 379142 w 758283"/>
              <a:gd name="connsiteY33" fmla="*/ 2152185 h 2598234"/>
              <a:gd name="connsiteX34" fmla="*/ 345688 w 758283"/>
              <a:gd name="connsiteY34" fmla="*/ 2163337 h 2598234"/>
              <a:gd name="connsiteX35" fmla="*/ 312234 w 758283"/>
              <a:gd name="connsiteY35" fmla="*/ 2185639 h 2598234"/>
              <a:gd name="connsiteX36" fmla="*/ 89210 w 758283"/>
              <a:gd name="connsiteY36" fmla="*/ 2207942 h 2598234"/>
              <a:gd name="connsiteX37" fmla="*/ 122664 w 758283"/>
              <a:gd name="connsiteY37" fmla="*/ 2219093 h 2598234"/>
              <a:gd name="connsiteX38" fmla="*/ 100361 w 758283"/>
              <a:gd name="connsiteY38" fmla="*/ 2486722 h 2598234"/>
              <a:gd name="connsiteX39" fmla="*/ 89210 w 758283"/>
              <a:gd name="connsiteY39" fmla="*/ 2564781 h 2598234"/>
              <a:gd name="connsiteX40" fmla="*/ 33454 w 758283"/>
              <a:gd name="connsiteY40" fmla="*/ 2598234 h 2598234"/>
              <a:gd name="connsiteX41" fmla="*/ 78059 w 758283"/>
              <a:gd name="connsiteY41" fmla="*/ 2553629 h 2598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58283" h="2598234">
                <a:moveTo>
                  <a:pt x="0" y="0"/>
                </a:moveTo>
                <a:cubicBezTo>
                  <a:pt x="21634" y="411049"/>
                  <a:pt x="-3448" y="85654"/>
                  <a:pt x="22303" y="278781"/>
                </a:cubicBezTo>
                <a:cubicBezTo>
                  <a:pt x="40652" y="416397"/>
                  <a:pt x="22784" y="336460"/>
                  <a:pt x="44605" y="423746"/>
                </a:cubicBezTo>
                <a:cubicBezTo>
                  <a:pt x="40888" y="446049"/>
                  <a:pt x="27970" y="468719"/>
                  <a:pt x="33454" y="490654"/>
                </a:cubicBezTo>
                <a:cubicBezTo>
                  <a:pt x="36004" y="500854"/>
                  <a:pt x="45250" y="468740"/>
                  <a:pt x="55756" y="468351"/>
                </a:cubicBezTo>
                <a:lnTo>
                  <a:pt x="334537" y="479503"/>
                </a:lnTo>
                <a:cubicBezTo>
                  <a:pt x="380341" y="494771"/>
                  <a:pt x="401163" y="495191"/>
                  <a:pt x="434898" y="524107"/>
                </a:cubicBezTo>
                <a:cubicBezTo>
                  <a:pt x="434921" y="524127"/>
                  <a:pt x="490643" y="579853"/>
                  <a:pt x="501805" y="591015"/>
                </a:cubicBezTo>
                <a:cubicBezTo>
                  <a:pt x="512956" y="602166"/>
                  <a:pt x="522138" y="615720"/>
                  <a:pt x="535259" y="624468"/>
                </a:cubicBezTo>
                <a:lnTo>
                  <a:pt x="568712" y="646771"/>
                </a:lnTo>
                <a:cubicBezTo>
                  <a:pt x="576146" y="657922"/>
                  <a:pt x="580550" y="671852"/>
                  <a:pt x="591015" y="680224"/>
                </a:cubicBezTo>
                <a:cubicBezTo>
                  <a:pt x="600194" y="687567"/>
                  <a:pt x="616156" y="683064"/>
                  <a:pt x="624468" y="691376"/>
                </a:cubicBezTo>
                <a:cubicBezTo>
                  <a:pt x="683941" y="750849"/>
                  <a:pt x="579865" y="706242"/>
                  <a:pt x="669073" y="735981"/>
                </a:cubicBezTo>
                <a:cubicBezTo>
                  <a:pt x="676507" y="747132"/>
                  <a:pt x="685933" y="757187"/>
                  <a:pt x="691376" y="769434"/>
                </a:cubicBezTo>
                <a:cubicBezTo>
                  <a:pt x="712576" y="817133"/>
                  <a:pt x="711854" y="835535"/>
                  <a:pt x="724829" y="880946"/>
                </a:cubicBezTo>
                <a:cubicBezTo>
                  <a:pt x="728058" y="892248"/>
                  <a:pt x="732264" y="903249"/>
                  <a:pt x="735981" y="914400"/>
                </a:cubicBezTo>
                <a:cubicBezTo>
                  <a:pt x="739698" y="951571"/>
                  <a:pt x="741452" y="988990"/>
                  <a:pt x="747132" y="1025912"/>
                </a:cubicBezTo>
                <a:cubicBezTo>
                  <a:pt x="748919" y="1037530"/>
                  <a:pt x="758283" y="1047611"/>
                  <a:pt x="758283" y="1059366"/>
                </a:cubicBezTo>
                <a:cubicBezTo>
                  <a:pt x="758283" y="1085649"/>
                  <a:pt x="750849" y="1111405"/>
                  <a:pt x="747132" y="1137424"/>
                </a:cubicBezTo>
                <a:cubicBezTo>
                  <a:pt x="743415" y="1211766"/>
                  <a:pt x="745608" y="1286640"/>
                  <a:pt x="735981" y="1360449"/>
                </a:cubicBezTo>
                <a:cubicBezTo>
                  <a:pt x="734248" y="1373739"/>
                  <a:pt x="717916" y="1381188"/>
                  <a:pt x="713678" y="1393903"/>
                </a:cubicBezTo>
                <a:cubicBezTo>
                  <a:pt x="706528" y="1415353"/>
                  <a:pt x="707432" y="1438738"/>
                  <a:pt x="702527" y="1460810"/>
                </a:cubicBezTo>
                <a:cubicBezTo>
                  <a:pt x="699977" y="1472285"/>
                  <a:pt x="695596" y="1483293"/>
                  <a:pt x="691376" y="1494264"/>
                </a:cubicBezTo>
                <a:cubicBezTo>
                  <a:pt x="677005" y="1531630"/>
                  <a:pt x="670792" y="1573749"/>
                  <a:pt x="646771" y="1605776"/>
                </a:cubicBezTo>
                <a:lnTo>
                  <a:pt x="613317" y="1650381"/>
                </a:lnTo>
                <a:cubicBezTo>
                  <a:pt x="575836" y="1762825"/>
                  <a:pt x="633029" y="1588394"/>
                  <a:pt x="591015" y="1728439"/>
                </a:cubicBezTo>
                <a:cubicBezTo>
                  <a:pt x="584260" y="1750956"/>
                  <a:pt x="576146" y="1773044"/>
                  <a:pt x="568712" y="1795346"/>
                </a:cubicBezTo>
                <a:cubicBezTo>
                  <a:pt x="564995" y="1806497"/>
                  <a:pt x="565873" y="1820488"/>
                  <a:pt x="557561" y="1828800"/>
                </a:cubicBezTo>
                <a:lnTo>
                  <a:pt x="535259" y="1851103"/>
                </a:lnTo>
                <a:cubicBezTo>
                  <a:pt x="531542" y="1865971"/>
                  <a:pt x="530144" y="1881621"/>
                  <a:pt x="524107" y="1895707"/>
                </a:cubicBezTo>
                <a:cubicBezTo>
                  <a:pt x="518828" y="1908025"/>
                  <a:pt x="506043" y="1916447"/>
                  <a:pt x="501805" y="1929161"/>
                </a:cubicBezTo>
                <a:cubicBezTo>
                  <a:pt x="462028" y="2048495"/>
                  <a:pt x="525239" y="1949955"/>
                  <a:pt x="457200" y="2040673"/>
                </a:cubicBezTo>
                <a:cubicBezTo>
                  <a:pt x="449766" y="2062976"/>
                  <a:pt x="451522" y="2090958"/>
                  <a:pt x="434898" y="2107581"/>
                </a:cubicBezTo>
                <a:cubicBezTo>
                  <a:pt x="414154" y="2128324"/>
                  <a:pt x="407275" y="2138118"/>
                  <a:pt x="379142" y="2152185"/>
                </a:cubicBezTo>
                <a:cubicBezTo>
                  <a:pt x="368628" y="2157442"/>
                  <a:pt x="356202" y="2158080"/>
                  <a:pt x="345688" y="2163337"/>
                </a:cubicBezTo>
                <a:cubicBezTo>
                  <a:pt x="333701" y="2169331"/>
                  <a:pt x="324948" y="2181401"/>
                  <a:pt x="312234" y="2185639"/>
                </a:cubicBezTo>
                <a:cubicBezTo>
                  <a:pt x="269192" y="2199986"/>
                  <a:pt x="94065" y="2207595"/>
                  <a:pt x="89210" y="2207942"/>
                </a:cubicBezTo>
                <a:cubicBezTo>
                  <a:pt x="100361" y="2211659"/>
                  <a:pt x="121494" y="2207397"/>
                  <a:pt x="122664" y="2219093"/>
                </a:cubicBezTo>
                <a:cubicBezTo>
                  <a:pt x="138368" y="2376139"/>
                  <a:pt x="117917" y="2381383"/>
                  <a:pt x="100361" y="2486722"/>
                </a:cubicBezTo>
                <a:cubicBezTo>
                  <a:pt x="96040" y="2512648"/>
                  <a:pt x="97522" y="2539846"/>
                  <a:pt x="89210" y="2564781"/>
                </a:cubicBezTo>
                <a:cubicBezTo>
                  <a:pt x="81557" y="2587740"/>
                  <a:pt x="51210" y="2592315"/>
                  <a:pt x="33454" y="2598234"/>
                </a:cubicBezTo>
                <a:cubicBezTo>
                  <a:pt x="60367" y="2557865"/>
                  <a:pt x="43769" y="2570775"/>
                  <a:pt x="78059" y="2553629"/>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0" i="0" u="none" strike="noStrike" cap="none" normalizeH="0" baseline="0">
              <a:ln>
                <a:noFill/>
              </a:ln>
              <a:solidFill>
                <a:schemeClr val="tx1"/>
              </a:solidFill>
              <a:effectLst/>
              <a:latin typeface="Arial" charset="0"/>
            </a:endParaRPr>
          </a:p>
        </p:txBody>
      </p:sp>
      <p:sp>
        <p:nvSpPr>
          <p:cNvPr id="18" name="Freeform: Shape 17">
            <a:extLst>
              <a:ext uri="{FF2B5EF4-FFF2-40B4-BE49-F238E27FC236}">
                <a16:creationId xmlns:a16="http://schemas.microsoft.com/office/drawing/2014/main" xmlns="" id="{1B651566-EBF7-4B33-B7E3-F711B9879038}"/>
              </a:ext>
            </a:extLst>
          </p:cNvPr>
          <p:cNvSpPr/>
          <p:nvPr/>
        </p:nvSpPr>
        <p:spPr bwMode="auto">
          <a:xfrm>
            <a:off x="4661210" y="2308302"/>
            <a:ext cx="724829" cy="2676293"/>
          </a:xfrm>
          <a:custGeom>
            <a:avLst/>
            <a:gdLst>
              <a:gd name="connsiteX0" fmla="*/ 0 w 724829"/>
              <a:gd name="connsiteY0" fmla="*/ 0 h 2676293"/>
              <a:gd name="connsiteX1" fmla="*/ 11151 w 724829"/>
              <a:gd name="connsiteY1" fmla="*/ 55757 h 2676293"/>
              <a:gd name="connsiteX2" fmla="*/ 33453 w 724829"/>
              <a:gd name="connsiteY2" fmla="*/ 89210 h 2676293"/>
              <a:gd name="connsiteX3" fmla="*/ 44605 w 724829"/>
              <a:gd name="connsiteY3" fmla="*/ 122664 h 2676293"/>
              <a:gd name="connsiteX4" fmla="*/ 55756 w 724829"/>
              <a:gd name="connsiteY4" fmla="*/ 189571 h 2676293"/>
              <a:gd name="connsiteX5" fmla="*/ 55756 w 724829"/>
              <a:gd name="connsiteY5" fmla="*/ 468352 h 2676293"/>
              <a:gd name="connsiteX6" fmla="*/ 44605 w 724829"/>
              <a:gd name="connsiteY6" fmla="*/ 568713 h 2676293"/>
              <a:gd name="connsiteX7" fmla="*/ 55756 w 724829"/>
              <a:gd name="connsiteY7" fmla="*/ 602166 h 2676293"/>
              <a:gd name="connsiteX8" fmla="*/ 44605 w 724829"/>
              <a:gd name="connsiteY8" fmla="*/ 635620 h 2676293"/>
              <a:gd name="connsiteX9" fmla="*/ 78058 w 724829"/>
              <a:gd name="connsiteY9" fmla="*/ 624469 h 2676293"/>
              <a:gd name="connsiteX10" fmla="*/ 100361 w 724829"/>
              <a:gd name="connsiteY10" fmla="*/ 591015 h 2676293"/>
              <a:gd name="connsiteX11" fmla="*/ 167268 w 724829"/>
              <a:gd name="connsiteY11" fmla="*/ 579864 h 2676293"/>
              <a:gd name="connsiteX12" fmla="*/ 356839 w 724829"/>
              <a:gd name="connsiteY12" fmla="*/ 591015 h 2676293"/>
              <a:gd name="connsiteX13" fmla="*/ 423746 w 724829"/>
              <a:gd name="connsiteY13" fmla="*/ 613318 h 2676293"/>
              <a:gd name="connsiteX14" fmla="*/ 457200 w 724829"/>
              <a:gd name="connsiteY14" fmla="*/ 624469 h 2676293"/>
              <a:gd name="connsiteX15" fmla="*/ 501805 w 724829"/>
              <a:gd name="connsiteY15" fmla="*/ 646771 h 2676293"/>
              <a:gd name="connsiteX16" fmla="*/ 557561 w 724829"/>
              <a:gd name="connsiteY16" fmla="*/ 680225 h 2676293"/>
              <a:gd name="connsiteX17" fmla="*/ 635619 w 724829"/>
              <a:gd name="connsiteY17" fmla="*/ 769435 h 2676293"/>
              <a:gd name="connsiteX18" fmla="*/ 646770 w 724829"/>
              <a:gd name="connsiteY18" fmla="*/ 814039 h 2676293"/>
              <a:gd name="connsiteX19" fmla="*/ 669073 w 724829"/>
              <a:gd name="connsiteY19" fmla="*/ 880947 h 2676293"/>
              <a:gd name="connsiteX20" fmla="*/ 691375 w 724829"/>
              <a:gd name="connsiteY20" fmla="*/ 1003610 h 2676293"/>
              <a:gd name="connsiteX21" fmla="*/ 702527 w 724829"/>
              <a:gd name="connsiteY21" fmla="*/ 1070518 h 2676293"/>
              <a:gd name="connsiteX22" fmla="*/ 724829 w 724829"/>
              <a:gd name="connsiteY22" fmla="*/ 1148576 h 2676293"/>
              <a:gd name="connsiteX23" fmla="*/ 713678 w 724829"/>
              <a:gd name="connsiteY23" fmla="*/ 1449659 h 2676293"/>
              <a:gd name="connsiteX24" fmla="*/ 702527 w 724829"/>
              <a:gd name="connsiteY24" fmla="*/ 1483113 h 2676293"/>
              <a:gd name="connsiteX25" fmla="*/ 680224 w 724829"/>
              <a:gd name="connsiteY25" fmla="*/ 1561171 h 2676293"/>
              <a:gd name="connsiteX26" fmla="*/ 669073 w 724829"/>
              <a:gd name="connsiteY26" fmla="*/ 1739591 h 2676293"/>
              <a:gd name="connsiteX27" fmla="*/ 657922 w 724829"/>
              <a:gd name="connsiteY27" fmla="*/ 1806498 h 2676293"/>
              <a:gd name="connsiteX28" fmla="*/ 635619 w 724829"/>
              <a:gd name="connsiteY28" fmla="*/ 1828800 h 2676293"/>
              <a:gd name="connsiteX29" fmla="*/ 624468 w 724829"/>
              <a:gd name="connsiteY29" fmla="*/ 1862254 h 2676293"/>
              <a:gd name="connsiteX30" fmla="*/ 568712 w 724829"/>
              <a:gd name="connsiteY30" fmla="*/ 1906859 h 2676293"/>
              <a:gd name="connsiteX31" fmla="*/ 546410 w 724829"/>
              <a:gd name="connsiteY31" fmla="*/ 1940313 h 2676293"/>
              <a:gd name="connsiteX32" fmla="*/ 501805 w 724829"/>
              <a:gd name="connsiteY32" fmla="*/ 1984918 h 2676293"/>
              <a:gd name="connsiteX33" fmla="*/ 479502 w 724829"/>
              <a:gd name="connsiteY33" fmla="*/ 2018371 h 2676293"/>
              <a:gd name="connsiteX34" fmla="*/ 446049 w 724829"/>
              <a:gd name="connsiteY34" fmla="*/ 2029522 h 2676293"/>
              <a:gd name="connsiteX35" fmla="*/ 423746 w 724829"/>
              <a:gd name="connsiteY35" fmla="*/ 2051825 h 2676293"/>
              <a:gd name="connsiteX36" fmla="*/ 334536 w 724829"/>
              <a:gd name="connsiteY36" fmla="*/ 2074127 h 2676293"/>
              <a:gd name="connsiteX37" fmla="*/ 256478 w 724829"/>
              <a:gd name="connsiteY37" fmla="*/ 2074127 h 2676293"/>
              <a:gd name="connsiteX38" fmla="*/ 223024 w 724829"/>
              <a:gd name="connsiteY38" fmla="*/ 2062976 h 2676293"/>
              <a:gd name="connsiteX39" fmla="*/ 133814 w 724829"/>
              <a:gd name="connsiteY39" fmla="*/ 2074127 h 2676293"/>
              <a:gd name="connsiteX40" fmla="*/ 156117 w 724829"/>
              <a:gd name="connsiteY40" fmla="*/ 2107581 h 2676293"/>
              <a:gd name="connsiteX41" fmla="*/ 167268 w 724829"/>
              <a:gd name="connsiteY41" fmla="*/ 2386361 h 2676293"/>
              <a:gd name="connsiteX42" fmla="*/ 144966 w 724829"/>
              <a:gd name="connsiteY42" fmla="*/ 2531327 h 2676293"/>
              <a:gd name="connsiteX43" fmla="*/ 133814 w 724829"/>
              <a:gd name="connsiteY43" fmla="*/ 2676293 h 26762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724829" h="2676293">
                <a:moveTo>
                  <a:pt x="0" y="0"/>
                </a:moveTo>
                <a:cubicBezTo>
                  <a:pt x="3717" y="18586"/>
                  <a:pt x="4496" y="38010"/>
                  <a:pt x="11151" y="55757"/>
                </a:cubicBezTo>
                <a:cubicBezTo>
                  <a:pt x="15857" y="68306"/>
                  <a:pt x="27459" y="77223"/>
                  <a:pt x="33453" y="89210"/>
                </a:cubicBezTo>
                <a:cubicBezTo>
                  <a:pt x="38710" y="99724"/>
                  <a:pt x="40888" y="111513"/>
                  <a:pt x="44605" y="122664"/>
                </a:cubicBezTo>
                <a:cubicBezTo>
                  <a:pt x="48322" y="144966"/>
                  <a:pt x="55756" y="166961"/>
                  <a:pt x="55756" y="189571"/>
                </a:cubicBezTo>
                <a:cubicBezTo>
                  <a:pt x="55756" y="481696"/>
                  <a:pt x="17041" y="352205"/>
                  <a:pt x="55756" y="468352"/>
                </a:cubicBezTo>
                <a:cubicBezTo>
                  <a:pt x="52039" y="501806"/>
                  <a:pt x="44605" y="535053"/>
                  <a:pt x="44605" y="568713"/>
                </a:cubicBezTo>
                <a:cubicBezTo>
                  <a:pt x="44605" y="580467"/>
                  <a:pt x="55756" y="590412"/>
                  <a:pt x="55756" y="602166"/>
                </a:cubicBezTo>
                <a:cubicBezTo>
                  <a:pt x="55756" y="613921"/>
                  <a:pt x="36293" y="627308"/>
                  <a:pt x="44605" y="635620"/>
                </a:cubicBezTo>
                <a:cubicBezTo>
                  <a:pt x="52916" y="643932"/>
                  <a:pt x="66907" y="628186"/>
                  <a:pt x="78058" y="624469"/>
                </a:cubicBezTo>
                <a:cubicBezTo>
                  <a:pt x="85492" y="613318"/>
                  <a:pt x="88374" y="597009"/>
                  <a:pt x="100361" y="591015"/>
                </a:cubicBezTo>
                <a:cubicBezTo>
                  <a:pt x="120584" y="580904"/>
                  <a:pt x="144658" y="579864"/>
                  <a:pt x="167268" y="579864"/>
                </a:cubicBezTo>
                <a:cubicBezTo>
                  <a:pt x="230568" y="579864"/>
                  <a:pt x="293649" y="587298"/>
                  <a:pt x="356839" y="591015"/>
                </a:cubicBezTo>
                <a:lnTo>
                  <a:pt x="423746" y="613318"/>
                </a:lnTo>
                <a:cubicBezTo>
                  <a:pt x="434897" y="617035"/>
                  <a:pt x="446686" y="619212"/>
                  <a:pt x="457200" y="624469"/>
                </a:cubicBezTo>
                <a:lnTo>
                  <a:pt x="501805" y="646771"/>
                </a:lnTo>
                <a:cubicBezTo>
                  <a:pt x="597144" y="742115"/>
                  <a:pt x="441767" y="593380"/>
                  <a:pt x="557561" y="680225"/>
                </a:cubicBezTo>
                <a:cubicBezTo>
                  <a:pt x="601050" y="712842"/>
                  <a:pt x="609825" y="730742"/>
                  <a:pt x="635619" y="769435"/>
                </a:cubicBezTo>
                <a:cubicBezTo>
                  <a:pt x="639336" y="784303"/>
                  <a:pt x="642366" y="799360"/>
                  <a:pt x="646770" y="814039"/>
                </a:cubicBezTo>
                <a:cubicBezTo>
                  <a:pt x="653525" y="836557"/>
                  <a:pt x="669073" y="880947"/>
                  <a:pt x="669073" y="880947"/>
                </a:cubicBezTo>
                <a:cubicBezTo>
                  <a:pt x="697415" y="1079345"/>
                  <a:pt x="665089" y="872183"/>
                  <a:pt x="691375" y="1003610"/>
                </a:cubicBezTo>
                <a:cubicBezTo>
                  <a:pt x="695809" y="1025781"/>
                  <a:pt x="698093" y="1048347"/>
                  <a:pt x="702527" y="1070518"/>
                </a:cubicBezTo>
                <a:cubicBezTo>
                  <a:pt x="709528" y="1105523"/>
                  <a:pt x="714201" y="1116692"/>
                  <a:pt x="724829" y="1148576"/>
                </a:cubicBezTo>
                <a:cubicBezTo>
                  <a:pt x="721112" y="1248937"/>
                  <a:pt x="720358" y="1349452"/>
                  <a:pt x="713678" y="1449659"/>
                </a:cubicBezTo>
                <a:cubicBezTo>
                  <a:pt x="712896" y="1461387"/>
                  <a:pt x="705756" y="1471811"/>
                  <a:pt x="702527" y="1483113"/>
                </a:cubicBezTo>
                <a:cubicBezTo>
                  <a:pt x="674525" y="1581119"/>
                  <a:pt x="706958" y="1480969"/>
                  <a:pt x="680224" y="1561171"/>
                </a:cubicBezTo>
                <a:cubicBezTo>
                  <a:pt x="676507" y="1620644"/>
                  <a:pt x="674468" y="1680246"/>
                  <a:pt x="669073" y="1739591"/>
                </a:cubicBezTo>
                <a:cubicBezTo>
                  <a:pt x="667026" y="1762108"/>
                  <a:pt x="665861" y="1785328"/>
                  <a:pt x="657922" y="1806498"/>
                </a:cubicBezTo>
                <a:cubicBezTo>
                  <a:pt x="654230" y="1816342"/>
                  <a:pt x="643053" y="1821366"/>
                  <a:pt x="635619" y="1828800"/>
                </a:cubicBezTo>
                <a:cubicBezTo>
                  <a:pt x="631902" y="1839951"/>
                  <a:pt x="630515" y="1852175"/>
                  <a:pt x="624468" y="1862254"/>
                </a:cubicBezTo>
                <a:cubicBezTo>
                  <a:pt x="613874" y="1879911"/>
                  <a:pt x="583909" y="1896728"/>
                  <a:pt x="568712" y="1906859"/>
                </a:cubicBezTo>
                <a:cubicBezTo>
                  <a:pt x="561278" y="1918010"/>
                  <a:pt x="555132" y="1930137"/>
                  <a:pt x="546410" y="1940313"/>
                </a:cubicBezTo>
                <a:cubicBezTo>
                  <a:pt x="532726" y="1956278"/>
                  <a:pt x="513469" y="1967423"/>
                  <a:pt x="501805" y="1984918"/>
                </a:cubicBezTo>
                <a:cubicBezTo>
                  <a:pt x="494371" y="1996069"/>
                  <a:pt x="489967" y="2009999"/>
                  <a:pt x="479502" y="2018371"/>
                </a:cubicBezTo>
                <a:cubicBezTo>
                  <a:pt x="470323" y="2025714"/>
                  <a:pt x="457200" y="2025805"/>
                  <a:pt x="446049" y="2029522"/>
                </a:cubicBezTo>
                <a:cubicBezTo>
                  <a:pt x="438615" y="2036956"/>
                  <a:pt x="433508" y="2047920"/>
                  <a:pt x="423746" y="2051825"/>
                </a:cubicBezTo>
                <a:cubicBezTo>
                  <a:pt x="395286" y="2063209"/>
                  <a:pt x="334536" y="2074127"/>
                  <a:pt x="334536" y="2074127"/>
                </a:cubicBezTo>
                <a:cubicBezTo>
                  <a:pt x="254328" y="2047391"/>
                  <a:pt x="354491" y="2074127"/>
                  <a:pt x="256478" y="2074127"/>
                </a:cubicBezTo>
                <a:cubicBezTo>
                  <a:pt x="244723" y="2074127"/>
                  <a:pt x="234175" y="2066693"/>
                  <a:pt x="223024" y="2062976"/>
                </a:cubicBezTo>
                <a:cubicBezTo>
                  <a:pt x="193287" y="2066693"/>
                  <a:pt x="158749" y="2057504"/>
                  <a:pt x="133814" y="2074127"/>
                </a:cubicBezTo>
                <a:cubicBezTo>
                  <a:pt x="122663" y="2081561"/>
                  <a:pt x="154689" y="2094255"/>
                  <a:pt x="156117" y="2107581"/>
                </a:cubicBezTo>
                <a:cubicBezTo>
                  <a:pt x="166025" y="2200053"/>
                  <a:pt x="163551" y="2293434"/>
                  <a:pt x="167268" y="2386361"/>
                </a:cubicBezTo>
                <a:cubicBezTo>
                  <a:pt x="144006" y="2456150"/>
                  <a:pt x="158235" y="2405273"/>
                  <a:pt x="144966" y="2531327"/>
                </a:cubicBezTo>
                <a:cubicBezTo>
                  <a:pt x="132172" y="2652867"/>
                  <a:pt x="133814" y="2595201"/>
                  <a:pt x="133814" y="2676293"/>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0" i="0" u="none" strike="noStrike" cap="none" normalizeH="0" baseline="0">
              <a:ln>
                <a:noFill/>
              </a:ln>
              <a:solidFill>
                <a:schemeClr val="tx1"/>
              </a:solidFill>
              <a:effectLst/>
              <a:latin typeface="Arial" charset="0"/>
            </a:endParaRPr>
          </a:p>
        </p:txBody>
      </p:sp>
      <p:cxnSp>
        <p:nvCxnSpPr>
          <p:cNvPr id="8" name="Straight Connector 7">
            <a:extLst>
              <a:ext uri="{FF2B5EF4-FFF2-40B4-BE49-F238E27FC236}">
                <a16:creationId xmlns:a16="http://schemas.microsoft.com/office/drawing/2014/main" xmlns="" id="{A3FA70B3-65F7-4566-8322-E82BD21761E6}"/>
              </a:ext>
            </a:extLst>
          </p:cNvPr>
          <p:cNvCxnSpPr/>
          <p:nvPr/>
        </p:nvCxnSpPr>
        <p:spPr bwMode="auto">
          <a:xfrm>
            <a:off x="-892098" y="3211551"/>
            <a:ext cx="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xmlns="" id="{72244593-3B68-44A5-81D9-59443B00C96C}"/>
              </a:ext>
            </a:extLst>
          </p:cNvPr>
          <p:cNvCxnSpPr/>
          <p:nvPr/>
        </p:nvCxnSpPr>
        <p:spPr bwMode="auto">
          <a:xfrm>
            <a:off x="-1706137" y="2520176"/>
            <a:ext cx="0"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xmlns="" id="{46983AD1-C3A5-41B1-82A4-48CE43785DF6}"/>
              </a:ext>
            </a:extLst>
          </p:cNvPr>
          <p:cNvCxnSpPr/>
          <p:nvPr/>
        </p:nvCxnSpPr>
        <p:spPr bwMode="auto">
          <a:xfrm>
            <a:off x="2007220" y="5397190"/>
            <a:ext cx="5296829"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9" name="Picture 4" descr="LOGO">
            <a:extLst>
              <a:ext uri="{FF2B5EF4-FFF2-40B4-BE49-F238E27FC236}">
                <a16:creationId xmlns:a16="http://schemas.microsoft.com/office/drawing/2014/main" xmlns="" id="{B1B865BD-FC9B-4CB0-B985-B84EB617FB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5162" y="5671234"/>
            <a:ext cx="1752600" cy="11105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47958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D9A112-FEE5-4A96-93E2-C2A567DE5448}"/>
              </a:ext>
            </a:extLst>
          </p:cNvPr>
          <p:cNvSpPr>
            <a:spLocks noGrp="1"/>
          </p:cNvSpPr>
          <p:nvPr>
            <p:ph type="title"/>
          </p:nvPr>
        </p:nvSpPr>
        <p:spPr>
          <a:xfrm>
            <a:off x="457200" y="74578"/>
            <a:ext cx="8229600" cy="563563"/>
          </a:xfrm>
        </p:spPr>
        <p:txBody>
          <a:bodyPr/>
          <a:lstStyle/>
          <a:p>
            <a:r>
              <a:rPr lang="en-IE" sz="2800" dirty="0">
                <a:highlight>
                  <a:srgbClr val="FFFF00"/>
                </a:highlight>
              </a:rPr>
              <a:t>The Knowledge Puzzle </a:t>
            </a:r>
            <a:r>
              <a:rPr lang="en-IE" sz="1600" dirty="0">
                <a:highlight>
                  <a:srgbClr val="FFFF00"/>
                </a:highlight>
              </a:rPr>
              <a:t>- </a:t>
            </a:r>
            <a:r>
              <a:rPr lang="en-IE" sz="2400" dirty="0">
                <a:highlight>
                  <a:srgbClr val="FFFF00"/>
                </a:highlight>
              </a:rPr>
              <a:t>the complete picture ?</a:t>
            </a:r>
            <a:br>
              <a:rPr lang="en-IE" sz="2400" dirty="0">
                <a:highlight>
                  <a:srgbClr val="FFFF00"/>
                </a:highlight>
              </a:rPr>
            </a:br>
            <a:endParaRPr lang="en-IE" sz="2400" dirty="0">
              <a:highlight>
                <a:srgbClr val="FFFF00"/>
              </a:highlight>
            </a:endParaRPr>
          </a:p>
        </p:txBody>
      </p:sp>
      <p:sp>
        <p:nvSpPr>
          <p:cNvPr id="3" name="Content Placeholder 2">
            <a:extLst>
              <a:ext uri="{FF2B5EF4-FFF2-40B4-BE49-F238E27FC236}">
                <a16:creationId xmlns:a16="http://schemas.microsoft.com/office/drawing/2014/main" xmlns="" id="{14516AF9-14D8-43D1-A641-84D85E568C06}"/>
              </a:ext>
            </a:extLst>
          </p:cNvPr>
          <p:cNvSpPr>
            <a:spLocks noGrp="1"/>
          </p:cNvSpPr>
          <p:nvPr>
            <p:ph idx="1"/>
          </p:nvPr>
        </p:nvSpPr>
        <p:spPr>
          <a:xfrm>
            <a:off x="457200" y="1072801"/>
            <a:ext cx="8229600" cy="5248275"/>
          </a:xfrm>
        </p:spPr>
        <p:txBody>
          <a:bodyPr/>
          <a:lstStyle/>
          <a:p>
            <a:r>
              <a:rPr lang="en-IE" sz="2400" dirty="0"/>
              <a:t>To complete the knowledge puzzle you need ALL the pieces – for example: the retail sector</a:t>
            </a:r>
            <a:endParaRPr lang="en-IE" dirty="0"/>
          </a:p>
          <a:p>
            <a:endParaRPr lang="en-IE" dirty="0"/>
          </a:p>
          <a:p>
            <a:endParaRPr lang="en-IE" dirty="0"/>
          </a:p>
          <a:p>
            <a:endParaRPr lang="en-IE" dirty="0"/>
          </a:p>
          <a:p>
            <a:endParaRPr lang="en-IE" dirty="0"/>
          </a:p>
          <a:p>
            <a:endParaRPr lang="en-IE" dirty="0"/>
          </a:p>
          <a:p>
            <a:endParaRPr lang="en-IE" dirty="0"/>
          </a:p>
          <a:p>
            <a:endParaRPr lang="en-IE" dirty="0"/>
          </a:p>
          <a:p>
            <a:r>
              <a:rPr lang="en-IE" dirty="0"/>
              <a:t>       “</a:t>
            </a:r>
            <a:r>
              <a:rPr lang="en-IE" sz="1800" dirty="0"/>
              <a:t>The Knowledge Puzzle” – the complete picture”</a:t>
            </a:r>
          </a:p>
        </p:txBody>
      </p:sp>
      <p:sp>
        <p:nvSpPr>
          <p:cNvPr id="4" name="Date Placeholder 3">
            <a:extLst>
              <a:ext uri="{FF2B5EF4-FFF2-40B4-BE49-F238E27FC236}">
                <a16:creationId xmlns:a16="http://schemas.microsoft.com/office/drawing/2014/main" xmlns="" id="{6E1EBBF3-140F-4B09-AC9B-180EB122D06B}"/>
              </a:ext>
            </a:extLst>
          </p:cNvPr>
          <p:cNvSpPr>
            <a:spLocks noGrp="1"/>
          </p:cNvSpPr>
          <p:nvPr>
            <p:ph type="dt" sz="half" idx="10"/>
          </p:nvPr>
        </p:nvSpPr>
        <p:spPr/>
        <p:txBody>
          <a:bodyPr/>
          <a:lstStyle/>
          <a:p>
            <a:pPr>
              <a:defRPr/>
            </a:pPr>
            <a:r>
              <a:rPr lang="en-US" dirty="0"/>
              <a:t>                                              </a:t>
            </a:r>
          </a:p>
        </p:txBody>
      </p:sp>
      <p:sp>
        <p:nvSpPr>
          <p:cNvPr id="5" name="Footer Placeholder 4">
            <a:extLst>
              <a:ext uri="{FF2B5EF4-FFF2-40B4-BE49-F238E27FC236}">
                <a16:creationId xmlns:a16="http://schemas.microsoft.com/office/drawing/2014/main" xmlns="" id="{C77C35F4-261C-4001-B49F-EE600EEFEF5E}"/>
              </a:ext>
            </a:extLst>
          </p:cNvPr>
          <p:cNvSpPr>
            <a:spLocks noGrp="1"/>
          </p:cNvSpPr>
          <p:nvPr>
            <p:ph type="ftr" sz="quarter" idx="11"/>
          </p:nvPr>
        </p:nvSpPr>
        <p:spPr>
          <a:xfrm>
            <a:off x="-3198779" y="7144"/>
            <a:ext cx="2895600" cy="290512"/>
          </a:xfrm>
        </p:spPr>
        <p:txBody>
          <a:bodyPr/>
          <a:lstStyle/>
          <a:p>
            <a:pPr>
              <a:defRPr/>
            </a:pPr>
            <a:endParaRPr lang="en-US" dirty="0"/>
          </a:p>
        </p:txBody>
      </p:sp>
      <p:sp>
        <p:nvSpPr>
          <p:cNvPr id="6" name="Rectangle 5">
            <a:extLst>
              <a:ext uri="{FF2B5EF4-FFF2-40B4-BE49-F238E27FC236}">
                <a16:creationId xmlns:a16="http://schemas.microsoft.com/office/drawing/2014/main" xmlns="" id="{4B96529C-2B7B-49C4-B5A7-F94D1B92936E}"/>
              </a:ext>
            </a:extLst>
          </p:cNvPr>
          <p:cNvSpPr/>
          <p:nvPr/>
        </p:nvSpPr>
        <p:spPr bwMode="auto">
          <a:xfrm>
            <a:off x="1918009" y="2843561"/>
            <a:ext cx="5307981" cy="2598234"/>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endPar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Sales		Managers           Warehouse</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Assistant’s        business/            teams’</a:t>
            </a: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Knowledge        fashion               logistics</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Skills                  knowledge        knowledge/ </a:t>
            </a:r>
          </a:p>
          <a:p>
            <a:pPr marL="0" marR="0" indent="0" algn="l" defTabSz="914400" rtl="0" eaLnBrk="0" fontAlgn="base" latinLnBrk="0" hangingPunct="0">
              <a:lnSpc>
                <a:spcPct val="100000"/>
              </a:lnSpc>
              <a:spcBef>
                <a:spcPct val="0"/>
              </a:spcBef>
              <a:spcAft>
                <a:spcPct val="0"/>
              </a:spcAft>
              <a:buClrTx/>
              <a:buSzTx/>
              <a:buFontTx/>
              <a:buNone/>
              <a:tabLst/>
            </a:pPr>
            <a:r>
              <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and                                                 skills</a:t>
            </a:r>
          </a:p>
          <a:p>
            <a:pPr marL="0" marR="0" indent="0" algn="l" defTabSz="914400" rtl="0" eaLnBrk="0" fontAlgn="base" latinLnBrk="0" hangingPunct="0">
              <a:lnSpc>
                <a:spcPct val="100000"/>
              </a:lnSpc>
              <a:spcBef>
                <a:spcPct val="0"/>
              </a:spcBef>
              <a:spcAft>
                <a:spcPct val="0"/>
              </a:spcAft>
              <a:buClrTx/>
              <a:buSzTx/>
              <a:buFontTx/>
              <a:buNone/>
              <a:tabLst/>
            </a:pPr>
            <a:r>
              <a:rPr lang="en-IE" b="1" spc="5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rPr>
              <a:t>Experience</a:t>
            </a:r>
            <a:endParaRPr kumimoji="0" lang="en-IE" sz="1800" b="1" i="0" u="none" strike="noStrike" spc="50" normalizeH="0" baseline="0" dirty="0">
              <a:ln w="9525" cmpd="sng">
                <a:solidFill>
                  <a:schemeClr val="accent1"/>
                </a:solidFill>
                <a:prstDash val="solid"/>
              </a:ln>
              <a:solidFill>
                <a:srgbClr val="70AD47">
                  <a:tint val="1000"/>
                </a:srgbClr>
              </a:solidFill>
              <a:effectLst>
                <a:glow rad="38100">
                  <a:schemeClr val="accent1">
                    <a:alpha val="40000"/>
                  </a:schemeClr>
                </a:glow>
              </a:effectLst>
              <a:latin typeface="Arial" charset="0"/>
            </a:endParaRPr>
          </a:p>
        </p:txBody>
      </p:sp>
      <p:sp>
        <p:nvSpPr>
          <p:cNvPr id="7" name="Freeform: Shape 6">
            <a:extLst>
              <a:ext uri="{FF2B5EF4-FFF2-40B4-BE49-F238E27FC236}">
                <a16:creationId xmlns:a16="http://schemas.microsoft.com/office/drawing/2014/main" xmlns="" id="{FC722BD9-C899-4B2D-9FA8-2274F6F2431F}"/>
              </a:ext>
            </a:extLst>
          </p:cNvPr>
          <p:cNvSpPr/>
          <p:nvPr/>
        </p:nvSpPr>
        <p:spPr bwMode="auto">
          <a:xfrm>
            <a:off x="2943922" y="2843561"/>
            <a:ext cx="791737" cy="2544130"/>
          </a:xfrm>
          <a:custGeom>
            <a:avLst/>
            <a:gdLst>
              <a:gd name="connsiteX0" fmla="*/ 22302 w 791737"/>
              <a:gd name="connsiteY0" fmla="*/ 0 h 2544130"/>
              <a:gd name="connsiteX1" fmla="*/ 33454 w 791737"/>
              <a:gd name="connsiteY1" fmla="*/ 66907 h 2544130"/>
              <a:gd name="connsiteX2" fmla="*/ 55756 w 791737"/>
              <a:gd name="connsiteY2" fmla="*/ 89210 h 2544130"/>
              <a:gd name="connsiteX3" fmla="*/ 33454 w 791737"/>
              <a:gd name="connsiteY3" fmla="*/ 490654 h 2544130"/>
              <a:gd name="connsiteX4" fmla="*/ 11151 w 791737"/>
              <a:gd name="connsiteY4" fmla="*/ 702527 h 2544130"/>
              <a:gd name="connsiteX5" fmla="*/ 0 w 791737"/>
              <a:gd name="connsiteY5" fmla="*/ 747132 h 2544130"/>
              <a:gd name="connsiteX6" fmla="*/ 11151 w 791737"/>
              <a:gd name="connsiteY6" fmla="*/ 791737 h 2544130"/>
              <a:gd name="connsiteX7" fmla="*/ 44605 w 791737"/>
              <a:gd name="connsiteY7" fmla="*/ 769434 h 2544130"/>
              <a:gd name="connsiteX8" fmla="*/ 111512 w 791737"/>
              <a:gd name="connsiteY8" fmla="*/ 747132 h 2544130"/>
              <a:gd name="connsiteX9" fmla="*/ 178419 w 791737"/>
              <a:gd name="connsiteY9" fmla="*/ 724829 h 2544130"/>
              <a:gd name="connsiteX10" fmla="*/ 278780 w 791737"/>
              <a:gd name="connsiteY10" fmla="*/ 713678 h 2544130"/>
              <a:gd name="connsiteX11" fmla="*/ 479502 w 791737"/>
              <a:gd name="connsiteY11" fmla="*/ 724829 h 2544130"/>
              <a:gd name="connsiteX12" fmla="*/ 546410 w 791737"/>
              <a:gd name="connsiteY12" fmla="*/ 747132 h 2544130"/>
              <a:gd name="connsiteX13" fmla="*/ 579863 w 791737"/>
              <a:gd name="connsiteY13" fmla="*/ 758283 h 2544130"/>
              <a:gd name="connsiteX14" fmla="*/ 613317 w 791737"/>
              <a:gd name="connsiteY14" fmla="*/ 780585 h 2544130"/>
              <a:gd name="connsiteX15" fmla="*/ 635619 w 791737"/>
              <a:gd name="connsiteY15" fmla="*/ 802888 h 2544130"/>
              <a:gd name="connsiteX16" fmla="*/ 680224 w 791737"/>
              <a:gd name="connsiteY16" fmla="*/ 825190 h 2544130"/>
              <a:gd name="connsiteX17" fmla="*/ 702527 w 791737"/>
              <a:gd name="connsiteY17" fmla="*/ 858644 h 2544130"/>
              <a:gd name="connsiteX18" fmla="*/ 735980 w 791737"/>
              <a:gd name="connsiteY18" fmla="*/ 880946 h 2544130"/>
              <a:gd name="connsiteX19" fmla="*/ 791737 w 791737"/>
              <a:gd name="connsiteY19" fmla="*/ 981307 h 2544130"/>
              <a:gd name="connsiteX20" fmla="*/ 769434 w 791737"/>
              <a:gd name="connsiteY20" fmla="*/ 1326995 h 2544130"/>
              <a:gd name="connsiteX21" fmla="*/ 758283 w 791737"/>
              <a:gd name="connsiteY21" fmla="*/ 1371600 h 2544130"/>
              <a:gd name="connsiteX22" fmla="*/ 735980 w 791737"/>
              <a:gd name="connsiteY22" fmla="*/ 1416205 h 2544130"/>
              <a:gd name="connsiteX23" fmla="*/ 724829 w 791737"/>
              <a:gd name="connsiteY23" fmla="*/ 1460810 h 2544130"/>
              <a:gd name="connsiteX24" fmla="*/ 669073 w 791737"/>
              <a:gd name="connsiteY24" fmla="*/ 1550019 h 2544130"/>
              <a:gd name="connsiteX25" fmla="*/ 624468 w 791737"/>
              <a:gd name="connsiteY25" fmla="*/ 1594624 h 2544130"/>
              <a:gd name="connsiteX26" fmla="*/ 579863 w 791737"/>
              <a:gd name="connsiteY26" fmla="*/ 1650380 h 2544130"/>
              <a:gd name="connsiteX27" fmla="*/ 457200 w 791737"/>
              <a:gd name="connsiteY27" fmla="*/ 1683834 h 2544130"/>
              <a:gd name="connsiteX28" fmla="*/ 345688 w 791737"/>
              <a:gd name="connsiteY28" fmla="*/ 1683834 h 2544130"/>
              <a:gd name="connsiteX29" fmla="*/ 356839 w 791737"/>
              <a:gd name="connsiteY29" fmla="*/ 1728439 h 2544130"/>
              <a:gd name="connsiteX30" fmla="*/ 367990 w 791737"/>
              <a:gd name="connsiteY30" fmla="*/ 1784195 h 2544130"/>
              <a:gd name="connsiteX31" fmla="*/ 345688 w 791737"/>
              <a:gd name="connsiteY31" fmla="*/ 2129883 h 2544130"/>
              <a:gd name="connsiteX32" fmla="*/ 334537 w 791737"/>
              <a:gd name="connsiteY32" fmla="*/ 2174488 h 2544130"/>
              <a:gd name="connsiteX33" fmla="*/ 323385 w 791737"/>
              <a:gd name="connsiteY33" fmla="*/ 2364059 h 2544130"/>
              <a:gd name="connsiteX34" fmla="*/ 312234 w 791737"/>
              <a:gd name="connsiteY34" fmla="*/ 2464419 h 2544130"/>
              <a:gd name="connsiteX35" fmla="*/ 301083 w 791737"/>
              <a:gd name="connsiteY35" fmla="*/ 2542478 h 2544130"/>
              <a:gd name="connsiteX36" fmla="*/ 312234 w 791737"/>
              <a:gd name="connsiteY36" fmla="*/ 2542478 h 2544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91737" h="2544130">
                <a:moveTo>
                  <a:pt x="22302" y="0"/>
                </a:moveTo>
                <a:cubicBezTo>
                  <a:pt x="26019" y="22302"/>
                  <a:pt x="25515" y="45737"/>
                  <a:pt x="33454" y="66907"/>
                </a:cubicBezTo>
                <a:cubicBezTo>
                  <a:pt x="37146" y="76751"/>
                  <a:pt x="55417" y="78702"/>
                  <a:pt x="55756" y="89210"/>
                </a:cubicBezTo>
                <a:cubicBezTo>
                  <a:pt x="67201" y="444014"/>
                  <a:pt x="54131" y="304565"/>
                  <a:pt x="33454" y="490654"/>
                </a:cubicBezTo>
                <a:cubicBezTo>
                  <a:pt x="25184" y="565080"/>
                  <a:pt x="23310" y="629572"/>
                  <a:pt x="11151" y="702527"/>
                </a:cubicBezTo>
                <a:cubicBezTo>
                  <a:pt x="8631" y="717644"/>
                  <a:pt x="3717" y="732264"/>
                  <a:pt x="0" y="747132"/>
                </a:cubicBezTo>
                <a:cubicBezTo>
                  <a:pt x="3717" y="762000"/>
                  <a:pt x="-2557" y="784883"/>
                  <a:pt x="11151" y="791737"/>
                </a:cubicBezTo>
                <a:cubicBezTo>
                  <a:pt x="23138" y="797731"/>
                  <a:pt x="32358" y="774877"/>
                  <a:pt x="44605" y="769434"/>
                </a:cubicBezTo>
                <a:cubicBezTo>
                  <a:pt x="66088" y="759886"/>
                  <a:pt x="89210" y="754566"/>
                  <a:pt x="111512" y="747132"/>
                </a:cubicBezTo>
                <a:lnTo>
                  <a:pt x="178419" y="724829"/>
                </a:lnTo>
                <a:lnTo>
                  <a:pt x="278780" y="713678"/>
                </a:lnTo>
                <a:cubicBezTo>
                  <a:pt x="345687" y="717395"/>
                  <a:pt x="413009" y="716517"/>
                  <a:pt x="479502" y="724829"/>
                </a:cubicBezTo>
                <a:cubicBezTo>
                  <a:pt x="502830" y="727745"/>
                  <a:pt x="524107" y="739698"/>
                  <a:pt x="546410" y="747132"/>
                </a:cubicBezTo>
                <a:cubicBezTo>
                  <a:pt x="557561" y="750849"/>
                  <a:pt x="570083" y="751763"/>
                  <a:pt x="579863" y="758283"/>
                </a:cubicBezTo>
                <a:cubicBezTo>
                  <a:pt x="591014" y="765717"/>
                  <a:pt x="602852" y="772213"/>
                  <a:pt x="613317" y="780585"/>
                </a:cubicBezTo>
                <a:cubicBezTo>
                  <a:pt x="621527" y="787153"/>
                  <a:pt x="626871" y="797056"/>
                  <a:pt x="635619" y="802888"/>
                </a:cubicBezTo>
                <a:cubicBezTo>
                  <a:pt x="649450" y="812109"/>
                  <a:pt x="665356" y="817756"/>
                  <a:pt x="680224" y="825190"/>
                </a:cubicBezTo>
                <a:cubicBezTo>
                  <a:pt x="687658" y="836341"/>
                  <a:pt x="693050" y="849167"/>
                  <a:pt x="702527" y="858644"/>
                </a:cubicBezTo>
                <a:cubicBezTo>
                  <a:pt x="712004" y="868121"/>
                  <a:pt x="728877" y="869581"/>
                  <a:pt x="735980" y="880946"/>
                </a:cubicBezTo>
                <a:cubicBezTo>
                  <a:pt x="826940" y="1026483"/>
                  <a:pt x="698949" y="888521"/>
                  <a:pt x="791737" y="981307"/>
                </a:cubicBezTo>
                <a:cubicBezTo>
                  <a:pt x="783431" y="1197250"/>
                  <a:pt x="798852" y="1194613"/>
                  <a:pt x="769434" y="1326995"/>
                </a:cubicBezTo>
                <a:cubicBezTo>
                  <a:pt x="766109" y="1341956"/>
                  <a:pt x="763664" y="1357250"/>
                  <a:pt x="758283" y="1371600"/>
                </a:cubicBezTo>
                <a:cubicBezTo>
                  <a:pt x="752446" y="1387165"/>
                  <a:pt x="743414" y="1401337"/>
                  <a:pt x="735980" y="1416205"/>
                </a:cubicBezTo>
                <a:cubicBezTo>
                  <a:pt x="732263" y="1431073"/>
                  <a:pt x="730210" y="1446460"/>
                  <a:pt x="724829" y="1460810"/>
                </a:cubicBezTo>
                <a:cubicBezTo>
                  <a:pt x="712463" y="1493786"/>
                  <a:pt x="692100" y="1523703"/>
                  <a:pt x="669073" y="1550019"/>
                </a:cubicBezTo>
                <a:cubicBezTo>
                  <a:pt x="655227" y="1565843"/>
                  <a:pt x="636131" y="1577128"/>
                  <a:pt x="624468" y="1594624"/>
                </a:cubicBezTo>
                <a:cubicBezTo>
                  <a:pt x="616587" y="1606445"/>
                  <a:pt x="595755" y="1642434"/>
                  <a:pt x="579863" y="1650380"/>
                </a:cubicBezTo>
                <a:cubicBezTo>
                  <a:pt x="542132" y="1669246"/>
                  <a:pt x="497990" y="1675676"/>
                  <a:pt x="457200" y="1683834"/>
                </a:cubicBezTo>
                <a:cubicBezTo>
                  <a:pt x="436692" y="1679733"/>
                  <a:pt x="366196" y="1658199"/>
                  <a:pt x="345688" y="1683834"/>
                </a:cubicBezTo>
                <a:cubicBezTo>
                  <a:pt x="336114" y="1695802"/>
                  <a:pt x="353514" y="1713478"/>
                  <a:pt x="356839" y="1728439"/>
                </a:cubicBezTo>
                <a:cubicBezTo>
                  <a:pt x="360950" y="1746941"/>
                  <a:pt x="364273" y="1765610"/>
                  <a:pt x="367990" y="1784195"/>
                </a:cubicBezTo>
                <a:cubicBezTo>
                  <a:pt x="360556" y="1899424"/>
                  <a:pt x="355549" y="2014836"/>
                  <a:pt x="345688" y="2129883"/>
                </a:cubicBezTo>
                <a:cubicBezTo>
                  <a:pt x="344379" y="2145153"/>
                  <a:pt x="335990" y="2159231"/>
                  <a:pt x="334537" y="2174488"/>
                </a:cubicBezTo>
                <a:cubicBezTo>
                  <a:pt x="328535" y="2237502"/>
                  <a:pt x="328240" y="2300946"/>
                  <a:pt x="323385" y="2364059"/>
                </a:cubicBezTo>
                <a:cubicBezTo>
                  <a:pt x="320803" y="2397619"/>
                  <a:pt x="316409" y="2431020"/>
                  <a:pt x="312234" y="2464419"/>
                </a:cubicBezTo>
                <a:cubicBezTo>
                  <a:pt x="308974" y="2490500"/>
                  <a:pt x="301083" y="2516194"/>
                  <a:pt x="301083" y="2542478"/>
                </a:cubicBezTo>
                <a:cubicBezTo>
                  <a:pt x="301083" y="2546195"/>
                  <a:pt x="308517" y="2542478"/>
                  <a:pt x="312234" y="2542478"/>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0" i="0" u="none" strike="noStrike" cap="none" normalizeH="0" baseline="0">
              <a:ln>
                <a:noFill/>
              </a:ln>
              <a:solidFill>
                <a:schemeClr val="tx1"/>
              </a:solidFill>
              <a:effectLst/>
              <a:latin typeface="Arial" charset="0"/>
            </a:endParaRPr>
          </a:p>
        </p:txBody>
      </p:sp>
      <p:sp>
        <p:nvSpPr>
          <p:cNvPr id="10" name="Freeform: Shape 9">
            <a:extLst>
              <a:ext uri="{FF2B5EF4-FFF2-40B4-BE49-F238E27FC236}">
                <a16:creationId xmlns:a16="http://schemas.microsoft.com/office/drawing/2014/main" xmlns="" id="{09CA8F8B-8ABF-4C97-A8E7-E5A09E9C1515}"/>
              </a:ext>
            </a:extLst>
          </p:cNvPr>
          <p:cNvSpPr/>
          <p:nvPr/>
        </p:nvSpPr>
        <p:spPr bwMode="auto">
          <a:xfrm>
            <a:off x="4705041" y="2854712"/>
            <a:ext cx="926325" cy="2575932"/>
          </a:xfrm>
          <a:custGeom>
            <a:avLst/>
            <a:gdLst>
              <a:gd name="connsiteX0" fmla="*/ 774 w 926325"/>
              <a:gd name="connsiteY0" fmla="*/ 0 h 2575932"/>
              <a:gd name="connsiteX1" fmla="*/ 23076 w 926325"/>
              <a:gd name="connsiteY1" fmla="*/ 55756 h 2575932"/>
              <a:gd name="connsiteX2" fmla="*/ 34227 w 926325"/>
              <a:gd name="connsiteY2" fmla="*/ 89210 h 2575932"/>
              <a:gd name="connsiteX3" fmla="*/ 23076 w 926325"/>
              <a:gd name="connsiteY3" fmla="*/ 245327 h 2575932"/>
              <a:gd name="connsiteX4" fmla="*/ 774 w 926325"/>
              <a:gd name="connsiteY4" fmla="*/ 323386 h 2575932"/>
              <a:gd name="connsiteX5" fmla="*/ 11925 w 926325"/>
              <a:gd name="connsiteY5" fmla="*/ 657922 h 2575932"/>
              <a:gd name="connsiteX6" fmla="*/ 774 w 926325"/>
              <a:gd name="connsiteY6" fmla="*/ 624468 h 2575932"/>
              <a:gd name="connsiteX7" fmla="*/ 78832 w 926325"/>
              <a:gd name="connsiteY7" fmla="*/ 591015 h 2575932"/>
              <a:gd name="connsiteX8" fmla="*/ 112286 w 926325"/>
              <a:gd name="connsiteY8" fmla="*/ 568712 h 2575932"/>
              <a:gd name="connsiteX9" fmla="*/ 212647 w 926325"/>
              <a:gd name="connsiteY9" fmla="*/ 546410 h 2575932"/>
              <a:gd name="connsiteX10" fmla="*/ 246100 w 926325"/>
              <a:gd name="connsiteY10" fmla="*/ 535259 h 2575932"/>
              <a:gd name="connsiteX11" fmla="*/ 379915 w 926325"/>
              <a:gd name="connsiteY11" fmla="*/ 557561 h 2575932"/>
              <a:gd name="connsiteX12" fmla="*/ 480276 w 926325"/>
              <a:gd name="connsiteY12" fmla="*/ 579864 h 2575932"/>
              <a:gd name="connsiteX13" fmla="*/ 569486 w 926325"/>
              <a:gd name="connsiteY13" fmla="*/ 613317 h 2575932"/>
              <a:gd name="connsiteX14" fmla="*/ 636393 w 926325"/>
              <a:gd name="connsiteY14" fmla="*/ 646771 h 2575932"/>
              <a:gd name="connsiteX15" fmla="*/ 669847 w 926325"/>
              <a:gd name="connsiteY15" fmla="*/ 669073 h 2575932"/>
              <a:gd name="connsiteX16" fmla="*/ 703300 w 926325"/>
              <a:gd name="connsiteY16" fmla="*/ 680225 h 2575932"/>
              <a:gd name="connsiteX17" fmla="*/ 714452 w 926325"/>
              <a:gd name="connsiteY17" fmla="*/ 713678 h 2575932"/>
              <a:gd name="connsiteX18" fmla="*/ 759057 w 926325"/>
              <a:gd name="connsiteY18" fmla="*/ 758283 h 2575932"/>
              <a:gd name="connsiteX19" fmla="*/ 770208 w 926325"/>
              <a:gd name="connsiteY19" fmla="*/ 791737 h 2575932"/>
              <a:gd name="connsiteX20" fmla="*/ 837115 w 926325"/>
              <a:gd name="connsiteY20" fmla="*/ 880947 h 2575932"/>
              <a:gd name="connsiteX21" fmla="*/ 859418 w 926325"/>
              <a:gd name="connsiteY21" fmla="*/ 947854 h 2575932"/>
              <a:gd name="connsiteX22" fmla="*/ 904022 w 926325"/>
              <a:gd name="connsiteY22" fmla="*/ 1014761 h 2575932"/>
              <a:gd name="connsiteX23" fmla="*/ 926325 w 926325"/>
              <a:gd name="connsiteY23" fmla="*/ 1092820 h 2575932"/>
              <a:gd name="connsiteX24" fmla="*/ 904022 w 926325"/>
              <a:gd name="connsiteY24" fmla="*/ 1204332 h 2575932"/>
              <a:gd name="connsiteX25" fmla="*/ 859418 w 926325"/>
              <a:gd name="connsiteY25" fmla="*/ 1304693 h 2575932"/>
              <a:gd name="connsiteX26" fmla="*/ 848266 w 926325"/>
              <a:gd name="connsiteY26" fmla="*/ 1382751 h 2575932"/>
              <a:gd name="connsiteX27" fmla="*/ 825964 w 926325"/>
              <a:gd name="connsiteY27" fmla="*/ 1505415 h 2575932"/>
              <a:gd name="connsiteX28" fmla="*/ 803661 w 926325"/>
              <a:gd name="connsiteY28" fmla="*/ 1527717 h 2575932"/>
              <a:gd name="connsiteX29" fmla="*/ 781359 w 926325"/>
              <a:gd name="connsiteY29" fmla="*/ 1605776 h 2575932"/>
              <a:gd name="connsiteX30" fmla="*/ 759057 w 926325"/>
              <a:gd name="connsiteY30" fmla="*/ 1672683 h 2575932"/>
              <a:gd name="connsiteX31" fmla="*/ 714452 w 926325"/>
              <a:gd name="connsiteY31" fmla="*/ 1728439 h 2575932"/>
              <a:gd name="connsiteX32" fmla="*/ 658696 w 926325"/>
              <a:gd name="connsiteY32" fmla="*/ 1784195 h 2575932"/>
              <a:gd name="connsiteX33" fmla="*/ 602939 w 926325"/>
              <a:gd name="connsiteY33" fmla="*/ 1851103 h 2575932"/>
              <a:gd name="connsiteX34" fmla="*/ 558335 w 926325"/>
              <a:gd name="connsiteY34" fmla="*/ 1873405 h 2575932"/>
              <a:gd name="connsiteX35" fmla="*/ 502579 w 926325"/>
              <a:gd name="connsiteY35" fmla="*/ 1918010 h 2575932"/>
              <a:gd name="connsiteX36" fmla="*/ 457974 w 926325"/>
              <a:gd name="connsiteY36" fmla="*/ 1929161 h 2575932"/>
              <a:gd name="connsiteX37" fmla="*/ 424520 w 926325"/>
              <a:gd name="connsiteY37" fmla="*/ 1940312 h 2575932"/>
              <a:gd name="connsiteX38" fmla="*/ 346461 w 926325"/>
              <a:gd name="connsiteY38" fmla="*/ 1962615 h 2575932"/>
              <a:gd name="connsiteX39" fmla="*/ 145739 w 926325"/>
              <a:gd name="connsiteY39" fmla="*/ 1951464 h 2575932"/>
              <a:gd name="connsiteX40" fmla="*/ 112286 w 926325"/>
              <a:gd name="connsiteY40" fmla="*/ 1940312 h 2575932"/>
              <a:gd name="connsiteX41" fmla="*/ 134588 w 926325"/>
              <a:gd name="connsiteY41" fmla="*/ 1962615 h 2575932"/>
              <a:gd name="connsiteX42" fmla="*/ 145739 w 926325"/>
              <a:gd name="connsiteY42" fmla="*/ 2007220 h 2575932"/>
              <a:gd name="connsiteX43" fmla="*/ 123437 w 926325"/>
              <a:gd name="connsiteY43" fmla="*/ 2163337 h 2575932"/>
              <a:gd name="connsiteX44" fmla="*/ 112286 w 926325"/>
              <a:gd name="connsiteY44" fmla="*/ 2419815 h 2575932"/>
              <a:gd name="connsiteX45" fmla="*/ 101135 w 926325"/>
              <a:gd name="connsiteY45" fmla="*/ 2464420 h 2575932"/>
              <a:gd name="connsiteX46" fmla="*/ 89983 w 926325"/>
              <a:gd name="connsiteY46" fmla="*/ 2575932 h 257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926325" h="2575932">
                <a:moveTo>
                  <a:pt x="774" y="0"/>
                </a:moveTo>
                <a:cubicBezTo>
                  <a:pt x="8208" y="18585"/>
                  <a:pt x="16048" y="37013"/>
                  <a:pt x="23076" y="55756"/>
                </a:cubicBezTo>
                <a:cubicBezTo>
                  <a:pt x="27203" y="66762"/>
                  <a:pt x="34227" y="77455"/>
                  <a:pt x="34227" y="89210"/>
                </a:cubicBezTo>
                <a:cubicBezTo>
                  <a:pt x="34227" y="141382"/>
                  <a:pt x="28837" y="193475"/>
                  <a:pt x="23076" y="245327"/>
                </a:cubicBezTo>
                <a:cubicBezTo>
                  <a:pt x="20742" y="266330"/>
                  <a:pt x="7822" y="302241"/>
                  <a:pt x="774" y="323386"/>
                </a:cubicBezTo>
                <a:cubicBezTo>
                  <a:pt x="4491" y="434898"/>
                  <a:pt x="11925" y="546348"/>
                  <a:pt x="11925" y="657922"/>
                </a:cubicBezTo>
                <a:cubicBezTo>
                  <a:pt x="11925" y="669677"/>
                  <a:pt x="-3591" y="635382"/>
                  <a:pt x="774" y="624468"/>
                </a:cubicBezTo>
                <a:cubicBezTo>
                  <a:pt x="9330" y="603077"/>
                  <a:pt x="64279" y="594653"/>
                  <a:pt x="78832" y="591015"/>
                </a:cubicBezTo>
                <a:cubicBezTo>
                  <a:pt x="89983" y="583581"/>
                  <a:pt x="100299" y="574706"/>
                  <a:pt x="112286" y="568712"/>
                </a:cubicBezTo>
                <a:cubicBezTo>
                  <a:pt x="139737" y="554986"/>
                  <a:pt x="186951" y="550693"/>
                  <a:pt x="212647" y="546410"/>
                </a:cubicBezTo>
                <a:cubicBezTo>
                  <a:pt x="223798" y="542693"/>
                  <a:pt x="234346" y="535259"/>
                  <a:pt x="246100" y="535259"/>
                </a:cubicBezTo>
                <a:cubicBezTo>
                  <a:pt x="370757" y="535259"/>
                  <a:pt x="310124" y="540114"/>
                  <a:pt x="379915" y="557561"/>
                </a:cubicBezTo>
                <a:cubicBezTo>
                  <a:pt x="401122" y="562863"/>
                  <a:pt x="457372" y="571275"/>
                  <a:pt x="480276" y="579864"/>
                </a:cubicBezTo>
                <a:cubicBezTo>
                  <a:pt x="596891" y="623595"/>
                  <a:pt x="455002" y="584697"/>
                  <a:pt x="569486" y="613317"/>
                </a:cubicBezTo>
                <a:cubicBezTo>
                  <a:pt x="614372" y="658205"/>
                  <a:pt x="564464" y="615945"/>
                  <a:pt x="636393" y="646771"/>
                </a:cubicBezTo>
                <a:cubicBezTo>
                  <a:pt x="648712" y="652050"/>
                  <a:pt x="657860" y="663079"/>
                  <a:pt x="669847" y="669073"/>
                </a:cubicBezTo>
                <a:cubicBezTo>
                  <a:pt x="680360" y="674330"/>
                  <a:pt x="692149" y="676508"/>
                  <a:pt x="703300" y="680225"/>
                </a:cubicBezTo>
                <a:cubicBezTo>
                  <a:pt x="707017" y="691376"/>
                  <a:pt x="707620" y="704113"/>
                  <a:pt x="714452" y="713678"/>
                </a:cubicBezTo>
                <a:cubicBezTo>
                  <a:pt x="726674" y="730788"/>
                  <a:pt x="759057" y="758283"/>
                  <a:pt x="759057" y="758283"/>
                </a:cubicBezTo>
                <a:cubicBezTo>
                  <a:pt x="762774" y="769434"/>
                  <a:pt x="764500" y="781462"/>
                  <a:pt x="770208" y="791737"/>
                </a:cubicBezTo>
                <a:cubicBezTo>
                  <a:pt x="801729" y="848475"/>
                  <a:pt x="803279" y="847110"/>
                  <a:pt x="837115" y="880947"/>
                </a:cubicBezTo>
                <a:cubicBezTo>
                  <a:pt x="844549" y="903249"/>
                  <a:pt x="846378" y="928293"/>
                  <a:pt x="859418" y="947854"/>
                </a:cubicBezTo>
                <a:cubicBezTo>
                  <a:pt x="874286" y="970156"/>
                  <a:pt x="895545" y="989333"/>
                  <a:pt x="904022" y="1014761"/>
                </a:cubicBezTo>
                <a:cubicBezTo>
                  <a:pt x="920021" y="1062754"/>
                  <a:pt x="912323" y="1036811"/>
                  <a:pt x="926325" y="1092820"/>
                </a:cubicBezTo>
                <a:cubicBezTo>
                  <a:pt x="895402" y="1185588"/>
                  <a:pt x="942462" y="1037760"/>
                  <a:pt x="904022" y="1204332"/>
                </a:cubicBezTo>
                <a:cubicBezTo>
                  <a:pt x="889971" y="1265219"/>
                  <a:pt x="887640" y="1262359"/>
                  <a:pt x="859418" y="1304693"/>
                </a:cubicBezTo>
                <a:cubicBezTo>
                  <a:pt x="855701" y="1330712"/>
                  <a:pt x="851740" y="1356698"/>
                  <a:pt x="848266" y="1382751"/>
                </a:cubicBezTo>
                <a:cubicBezTo>
                  <a:pt x="846597" y="1395266"/>
                  <a:pt x="842300" y="1478188"/>
                  <a:pt x="825964" y="1505415"/>
                </a:cubicBezTo>
                <a:cubicBezTo>
                  <a:pt x="820555" y="1514430"/>
                  <a:pt x="811095" y="1520283"/>
                  <a:pt x="803661" y="1527717"/>
                </a:cubicBezTo>
                <a:cubicBezTo>
                  <a:pt x="766183" y="1640155"/>
                  <a:pt x="823368" y="1465743"/>
                  <a:pt x="781359" y="1605776"/>
                </a:cubicBezTo>
                <a:cubicBezTo>
                  <a:pt x="774604" y="1628293"/>
                  <a:pt x="775680" y="1656060"/>
                  <a:pt x="759057" y="1672683"/>
                </a:cubicBezTo>
                <a:cubicBezTo>
                  <a:pt x="672099" y="1759641"/>
                  <a:pt x="812922" y="1615902"/>
                  <a:pt x="714452" y="1728439"/>
                </a:cubicBezTo>
                <a:cubicBezTo>
                  <a:pt x="697144" y="1748219"/>
                  <a:pt x="673276" y="1762326"/>
                  <a:pt x="658696" y="1784195"/>
                </a:cubicBezTo>
                <a:cubicBezTo>
                  <a:pt x="640912" y="1810870"/>
                  <a:pt x="630258" y="1831589"/>
                  <a:pt x="602939" y="1851103"/>
                </a:cubicBezTo>
                <a:cubicBezTo>
                  <a:pt x="589412" y="1860765"/>
                  <a:pt x="572166" y="1864184"/>
                  <a:pt x="558335" y="1873405"/>
                </a:cubicBezTo>
                <a:cubicBezTo>
                  <a:pt x="515173" y="1902180"/>
                  <a:pt x="559290" y="1893706"/>
                  <a:pt x="502579" y="1918010"/>
                </a:cubicBezTo>
                <a:cubicBezTo>
                  <a:pt x="488492" y="1924047"/>
                  <a:pt x="472710" y="1924951"/>
                  <a:pt x="457974" y="1929161"/>
                </a:cubicBezTo>
                <a:cubicBezTo>
                  <a:pt x="446672" y="1932390"/>
                  <a:pt x="435822" y="1937083"/>
                  <a:pt x="424520" y="1940312"/>
                </a:cubicBezTo>
                <a:cubicBezTo>
                  <a:pt x="326505" y="1968317"/>
                  <a:pt x="426672" y="1935879"/>
                  <a:pt x="346461" y="1962615"/>
                </a:cubicBezTo>
                <a:cubicBezTo>
                  <a:pt x="279554" y="1958898"/>
                  <a:pt x="212448" y="1957817"/>
                  <a:pt x="145739" y="1951464"/>
                </a:cubicBezTo>
                <a:cubicBezTo>
                  <a:pt x="134038" y="1950350"/>
                  <a:pt x="103975" y="1932000"/>
                  <a:pt x="112286" y="1940312"/>
                </a:cubicBezTo>
                <a:lnTo>
                  <a:pt x="134588" y="1962615"/>
                </a:lnTo>
                <a:cubicBezTo>
                  <a:pt x="138305" y="1977483"/>
                  <a:pt x="145739" y="1991894"/>
                  <a:pt x="145739" y="2007220"/>
                </a:cubicBezTo>
                <a:cubicBezTo>
                  <a:pt x="145739" y="2104943"/>
                  <a:pt x="144074" y="2101426"/>
                  <a:pt x="123437" y="2163337"/>
                </a:cubicBezTo>
                <a:cubicBezTo>
                  <a:pt x="119720" y="2248830"/>
                  <a:pt x="118607" y="2334475"/>
                  <a:pt x="112286" y="2419815"/>
                </a:cubicBezTo>
                <a:cubicBezTo>
                  <a:pt x="111154" y="2435099"/>
                  <a:pt x="103877" y="2449341"/>
                  <a:pt x="101135" y="2464420"/>
                </a:cubicBezTo>
                <a:cubicBezTo>
                  <a:pt x="88406" y="2534428"/>
                  <a:pt x="89983" y="2524293"/>
                  <a:pt x="89983" y="2575932"/>
                </a:cubicBezTo>
              </a:path>
            </a:pathLst>
          </a:custGeom>
          <a:no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800" b="0" i="0" u="none" strike="noStrike" cap="none" normalizeH="0" baseline="0">
              <a:ln>
                <a:noFill/>
              </a:ln>
              <a:solidFill>
                <a:schemeClr val="tx1"/>
              </a:solidFill>
              <a:effectLst/>
              <a:latin typeface="Arial" charset="0"/>
            </a:endParaRPr>
          </a:p>
        </p:txBody>
      </p:sp>
      <p:cxnSp>
        <p:nvCxnSpPr>
          <p:cNvPr id="9" name="Straight Arrow Connector 8">
            <a:extLst>
              <a:ext uri="{FF2B5EF4-FFF2-40B4-BE49-F238E27FC236}">
                <a16:creationId xmlns:a16="http://schemas.microsoft.com/office/drawing/2014/main" xmlns="" id="{461B0BE5-0B88-465A-940A-76FD17AAB1FD}"/>
              </a:ext>
            </a:extLst>
          </p:cNvPr>
          <p:cNvCxnSpPr/>
          <p:nvPr/>
        </p:nvCxnSpPr>
        <p:spPr bwMode="auto">
          <a:xfrm>
            <a:off x="1918009" y="6043961"/>
            <a:ext cx="5307981" cy="0"/>
          </a:xfrm>
          <a:prstGeom prst="straightConnector1">
            <a:avLst/>
          </a:prstGeom>
          <a:solidFill>
            <a:schemeClr val="accent1"/>
          </a:solidFill>
          <a:ln w="9525"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1" name="Picture 4" descr="LOGO">
            <a:extLst>
              <a:ext uri="{FF2B5EF4-FFF2-40B4-BE49-F238E27FC236}">
                <a16:creationId xmlns:a16="http://schemas.microsoft.com/office/drawing/2014/main" xmlns="" id="{2F28DA35-815E-4BBC-BCC4-99D926BE048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2336" y="6086272"/>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96246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xmlns="" id="{7452DBB0-A11D-48DC-B597-24D02FDFFC16}"/>
              </a:ext>
            </a:extLst>
          </p:cNvPr>
          <p:cNvSpPr>
            <a:spLocks noGrp="1" noChangeArrowheads="1"/>
          </p:cNvSpPr>
          <p:nvPr>
            <p:ph type="title"/>
          </p:nvPr>
        </p:nvSpPr>
        <p:spPr>
          <a:xfrm>
            <a:off x="631767" y="184150"/>
            <a:ext cx="6973945" cy="563563"/>
          </a:xfrm>
        </p:spPr>
        <p:txBody>
          <a:bodyPr/>
          <a:lstStyle/>
          <a:p>
            <a:pPr algn="l"/>
            <a:r>
              <a:rPr lang="en-IE" altLang="en-US" dirty="0">
                <a:highlight>
                  <a:srgbClr val="EAEAEA"/>
                </a:highlight>
              </a:rPr>
              <a:t>The Reality is that…… </a:t>
            </a:r>
            <a:r>
              <a:rPr lang="en-IE" altLang="en-US" sz="2000" dirty="0">
                <a:highlight>
                  <a:srgbClr val="EAEAEA"/>
                </a:highlight>
              </a:rPr>
              <a:t>    </a:t>
            </a:r>
          </a:p>
        </p:txBody>
      </p:sp>
      <p:sp>
        <p:nvSpPr>
          <p:cNvPr id="11267" name="Content Placeholder 2">
            <a:extLst>
              <a:ext uri="{FF2B5EF4-FFF2-40B4-BE49-F238E27FC236}">
                <a16:creationId xmlns:a16="http://schemas.microsoft.com/office/drawing/2014/main" xmlns="" id="{1EEBD48B-2BE3-4E7E-A454-3989A7349525}"/>
              </a:ext>
            </a:extLst>
          </p:cNvPr>
          <p:cNvSpPr>
            <a:spLocks noGrp="1" noChangeArrowheads="1"/>
          </p:cNvSpPr>
          <p:nvPr>
            <p:ph idx="1"/>
          </p:nvPr>
        </p:nvSpPr>
        <p:spPr/>
        <p:txBody>
          <a:bodyPr/>
          <a:lstStyle/>
          <a:p>
            <a:pPr marL="0" indent="0">
              <a:buNone/>
            </a:pPr>
            <a:r>
              <a:rPr lang="en-IE" altLang="en-US" dirty="0"/>
              <a:t>  </a:t>
            </a:r>
          </a:p>
          <a:p>
            <a:r>
              <a:rPr lang="en-IE" altLang="en-US" dirty="0"/>
              <a:t>There is a huge store of knowledge (customer, process and product), valuable insight, practical experience and skill within the workforce……    </a:t>
            </a:r>
          </a:p>
          <a:p>
            <a:r>
              <a:rPr lang="en-IE" altLang="en-US" sz="3200" dirty="0"/>
              <a:t>………………….</a:t>
            </a:r>
            <a:r>
              <a:rPr lang="en-IE" altLang="en-US" sz="3200" b="1" i="1" dirty="0"/>
              <a:t>and, generally, this valuable resource is largely untapped….!!!</a:t>
            </a:r>
          </a:p>
          <a:p>
            <a:endParaRPr lang="en-IE" altLang="en-US" dirty="0"/>
          </a:p>
          <a:p>
            <a:r>
              <a:rPr lang="en-IE" altLang="en-US" dirty="0"/>
              <a:t>I often asked myself, why is that?                                 </a:t>
            </a:r>
          </a:p>
        </p:txBody>
      </p:sp>
      <p:pic>
        <p:nvPicPr>
          <p:cNvPr id="6" name="Picture 4" descr="LOGO">
            <a:extLst>
              <a:ext uri="{FF2B5EF4-FFF2-40B4-BE49-F238E27FC236}">
                <a16:creationId xmlns:a16="http://schemas.microsoft.com/office/drawing/2014/main" xmlns="" id="{3E8402B4-18DE-49F8-96BF-44498AFC5B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791" y="556260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xmlns="" id="{C585C975-7E25-48AB-980C-9B958DD9114F}"/>
              </a:ext>
            </a:extLst>
          </p:cNvPr>
          <p:cNvSpPr>
            <a:spLocks noGrp="1" noChangeArrowheads="1"/>
          </p:cNvSpPr>
          <p:nvPr>
            <p:ph type="title"/>
          </p:nvPr>
        </p:nvSpPr>
        <p:spPr/>
        <p:txBody>
          <a:bodyPr/>
          <a:lstStyle/>
          <a:p>
            <a:pPr algn="l"/>
            <a:r>
              <a:rPr lang="en-IE" altLang="en-US" dirty="0">
                <a:highlight>
                  <a:srgbClr val="EAEAEA"/>
                </a:highlight>
              </a:rPr>
              <a:t>It is not just me saying this……….!!!!</a:t>
            </a:r>
            <a:endParaRPr lang="en-US" altLang="en-US" dirty="0">
              <a:highlight>
                <a:srgbClr val="EAEAEA"/>
              </a:highlight>
            </a:endParaRPr>
          </a:p>
        </p:txBody>
      </p:sp>
      <p:sp>
        <p:nvSpPr>
          <p:cNvPr id="12293" name="Content Placeholder 5">
            <a:extLst>
              <a:ext uri="{FF2B5EF4-FFF2-40B4-BE49-F238E27FC236}">
                <a16:creationId xmlns:a16="http://schemas.microsoft.com/office/drawing/2014/main" xmlns="" id="{4F718897-7AE9-4735-ACF9-F287C2CAB417}"/>
              </a:ext>
            </a:extLst>
          </p:cNvPr>
          <p:cNvSpPr>
            <a:spLocks noGrp="1" noChangeArrowheads="1"/>
          </p:cNvSpPr>
          <p:nvPr>
            <p:ph idx="1"/>
          </p:nvPr>
        </p:nvSpPr>
        <p:spPr/>
        <p:txBody>
          <a:bodyPr/>
          <a:lstStyle/>
          <a:p>
            <a:endParaRPr lang="en-IE" altLang="en-US" dirty="0"/>
          </a:p>
          <a:p>
            <a:endParaRPr lang="en-IE" altLang="en-US" dirty="0"/>
          </a:p>
          <a:p>
            <a:r>
              <a:rPr lang="en-IE" altLang="en-US" dirty="0"/>
              <a:t>“…. The mental capacity of our people to solve problems and improve performance, is the key to sustained competitiveness.  We need to maximise the potential of our people to deliver improved productivity using proven tools and techniques”……. </a:t>
            </a:r>
          </a:p>
          <a:p>
            <a:endParaRPr lang="en-IE" altLang="en-US" dirty="0"/>
          </a:p>
          <a:p>
            <a:pPr marL="0" indent="0">
              <a:buNone/>
            </a:pPr>
            <a:r>
              <a:rPr lang="en-IE" altLang="en-US" sz="1400" dirty="0"/>
              <a:t>	Source: “Keegan and O’Kelly  2004  Oak Tree Press</a:t>
            </a:r>
            <a:endParaRPr lang="en-US" altLang="en-US" sz="1400" dirty="0"/>
          </a:p>
        </p:txBody>
      </p:sp>
      <p:pic>
        <p:nvPicPr>
          <p:cNvPr id="6" name="Picture 4" descr="LOGO">
            <a:extLst>
              <a:ext uri="{FF2B5EF4-FFF2-40B4-BE49-F238E27FC236}">
                <a16:creationId xmlns:a16="http://schemas.microsoft.com/office/drawing/2014/main" xmlns="" id="{5553DF99-F651-43D8-BA65-7CDE70B73E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9860" y="5781675"/>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xmlns="" id="{B1921B87-E41C-4CF4-8A7B-15C322969769}"/>
              </a:ext>
            </a:extLst>
          </p:cNvPr>
          <p:cNvSpPr>
            <a:spLocks noGrp="1" noChangeArrowheads="1"/>
          </p:cNvSpPr>
          <p:nvPr>
            <p:ph type="title"/>
          </p:nvPr>
        </p:nvSpPr>
        <p:spPr/>
        <p:txBody>
          <a:bodyPr/>
          <a:lstStyle/>
          <a:p>
            <a:pPr algn="l"/>
            <a:r>
              <a:rPr lang="en-IE" altLang="en-US" dirty="0">
                <a:highlight>
                  <a:srgbClr val="EAEAEA"/>
                </a:highlight>
              </a:rPr>
              <a:t>So what,…………………………?    </a:t>
            </a:r>
            <a:endParaRPr lang="en-US" altLang="en-US" dirty="0">
              <a:highlight>
                <a:srgbClr val="EAEAEA"/>
              </a:highlight>
            </a:endParaRPr>
          </a:p>
        </p:txBody>
      </p:sp>
      <p:sp>
        <p:nvSpPr>
          <p:cNvPr id="11267" name="Content Placeholder 2">
            <a:extLst>
              <a:ext uri="{FF2B5EF4-FFF2-40B4-BE49-F238E27FC236}">
                <a16:creationId xmlns:a16="http://schemas.microsoft.com/office/drawing/2014/main" xmlns="" id="{45BC60E0-4573-4EEB-B9D4-F3CE6A202F9B}"/>
              </a:ext>
            </a:extLst>
          </p:cNvPr>
          <p:cNvSpPr>
            <a:spLocks noGrp="1" noChangeArrowheads="1"/>
          </p:cNvSpPr>
          <p:nvPr>
            <p:ph idx="1"/>
          </p:nvPr>
        </p:nvSpPr>
        <p:spPr/>
        <p:txBody>
          <a:bodyPr/>
          <a:lstStyle/>
          <a:p>
            <a:pPr>
              <a:defRPr/>
            </a:pPr>
            <a:r>
              <a:rPr lang="en-IE" altLang="en-US" dirty="0"/>
              <a:t> Q.  </a:t>
            </a:r>
            <a:r>
              <a:rPr lang="en-IE" altLang="en-US" b="1" dirty="0"/>
              <a:t>How </a:t>
            </a:r>
            <a:r>
              <a:rPr lang="en-IE" altLang="en-US" dirty="0"/>
              <a:t>do we “maximise this potential”?</a:t>
            </a:r>
          </a:p>
          <a:p>
            <a:pPr>
              <a:defRPr/>
            </a:pPr>
            <a:endParaRPr lang="en-IE" altLang="en-US" dirty="0"/>
          </a:p>
          <a:p>
            <a:pPr>
              <a:defRPr/>
            </a:pPr>
            <a:r>
              <a:rPr lang="en-IE" altLang="en-US" dirty="0"/>
              <a:t> A.  We have developed, and we are successfully implementing, our unique approach to successful introduction of Workplace Innovation based on direct participation…</a:t>
            </a:r>
          </a:p>
          <a:p>
            <a:pPr>
              <a:defRPr/>
            </a:pPr>
            <a:r>
              <a:rPr lang="en-IE" altLang="en-US" dirty="0"/>
              <a:t>I will outline how The IDEAS Institute unlocks this largely untapped creative potential that lies within the </a:t>
            </a:r>
            <a:r>
              <a:rPr lang="en-IE" altLang="en-US" b="1" dirty="0"/>
              <a:t>entire workforce</a:t>
            </a:r>
            <a:r>
              <a:rPr lang="en-IE" altLang="en-US" dirty="0"/>
              <a:t>……</a:t>
            </a:r>
          </a:p>
          <a:p>
            <a:pPr>
              <a:defRPr/>
            </a:pPr>
            <a:endParaRPr lang="en-US" altLang="en-US" dirty="0"/>
          </a:p>
        </p:txBody>
      </p:sp>
      <p:pic>
        <p:nvPicPr>
          <p:cNvPr id="6" name="Picture 4" descr="LOGO">
            <a:extLst>
              <a:ext uri="{FF2B5EF4-FFF2-40B4-BE49-F238E27FC236}">
                <a16:creationId xmlns:a16="http://schemas.microsoft.com/office/drawing/2014/main" xmlns="" id="{C0B008DE-9688-47B7-B203-22062E355C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1363" y="5727940"/>
            <a:ext cx="1752600" cy="762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sample">
  <a:themeElements>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fontScheme name="samp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sample 1">
        <a:dk1>
          <a:srgbClr val="1D528D"/>
        </a:dk1>
        <a:lt1>
          <a:srgbClr val="FFFFFF"/>
        </a:lt1>
        <a:dk2>
          <a:srgbClr val="000000"/>
        </a:dk2>
        <a:lt2>
          <a:srgbClr val="C0C0C0"/>
        </a:lt2>
        <a:accent1>
          <a:srgbClr val="1B9AD9"/>
        </a:accent1>
        <a:accent2>
          <a:srgbClr val="1DB3AC"/>
        </a:accent2>
        <a:accent3>
          <a:srgbClr val="FFFFFF"/>
        </a:accent3>
        <a:accent4>
          <a:srgbClr val="174578"/>
        </a:accent4>
        <a:accent5>
          <a:srgbClr val="ABCAE9"/>
        </a:accent5>
        <a:accent6>
          <a:srgbClr val="19A29B"/>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2">
        <a:dk1>
          <a:srgbClr val="003366"/>
        </a:dk1>
        <a:lt1>
          <a:srgbClr val="FFFFFF"/>
        </a:lt1>
        <a:dk2>
          <a:srgbClr val="000000"/>
        </a:dk2>
        <a:lt2>
          <a:srgbClr val="C0C0C0"/>
        </a:lt2>
        <a:accent1>
          <a:srgbClr val="3556A7"/>
        </a:accent1>
        <a:accent2>
          <a:srgbClr val="C78DD7"/>
        </a:accent2>
        <a:accent3>
          <a:srgbClr val="FFFFFF"/>
        </a:accent3>
        <a:accent4>
          <a:srgbClr val="002A56"/>
        </a:accent4>
        <a:accent5>
          <a:srgbClr val="AEB4D0"/>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
      <a:clrScheme name="sample 3">
        <a:dk1>
          <a:srgbClr val="1D528D"/>
        </a:dk1>
        <a:lt1>
          <a:srgbClr val="FFFFFF"/>
        </a:lt1>
        <a:dk2>
          <a:srgbClr val="000000"/>
        </a:dk2>
        <a:lt2>
          <a:srgbClr val="C0C0C0"/>
        </a:lt2>
        <a:accent1>
          <a:srgbClr val="399D72"/>
        </a:accent1>
        <a:accent2>
          <a:srgbClr val="FF9900"/>
        </a:accent2>
        <a:accent3>
          <a:srgbClr val="FFFFFF"/>
        </a:accent3>
        <a:accent4>
          <a:srgbClr val="174578"/>
        </a:accent4>
        <a:accent5>
          <a:srgbClr val="AECCBC"/>
        </a:accent5>
        <a:accent6>
          <a:srgbClr val="E78A00"/>
        </a:accent6>
        <a:hlink>
          <a:srgbClr val="9999FF"/>
        </a:hlink>
        <a:folHlink>
          <a:srgbClr val="969696"/>
        </a:folHlink>
      </a:clrScheme>
      <a:clrMap bg1="lt1" tx1="dk1" bg2="lt2" tx2="dk2" accent1="accent1" accent2="accent2" accent3="accent3" accent4="accent4" accent5="accent5" accent6="accent6" hlink="hlink" folHlink="folHlink"/>
    </a:extraClrScheme>
    <a:extraClrScheme>
      <a:clrScheme name="sample 4">
        <a:dk1>
          <a:srgbClr val="457733"/>
        </a:dk1>
        <a:lt1>
          <a:srgbClr val="FFFFFF"/>
        </a:lt1>
        <a:dk2>
          <a:srgbClr val="000000"/>
        </a:dk2>
        <a:lt2>
          <a:srgbClr val="C0C0C0"/>
        </a:lt2>
        <a:accent1>
          <a:srgbClr val="E6320E"/>
        </a:accent1>
        <a:accent2>
          <a:srgbClr val="AB3825"/>
        </a:accent2>
        <a:accent3>
          <a:srgbClr val="FFFFFF"/>
        </a:accent3>
        <a:accent4>
          <a:srgbClr val="3A652A"/>
        </a:accent4>
        <a:accent5>
          <a:srgbClr val="F0ADAA"/>
        </a:accent5>
        <a:accent6>
          <a:srgbClr val="9B3220"/>
        </a:accent6>
        <a:hlink>
          <a:srgbClr val="006600"/>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9491</TotalTime>
  <Words>2098</Words>
  <Application>Microsoft Office PowerPoint</Application>
  <PresentationFormat>On-screen Show (4:3)</PresentationFormat>
  <Paragraphs>393</Paragraphs>
  <Slides>27</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sample</vt:lpstr>
      <vt:lpstr>Image</vt:lpstr>
      <vt:lpstr>    DIRECT II  Dublin Round Table Meeting   Monday 8th March 2021                   Workplace Innovation in Ireland..                 </vt:lpstr>
      <vt:lpstr>IDEAS Institute</vt:lpstr>
      <vt:lpstr>I will begin with More questions than Answers?</vt:lpstr>
      <vt:lpstr>  Q. Who has the real Process knowledge?    </vt:lpstr>
      <vt:lpstr>The Knowledge Puzzle –the complete Picture?</vt:lpstr>
      <vt:lpstr>The Knowledge Puzzle - the complete picture ? </vt:lpstr>
      <vt:lpstr>The Reality is that……     </vt:lpstr>
      <vt:lpstr>It is not just me saying this……….!!!!</vt:lpstr>
      <vt:lpstr>So what,…………………………?    </vt:lpstr>
      <vt:lpstr> How do we unlock this creative potential ?</vt:lpstr>
      <vt:lpstr>  Reality Check for us all…………..     </vt:lpstr>
      <vt:lpstr>“Back to the future………”</vt:lpstr>
      <vt:lpstr>Recognise this?</vt:lpstr>
      <vt:lpstr>Pretty Scary Stuff!!!!</vt:lpstr>
      <vt:lpstr>The Challenge for us…………</vt:lpstr>
      <vt:lpstr>When Major Change is to be Implemented,  3 Options may be considered:-</vt:lpstr>
      <vt:lpstr>Our approach draws on each option – and combines all three…………..!!</vt:lpstr>
      <vt:lpstr>OUR MODEL – Establish a Joint approach involving all players..</vt:lpstr>
      <vt:lpstr>Some of the companies we have worked with……</vt:lpstr>
      <vt:lpstr>Case Study</vt:lpstr>
      <vt:lpstr>Role of the IDEAS Institute..</vt:lpstr>
      <vt:lpstr>Workplace Innovation: Both a Process and                                                                   …………………………………..an Outcome</vt:lpstr>
      <vt:lpstr>The story thus far…. ….</vt:lpstr>
      <vt:lpstr>Back to the Future...What next? </vt:lpstr>
      <vt:lpstr>The Final Word(s)</vt:lpstr>
      <vt:lpstr>PowerPoint Presentation</vt:lpstr>
      <vt:lpstr>PowerPoint Presentation</vt:lpstr>
    </vt:vector>
  </TitlesOfParts>
  <Company>GuildDesign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ThemeGallery.com</dc:creator>
  <cp:lastModifiedBy>Ina Atanasova</cp:lastModifiedBy>
  <cp:revision>327</cp:revision>
  <cp:lastPrinted>2012-03-02T14:09:27Z</cp:lastPrinted>
  <dcterms:created xsi:type="dcterms:W3CDTF">2004-08-26T06:30:40Z</dcterms:created>
  <dcterms:modified xsi:type="dcterms:W3CDTF">2021-03-04T12:03:17Z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7407fdd-18d3-4dbe-9af5-11ecd8aefe73_Enabled">
    <vt:lpwstr>true</vt:lpwstr>
  </property>
  <property fmtid="{D5CDD505-2E9C-101B-9397-08002B2CF9AE}" pid="3" name="MSIP_Label_b7407fdd-18d3-4dbe-9af5-11ecd8aefe73_SetDate">
    <vt:lpwstr>2021-01-28T18:21:33Z</vt:lpwstr>
  </property>
  <property fmtid="{D5CDD505-2E9C-101B-9397-08002B2CF9AE}" pid="4" name="MSIP_Label_b7407fdd-18d3-4dbe-9af5-11ecd8aefe73_Method">
    <vt:lpwstr>Privileged</vt:lpwstr>
  </property>
  <property fmtid="{D5CDD505-2E9C-101B-9397-08002B2CF9AE}" pid="5" name="MSIP_Label_b7407fdd-18d3-4dbe-9af5-11ecd8aefe73_Name">
    <vt:lpwstr>SIPTU - Confidential</vt:lpwstr>
  </property>
  <property fmtid="{D5CDD505-2E9C-101B-9397-08002B2CF9AE}" pid="6" name="MSIP_Label_b7407fdd-18d3-4dbe-9af5-11ecd8aefe73_SiteId">
    <vt:lpwstr>b47628df-374d-4176-b661-a9858753cbac</vt:lpwstr>
  </property>
  <property fmtid="{D5CDD505-2E9C-101B-9397-08002B2CF9AE}" pid="7" name="MSIP_Label_b7407fdd-18d3-4dbe-9af5-11ecd8aefe73_ActionId">
    <vt:lpwstr>89bb1dbb-7339-40dd-beaa-3a1fea782cc2</vt:lpwstr>
  </property>
  <property fmtid="{D5CDD505-2E9C-101B-9397-08002B2CF9AE}" pid="8" name="MSIP_Label_b7407fdd-18d3-4dbe-9af5-11ecd8aefe73_ContentBits">
    <vt:lpwstr>0</vt:lpwstr>
  </property>
</Properties>
</file>