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9" r:id="rId4"/>
    <p:sldId id="266" r:id="rId5"/>
    <p:sldId id="258" r:id="rId6"/>
    <p:sldId id="259" r:id="rId7"/>
    <p:sldId id="263" r:id="rId8"/>
    <p:sldId id="262" r:id="rId9"/>
    <p:sldId id="267" r:id="rId10"/>
    <p:sldId id="257" r:id="rId11"/>
    <p:sldId id="268"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84"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E8C71B-FC95-4B2B-BE3C-A471D1C749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3873DD37-0F4C-4C44-BD46-5398DC5B3F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B80AD141-DCCF-452E-9C8A-BF3CF591F28C}"/>
              </a:ext>
            </a:extLst>
          </p:cNvPr>
          <p:cNvSpPr>
            <a:spLocks noGrp="1"/>
          </p:cNvSpPr>
          <p:nvPr>
            <p:ph type="dt" sz="half" idx="10"/>
          </p:nvPr>
        </p:nvSpPr>
        <p:spPr/>
        <p:txBody>
          <a:bodyPr/>
          <a:lstStyle/>
          <a:p>
            <a:fld id="{23997DCB-73D8-45F0-8E2A-01B49B967E4C}" type="datetimeFigureOut">
              <a:rPr lang="en-GB" smtClean="0"/>
              <a:t>25/02/2020</a:t>
            </a:fld>
            <a:endParaRPr lang="en-GB"/>
          </a:p>
        </p:txBody>
      </p:sp>
      <p:sp>
        <p:nvSpPr>
          <p:cNvPr id="5" name="Footer Placeholder 4">
            <a:extLst>
              <a:ext uri="{FF2B5EF4-FFF2-40B4-BE49-F238E27FC236}">
                <a16:creationId xmlns:a16="http://schemas.microsoft.com/office/drawing/2014/main" xmlns="" id="{2A2EAD37-CE53-4087-B2CA-ABF2A5A7DC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2F5089A-F34C-443A-AE17-C954E48E4A19}"/>
              </a:ext>
            </a:extLst>
          </p:cNvPr>
          <p:cNvSpPr>
            <a:spLocks noGrp="1"/>
          </p:cNvSpPr>
          <p:nvPr>
            <p:ph type="sldNum" sz="quarter" idx="12"/>
          </p:nvPr>
        </p:nvSpPr>
        <p:spPr/>
        <p:txBody>
          <a:bodyPr/>
          <a:lstStyle/>
          <a:p>
            <a:fld id="{D749A72C-C3CD-4EEC-9235-C71D202C80DF}" type="slidenum">
              <a:rPr lang="en-GB" smtClean="0"/>
              <a:t>‹#›</a:t>
            </a:fld>
            <a:endParaRPr lang="en-GB"/>
          </a:p>
        </p:txBody>
      </p:sp>
    </p:spTree>
    <p:extLst>
      <p:ext uri="{BB962C8B-B14F-4D97-AF65-F5344CB8AC3E}">
        <p14:creationId xmlns:p14="http://schemas.microsoft.com/office/powerpoint/2010/main" val="28174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4411B0-0929-4F1F-A6D7-0F90213B08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B90C54EC-AA66-4856-8D1A-7EF59E04C3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590189D-603B-407A-90BB-A95B4ABD8ED6}"/>
              </a:ext>
            </a:extLst>
          </p:cNvPr>
          <p:cNvSpPr>
            <a:spLocks noGrp="1"/>
          </p:cNvSpPr>
          <p:nvPr>
            <p:ph type="dt" sz="half" idx="10"/>
          </p:nvPr>
        </p:nvSpPr>
        <p:spPr/>
        <p:txBody>
          <a:bodyPr/>
          <a:lstStyle/>
          <a:p>
            <a:fld id="{23997DCB-73D8-45F0-8E2A-01B49B967E4C}" type="datetimeFigureOut">
              <a:rPr lang="en-GB" smtClean="0"/>
              <a:t>25/02/2020</a:t>
            </a:fld>
            <a:endParaRPr lang="en-GB"/>
          </a:p>
        </p:txBody>
      </p:sp>
      <p:sp>
        <p:nvSpPr>
          <p:cNvPr id="5" name="Footer Placeholder 4">
            <a:extLst>
              <a:ext uri="{FF2B5EF4-FFF2-40B4-BE49-F238E27FC236}">
                <a16:creationId xmlns:a16="http://schemas.microsoft.com/office/drawing/2014/main" xmlns="" id="{FC250553-D46D-4B0E-B90F-D8DB40AFF4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C718292-10BC-4CBF-B218-884098368EEE}"/>
              </a:ext>
            </a:extLst>
          </p:cNvPr>
          <p:cNvSpPr>
            <a:spLocks noGrp="1"/>
          </p:cNvSpPr>
          <p:nvPr>
            <p:ph type="sldNum" sz="quarter" idx="12"/>
          </p:nvPr>
        </p:nvSpPr>
        <p:spPr/>
        <p:txBody>
          <a:bodyPr/>
          <a:lstStyle/>
          <a:p>
            <a:fld id="{D749A72C-C3CD-4EEC-9235-C71D202C80DF}" type="slidenum">
              <a:rPr lang="en-GB" smtClean="0"/>
              <a:t>‹#›</a:t>
            </a:fld>
            <a:endParaRPr lang="en-GB"/>
          </a:p>
        </p:txBody>
      </p:sp>
    </p:spTree>
    <p:extLst>
      <p:ext uri="{BB962C8B-B14F-4D97-AF65-F5344CB8AC3E}">
        <p14:creationId xmlns:p14="http://schemas.microsoft.com/office/powerpoint/2010/main" val="916447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CCFCD3E-E937-4ED3-BE41-7483A2F5742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57D2140-C2D1-447D-A31C-9A0F433691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4444EC0-5A22-4586-9E93-48CF13113AF5}"/>
              </a:ext>
            </a:extLst>
          </p:cNvPr>
          <p:cNvSpPr>
            <a:spLocks noGrp="1"/>
          </p:cNvSpPr>
          <p:nvPr>
            <p:ph type="dt" sz="half" idx="10"/>
          </p:nvPr>
        </p:nvSpPr>
        <p:spPr/>
        <p:txBody>
          <a:bodyPr/>
          <a:lstStyle/>
          <a:p>
            <a:fld id="{23997DCB-73D8-45F0-8E2A-01B49B967E4C}" type="datetimeFigureOut">
              <a:rPr lang="en-GB" smtClean="0"/>
              <a:t>25/02/2020</a:t>
            </a:fld>
            <a:endParaRPr lang="en-GB"/>
          </a:p>
        </p:txBody>
      </p:sp>
      <p:sp>
        <p:nvSpPr>
          <p:cNvPr id="5" name="Footer Placeholder 4">
            <a:extLst>
              <a:ext uri="{FF2B5EF4-FFF2-40B4-BE49-F238E27FC236}">
                <a16:creationId xmlns:a16="http://schemas.microsoft.com/office/drawing/2014/main" xmlns="" id="{6A8ED1E0-DDF9-4495-967F-7523316269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45B271C-9C18-42CE-ADE7-32D439840860}"/>
              </a:ext>
            </a:extLst>
          </p:cNvPr>
          <p:cNvSpPr>
            <a:spLocks noGrp="1"/>
          </p:cNvSpPr>
          <p:nvPr>
            <p:ph type="sldNum" sz="quarter" idx="12"/>
          </p:nvPr>
        </p:nvSpPr>
        <p:spPr/>
        <p:txBody>
          <a:bodyPr/>
          <a:lstStyle/>
          <a:p>
            <a:fld id="{D749A72C-C3CD-4EEC-9235-C71D202C80DF}" type="slidenum">
              <a:rPr lang="en-GB" smtClean="0"/>
              <a:t>‹#›</a:t>
            </a:fld>
            <a:endParaRPr lang="en-GB"/>
          </a:p>
        </p:txBody>
      </p:sp>
    </p:spTree>
    <p:extLst>
      <p:ext uri="{BB962C8B-B14F-4D97-AF65-F5344CB8AC3E}">
        <p14:creationId xmlns:p14="http://schemas.microsoft.com/office/powerpoint/2010/main" val="253416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6EDF71-3BE8-49AE-9F11-AE1A843340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6DCA9A8-678F-4460-9364-8FD041EF37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7084217-FCBA-4C48-AD5B-06AB9BB414A0}"/>
              </a:ext>
            </a:extLst>
          </p:cNvPr>
          <p:cNvSpPr>
            <a:spLocks noGrp="1"/>
          </p:cNvSpPr>
          <p:nvPr>
            <p:ph type="dt" sz="half" idx="10"/>
          </p:nvPr>
        </p:nvSpPr>
        <p:spPr/>
        <p:txBody>
          <a:bodyPr/>
          <a:lstStyle/>
          <a:p>
            <a:fld id="{23997DCB-73D8-45F0-8E2A-01B49B967E4C}" type="datetimeFigureOut">
              <a:rPr lang="en-GB" smtClean="0"/>
              <a:t>25/02/2020</a:t>
            </a:fld>
            <a:endParaRPr lang="en-GB"/>
          </a:p>
        </p:txBody>
      </p:sp>
      <p:sp>
        <p:nvSpPr>
          <p:cNvPr id="5" name="Footer Placeholder 4">
            <a:extLst>
              <a:ext uri="{FF2B5EF4-FFF2-40B4-BE49-F238E27FC236}">
                <a16:creationId xmlns:a16="http://schemas.microsoft.com/office/drawing/2014/main" xmlns="" id="{7CD2432B-4741-45E7-9ADC-6D9B35FCD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6EDF631-6DEB-48F4-A601-164C66059B30}"/>
              </a:ext>
            </a:extLst>
          </p:cNvPr>
          <p:cNvSpPr>
            <a:spLocks noGrp="1"/>
          </p:cNvSpPr>
          <p:nvPr>
            <p:ph type="sldNum" sz="quarter" idx="12"/>
          </p:nvPr>
        </p:nvSpPr>
        <p:spPr/>
        <p:txBody>
          <a:bodyPr/>
          <a:lstStyle/>
          <a:p>
            <a:fld id="{D749A72C-C3CD-4EEC-9235-C71D202C80DF}" type="slidenum">
              <a:rPr lang="en-GB" smtClean="0"/>
              <a:t>‹#›</a:t>
            </a:fld>
            <a:endParaRPr lang="en-GB"/>
          </a:p>
        </p:txBody>
      </p:sp>
    </p:spTree>
    <p:extLst>
      <p:ext uri="{BB962C8B-B14F-4D97-AF65-F5344CB8AC3E}">
        <p14:creationId xmlns:p14="http://schemas.microsoft.com/office/powerpoint/2010/main" val="1266128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D98F6C-D4D9-4D81-BBBA-E7065750BB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C30D361-7052-4BE1-887D-8E023999F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A0F34DA-98C7-45B9-8C5D-C64CF849DCEB}"/>
              </a:ext>
            </a:extLst>
          </p:cNvPr>
          <p:cNvSpPr>
            <a:spLocks noGrp="1"/>
          </p:cNvSpPr>
          <p:nvPr>
            <p:ph type="dt" sz="half" idx="10"/>
          </p:nvPr>
        </p:nvSpPr>
        <p:spPr/>
        <p:txBody>
          <a:bodyPr/>
          <a:lstStyle/>
          <a:p>
            <a:fld id="{23997DCB-73D8-45F0-8E2A-01B49B967E4C}" type="datetimeFigureOut">
              <a:rPr lang="en-GB" smtClean="0"/>
              <a:t>25/02/2020</a:t>
            </a:fld>
            <a:endParaRPr lang="en-GB"/>
          </a:p>
        </p:txBody>
      </p:sp>
      <p:sp>
        <p:nvSpPr>
          <p:cNvPr id="5" name="Footer Placeholder 4">
            <a:extLst>
              <a:ext uri="{FF2B5EF4-FFF2-40B4-BE49-F238E27FC236}">
                <a16:creationId xmlns:a16="http://schemas.microsoft.com/office/drawing/2014/main" xmlns="" id="{476D52B3-F0F9-443E-B6F9-F77242CC82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60B339D-F1D9-42F4-95E2-C81D78CEDC1F}"/>
              </a:ext>
            </a:extLst>
          </p:cNvPr>
          <p:cNvSpPr>
            <a:spLocks noGrp="1"/>
          </p:cNvSpPr>
          <p:nvPr>
            <p:ph type="sldNum" sz="quarter" idx="12"/>
          </p:nvPr>
        </p:nvSpPr>
        <p:spPr/>
        <p:txBody>
          <a:bodyPr/>
          <a:lstStyle/>
          <a:p>
            <a:fld id="{D749A72C-C3CD-4EEC-9235-C71D202C80DF}" type="slidenum">
              <a:rPr lang="en-GB" smtClean="0"/>
              <a:t>‹#›</a:t>
            </a:fld>
            <a:endParaRPr lang="en-GB"/>
          </a:p>
        </p:txBody>
      </p:sp>
    </p:spTree>
    <p:extLst>
      <p:ext uri="{BB962C8B-B14F-4D97-AF65-F5344CB8AC3E}">
        <p14:creationId xmlns:p14="http://schemas.microsoft.com/office/powerpoint/2010/main" val="3749842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4D32EF-CE2B-4DFD-BF7F-E3E7631961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03D69B6-3E45-4603-8A28-EE6353B0CE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1DB4C398-5E77-447C-BABB-F160955057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6E97A74E-1BE8-49A6-9939-1701191DA360}"/>
              </a:ext>
            </a:extLst>
          </p:cNvPr>
          <p:cNvSpPr>
            <a:spLocks noGrp="1"/>
          </p:cNvSpPr>
          <p:nvPr>
            <p:ph type="dt" sz="half" idx="10"/>
          </p:nvPr>
        </p:nvSpPr>
        <p:spPr/>
        <p:txBody>
          <a:bodyPr/>
          <a:lstStyle/>
          <a:p>
            <a:fld id="{23997DCB-73D8-45F0-8E2A-01B49B967E4C}" type="datetimeFigureOut">
              <a:rPr lang="en-GB" smtClean="0"/>
              <a:t>25/02/2020</a:t>
            </a:fld>
            <a:endParaRPr lang="en-GB"/>
          </a:p>
        </p:txBody>
      </p:sp>
      <p:sp>
        <p:nvSpPr>
          <p:cNvPr id="6" name="Footer Placeholder 5">
            <a:extLst>
              <a:ext uri="{FF2B5EF4-FFF2-40B4-BE49-F238E27FC236}">
                <a16:creationId xmlns:a16="http://schemas.microsoft.com/office/drawing/2014/main" xmlns="" id="{31E3BED1-7538-488E-87FB-CBC07BAE4F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40A1D94-93F2-4475-A91A-B383F0E2D5E8}"/>
              </a:ext>
            </a:extLst>
          </p:cNvPr>
          <p:cNvSpPr>
            <a:spLocks noGrp="1"/>
          </p:cNvSpPr>
          <p:nvPr>
            <p:ph type="sldNum" sz="quarter" idx="12"/>
          </p:nvPr>
        </p:nvSpPr>
        <p:spPr/>
        <p:txBody>
          <a:bodyPr/>
          <a:lstStyle/>
          <a:p>
            <a:fld id="{D749A72C-C3CD-4EEC-9235-C71D202C80DF}" type="slidenum">
              <a:rPr lang="en-GB" smtClean="0"/>
              <a:t>‹#›</a:t>
            </a:fld>
            <a:endParaRPr lang="en-GB"/>
          </a:p>
        </p:txBody>
      </p:sp>
    </p:spTree>
    <p:extLst>
      <p:ext uri="{BB962C8B-B14F-4D97-AF65-F5344CB8AC3E}">
        <p14:creationId xmlns:p14="http://schemas.microsoft.com/office/powerpoint/2010/main" val="170938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974A0D-77AE-45B7-9A99-1441CAA25D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12813C7-C31A-465B-ADC1-7025C9D37E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B4404DB-E5BA-4DEC-9A01-78D5173803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AAED0200-F4AB-4FFF-A96A-04F6A52675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33F6A91-2877-4329-87A1-8BE10D286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55B1AEB5-F582-4B89-BF77-A654951CAE9C}"/>
              </a:ext>
            </a:extLst>
          </p:cNvPr>
          <p:cNvSpPr>
            <a:spLocks noGrp="1"/>
          </p:cNvSpPr>
          <p:nvPr>
            <p:ph type="dt" sz="half" idx="10"/>
          </p:nvPr>
        </p:nvSpPr>
        <p:spPr/>
        <p:txBody>
          <a:bodyPr/>
          <a:lstStyle/>
          <a:p>
            <a:fld id="{23997DCB-73D8-45F0-8E2A-01B49B967E4C}" type="datetimeFigureOut">
              <a:rPr lang="en-GB" smtClean="0"/>
              <a:t>25/02/2020</a:t>
            </a:fld>
            <a:endParaRPr lang="en-GB"/>
          </a:p>
        </p:txBody>
      </p:sp>
      <p:sp>
        <p:nvSpPr>
          <p:cNvPr id="8" name="Footer Placeholder 7">
            <a:extLst>
              <a:ext uri="{FF2B5EF4-FFF2-40B4-BE49-F238E27FC236}">
                <a16:creationId xmlns:a16="http://schemas.microsoft.com/office/drawing/2014/main" xmlns="" id="{C6D27ACE-5DDB-4D1A-90AD-D0F72E02E92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9610F8A9-A26D-4E1A-9565-492148A864F7}"/>
              </a:ext>
            </a:extLst>
          </p:cNvPr>
          <p:cNvSpPr>
            <a:spLocks noGrp="1"/>
          </p:cNvSpPr>
          <p:nvPr>
            <p:ph type="sldNum" sz="quarter" idx="12"/>
          </p:nvPr>
        </p:nvSpPr>
        <p:spPr/>
        <p:txBody>
          <a:bodyPr/>
          <a:lstStyle/>
          <a:p>
            <a:fld id="{D749A72C-C3CD-4EEC-9235-C71D202C80DF}" type="slidenum">
              <a:rPr lang="en-GB" smtClean="0"/>
              <a:t>‹#›</a:t>
            </a:fld>
            <a:endParaRPr lang="en-GB"/>
          </a:p>
        </p:txBody>
      </p:sp>
    </p:spTree>
    <p:extLst>
      <p:ext uri="{BB962C8B-B14F-4D97-AF65-F5344CB8AC3E}">
        <p14:creationId xmlns:p14="http://schemas.microsoft.com/office/powerpoint/2010/main" val="820169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C4A4FB-90EE-4EEA-BDA5-13597E5260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E02B77DB-58FC-48A9-9C21-642FCD63BCA7}"/>
              </a:ext>
            </a:extLst>
          </p:cNvPr>
          <p:cNvSpPr>
            <a:spLocks noGrp="1"/>
          </p:cNvSpPr>
          <p:nvPr>
            <p:ph type="dt" sz="half" idx="10"/>
          </p:nvPr>
        </p:nvSpPr>
        <p:spPr/>
        <p:txBody>
          <a:bodyPr/>
          <a:lstStyle/>
          <a:p>
            <a:fld id="{23997DCB-73D8-45F0-8E2A-01B49B967E4C}" type="datetimeFigureOut">
              <a:rPr lang="en-GB" smtClean="0"/>
              <a:t>25/02/2020</a:t>
            </a:fld>
            <a:endParaRPr lang="en-GB"/>
          </a:p>
        </p:txBody>
      </p:sp>
      <p:sp>
        <p:nvSpPr>
          <p:cNvPr id="4" name="Footer Placeholder 3">
            <a:extLst>
              <a:ext uri="{FF2B5EF4-FFF2-40B4-BE49-F238E27FC236}">
                <a16:creationId xmlns:a16="http://schemas.microsoft.com/office/drawing/2014/main" xmlns="" id="{01E6A2D8-B46B-4699-A3E7-EE47993C49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86F2BAE-A8D8-4DE6-9BC7-1AA0D71A3580}"/>
              </a:ext>
            </a:extLst>
          </p:cNvPr>
          <p:cNvSpPr>
            <a:spLocks noGrp="1"/>
          </p:cNvSpPr>
          <p:nvPr>
            <p:ph type="sldNum" sz="quarter" idx="12"/>
          </p:nvPr>
        </p:nvSpPr>
        <p:spPr/>
        <p:txBody>
          <a:bodyPr/>
          <a:lstStyle/>
          <a:p>
            <a:fld id="{D749A72C-C3CD-4EEC-9235-C71D202C80DF}" type="slidenum">
              <a:rPr lang="en-GB" smtClean="0"/>
              <a:t>‹#›</a:t>
            </a:fld>
            <a:endParaRPr lang="en-GB"/>
          </a:p>
        </p:txBody>
      </p:sp>
    </p:spTree>
    <p:extLst>
      <p:ext uri="{BB962C8B-B14F-4D97-AF65-F5344CB8AC3E}">
        <p14:creationId xmlns:p14="http://schemas.microsoft.com/office/powerpoint/2010/main" val="31711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78E8061-C6DE-465B-A4B3-8DECFF1A6FEF}"/>
              </a:ext>
            </a:extLst>
          </p:cNvPr>
          <p:cNvSpPr>
            <a:spLocks noGrp="1"/>
          </p:cNvSpPr>
          <p:nvPr>
            <p:ph type="dt" sz="half" idx="10"/>
          </p:nvPr>
        </p:nvSpPr>
        <p:spPr/>
        <p:txBody>
          <a:bodyPr/>
          <a:lstStyle/>
          <a:p>
            <a:fld id="{23997DCB-73D8-45F0-8E2A-01B49B967E4C}" type="datetimeFigureOut">
              <a:rPr lang="en-GB" smtClean="0"/>
              <a:t>25/02/2020</a:t>
            </a:fld>
            <a:endParaRPr lang="en-GB"/>
          </a:p>
        </p:txBody>
      </p:sp>
      <p:sp>
        <p:nvSpPr>
          <p:cNvPr id="3" name="Footer Placeholder 2">
            <a:extLst>
              <a:ext uri="{FF2B5EF4-FFF2-40B4-BE49-F238E27FC236}">
                <a16:creationId xmlns:a16="http://schemas.microsoft.com/office/drawing/2014/main" xmlns="" id="{F28DCB86-06F2-4632-9725-A6EF9161D9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7B65D436-32CA-4871-B7BA-517D23B7D38E}"/>
              </a:ext>
            </a:extLst>
          </p:cNvPr>
          <p:cNvSpPr>
            <a:spLocks noGrp="1"/>
          </p:cNvSpPr>
          <p:nvPr>
            <p:ph type="sldNum" sz="quarter" idx="12"/>
          </p:nvPr>
        </p:nvSpPr>
        <p:spPr/>
        <p:txBody>
          <a:bodyPr/>
          <a:lstStyle/>
          <a:p>
            <a:fld id="{D749A72C-C3CD-4EEC-9235-C71D202C80DF}" type="slidenum">
              <a:rPr lang="en-GB" smtClean="0"/>
              <a:t>‹#›</a:t>
            </a:fld>
            <a:endParaRPr lang="en-GB"/>
          </a:p>
        </p:txBody>
      </p:sp>
    </p:spTree>
    <p:extLst>
      <p:ext uri="{BB962C8B-B14F-4D97-AF65-F5344CB8AC3E}">
        <p14:creationId xmlns:p14="http://schemas.microsoft.com/office/powerpoint/2010/main" val="2969975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A28BB4-B027-4908-9704-AA771A9D8E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4E14FA7-8E70-4F22-BD95-2903CC699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2FC94733-BD38-4DE4-B69D-6B950B1E2D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651E402-05DE-4856-BB71-EC245661BB9A}"/>
              </a:ext>
            </a:extLst>
          </p:cNvPr>
          <p:cNvSpPr>
            <a:spLocks noGrp="1"/>
          </p:cNvSpPr>
          <p:nvPr>
            <p:ph type="dt" sz="half" idx="10"/>
          </p:nvPr>
        </p:nvSpPr>
        <p:spPr/>
        <p:txBody>
          <a:bodyPr/>
          <a:lstStyle/>
          <a:p>
            <a:fld id="{23997DCB-73D8-45F0-8E2A-01B49B967E4C}" type="datetimeFigureOut">
              <a:rPr lang="en-GB" smtClean="0"/>
              <a:t>25/02/2020</a:t>
            </a:fld>
            <a:endParaRPr lang="en-GB"/>
          </a:p>
        </p:txBody>
      </p:sp>
      <p:sp>
        <p:nvSpPr>
          <p:cNvPr id="6" name="Footer Placeholder 5">
            <a:extLst>
              <a:ext uri="{FF2B5EF4-FFF2-40B4-BE49-F238E27FC236}">
                <a16:creationId xmlns:a16="http://schemas.microsoft.com/office/drawing/2014/main" xmlns="" id="{0E594542-F964-4933-9642-85AEC696C3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3BE0F7A-0960-4B84-A298-36D891DE7573}"/>
              </a:ext>
            </a:extLst>
          </p:cNvPr>
          <p:cNvSpPr>
            <a:spLocks noGrp="1"/>
          </p:cNvSpPr>
          <p:nvPr>
            <p:ph type="sldNum" sz="quarter" idx="12"/>
          </p:nvPr>
        </p:nvSpPr>
        <p:spPr/>
        <p:txBody>
          <a:bodyPr/>
          <a:lstStyle/>
          <a:p>
            <a:fld id="{D749A72C-C3CD-4EEC-9235-C71D202C80DF}" type="slidenum">
              <a:rPr lang="en-GB" smtClean="0"/>
              <a:t>‹#›</a:t>
            </a:fld>
            <a:endParaRPr lang="en-GB"/>
          </a:p>
        </p:txBody>
      </p:sp>
    </p:spTree>
    <p:extLst>
      <p:ext uri="{BB962C8B-B14F-4D97-AF65-F5344CB8AC3E}">
        <p14:creationId xmlns:p14="http://schemas.microsoft.com/office/powerpoint/2010/main" val="3256111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6B2F4A-0FDA-4AB1-840A-ADCE35761C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C2BC1A98-E477-4164-A00D-6A765C98F5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5F413667-69C6-447E-8D09-458A5E08EF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3394EBA-A307-4A4F-B17E-2C6644469538}"/>
              </a:ext>
            </a:extLst>
          </p:cNvPr>
          <p:cNvSpPr>
            <a:spLocks noGrp="1"/>
          </p:cNvSpPr>
          <p:nvPr>
            <p:ph type="dt" sz="half" idx="10"/>
          </p:nvPr>
        </p:nvSpPr>
        <p:spPr/>
        <p:txBody>
          <a:bodyPr/>
          <a:lstStyle/>
          <a:p>
            <a:fld id="{23997DCB-73D8-45F0-8E2A-01B49B967E4C}" type="datetimeFigureOut">
              <a:rPr lang="en-GB" smtClean="0"/>
              <a:t>25/02/2020</a:t>
            </a:fld>
            <a:endParaRPr lang="en-GB"/>
          </a:p>
        </p:txBody>
      </p:sp>
      <p:sp>
        <p:nvSpPr>
          <p:cNvPr id="6" name="Footer Placeholder 5">
            <a:extLst>
              <a:ext uri="{FF2B5EF4-FFF2-40B4-BE49-F238E27FC236}">
                <a16:creationId xmlns:a16="http://schemas.microsoft.com/office/drawing/2014/main" xmlns="" id="{4AAC8D6D-C16A-4515-A033-96EF79744A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C8611A8-A93A-4E38-92C2-DDBF03F2BB03}"/>
              </a:ext>
            </a:extLst>
          </p:cNvPr>
          <p:cNvSpPr>
            <a:spLocks noGrp="1"/>
          </p:cNvSpPr>
          <p:nvPr>
            <p:ph type="sldNum" sz="quarter" idx="12"/>
          </p:nvPr>
        </p:nvSpPr>
        <p:spPr/>
        <p:txBody>
          <a:bodyPr/>
          <a:lstStyle/>
          <a:p>
            <a:fld id="{D749A72C-C3CD-4EEC-9235-C71D202C80DF}" type="slidenum">
              <a:rPr lang="en-GB" smtClean="0"/>
              <a:t>‹#›</a:t>
            </a:fld>
            <a:endParaRPr lang="en-GB"/>
          </a:p>
        </p:txBody>
      </p:sp>
    </p:spTree>
    <p:extLst>
      <p:ext uri="{BB962C8B-B14F-4D97-AF65-F5344CB8AC3E}">
        <p14:creationId xmlns:p14="http://schemas.microsoft.com/office/powerpoint/2010/main" val="3086926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3036435-939A-4CD3-9277-25BE2A6BC1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CCAECC6-19BF-4AE7-937C-BFAFCCB054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7720E11-684C-4330-96E1-D3AC0D3B32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97DCB-73D8-45F0-8E2A-01B49B967E4C}" type="datetimeFigureOut">
              <a:rPr lang="en-GB" smtClean="0"/>
              <a:t>25/02/2020</a:t>
            </a:fld>
            <a:endParaRPr lang="en-GB"/>
          </a:p>
        </p:txBody>
      </p:sp>
      <p:sp>
        <p:nvSpPr>
          <p:cNvPr id="5" name="Footer Placeholder 4">
            <a:extLst>
              <a:ext uri="{FF2B5EF4-FFF2-40B4-BE49-F238E27FC236}">
                <a16:creationId xmlns:a16="http://schemas.microsoft.com/office/drawing/2014/main" xmlns="" id="{ED582BEF-F406-4164-AB46-D78977A1D9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6AD59482-852B-4EA8-9BF9-B53756C44B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9A72C-C3CD-4EEC-9235-C71D202C80DF}" type="slidenum">
              <a:rPr lang="en-GB" smtClean="0"/>
              <a:t>‹#›</a:t>
            </a:fld>
            <a:endParaRPr lang="en-GB"/>
          </a:p>
        </p:txBody>
      </p:sp>
    </p:spTree>
    <p:extLst>
      <p:ext uri="{BB962C8B-B14F-4D97-AF65-F5344CB8AC3E}">
        <p14:creationId xmlns:p14="http://schemas.microsoft.com/office/powerpoint/2010/main" val="179318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irect-projec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3BB3C3-5C8A-4EFA-A31E-43773E9D4BEB}"/>
              </a:ext>
            </a:extLst>
          </p:cNvPr>
          <p:cNvSpPr>
            <a:spLocks noGrp="1"/>
          </p:cNvSpPr>
          <p:nvPr>
            <p:ph type="ctrTitle"/>
          </p:nvPr>
        </p:nvSpPr>
        <p:spPr/>
        <p:txBody>
          <a:bodyPr>
            <a:normAutofit/>
          </a:bodyPr>
          <a:lstStyle/>
          <a:p>
            <a:r>
              <a:rPr lang="en-GB" sz="3600" b="1" dirty="0"/>
              <a:t>An overview of the research implemented in the framework of DIRECT – main conclusions, recommendations and the way forward</a:t>
            </a:r>
          </a:p>
        </p:txBody>
      </p:sp>
      <p:sp>
        <p:nvSpPr>
          <p:cNvPr id="3" name="Subtitle 2">
            <a:extLst>
              <a:ext uri="{FF2B5EF4-FFF2-40B4-BE49-F238E27FC236}">
                <a16:creationId xmlns:a16="http://schemas.microsoft.com/office/drawing/2014/main" xmlns="" id="{C6772354-68CF-4792-92B5-04E9F611BBCC}"/>
              </a:ext>
            </a:extLst>
          </p:cNvPr>
          <p:cNvSpPr>
            <a:spLocks noGrp="1"/>
          </p:cNvSpPr>
          <p:nvPr>
            <p:ph type="subTitle" idx="1"/>
          </p:nvPr>
        </p:nvSpPr>
        <p:spPr/>
        <p:txBody>
          <a:bodyPr/>
          <a:lstStyle/>
          <a:p>
            <a:endParaRPr lang="en-GB" dirty="0"/>
          </a:p>
          <a:p>
            <a:r>
              <a:rPr lang="en-GB" sz="3200" dirty="0"/>
              <a:t>Michael Gold DIRECT II</a:t>
            </a:r>
          </a:p>
          <a:p>
            <a:r>
              <a:rPr lang="en-GB" sz="3200" dirty="0"/>
              <a:t>CITUB, Sofia: 24 February 2020</a:t>
            </a:r>
          </a:p>
        </p:txBody>
      </p:sp>
    </p:spTree>
    <p:extLst>
      <p:ext uri="{BB962C8B-B14F-4D97-AF65-F5344CB8AC3E}">
        <p14:creationId xmlns:p14="http://schemas.microsoft.com/office/powerpoint/2010/main" val="1489236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A6E1BA-B86F-4B40-969C-EB61C2426942}"/>
              </a:ext>
            </a:extLst>
          </p:cNvPr>
          <p:cNvSpPr>
            <a:spLocks noGrp="1"/>
          </p:cNvSpPr>
          <p:nvPr>
            <p:ph type="title"/>
          </p:nvPr>
        </p:nvSpPr>
        <p:spPr>
          <a:xfrm>
            <a:off x="838200" y="209725"/>
            <a:ext cx="10515600" cy="998291"/>
          </a:xfrm>
        </p:spPr>
        <p:txBody>
          <a:bodyPr>
            <a:normAutofit fontScale="90000"/>
          </a:bodyPr>
          <a:lstStyle/>
          <a:p>
            <a:r>
              <a:rPr lang="en-GB" sz="4000" b="1" dirty="0"/>
              <a:t>Conclusions: General summary of social partner views</a:t>
            </a:r>
          </a:p>
        </p:txBody>
      </p:sp>
      <p:sp>
        <p:nvSpPr>
          <p:cNvPr id="3" name="Content Placeholder 2">
            <a:extLst>
              <a:ext uri="{FF2B5EF4-FFF2-40B4-BE49-F238E27FC236}">
                <a16:creationId xmlns:a16="http://schemas.microsoft.com/office/drawing/2014/main" xmlns="" id="{44E3B95D-FD02-49D2-90AF-B1182302E6E7}"/>
              </a:ext>
            </a:extLst>
          </p:cNvPr>
          <p:cNvSpPr>
            <a:spLocks noGrp="1"/>
          </p:cNvSpPr>
          <p:nvPr>
            <p:ph idx="1"/>
          </p:nvPr>
        </p:nvSpPr>
        <p:spPr>
          <a:xfrm>
            <a:off x="838200" y="1208016"/>
            <a:ext cx="11099334" cy="5440259"/>
          </a:xfrm>
        </p:spPr>
        <p:txBody>
          <a:bodyPr>
            <a:normAutofit fontScale="92500" lnSpcReduction="10000"/>
          </a:bodyPr>
          <a:lstStyle/>
          <a:p>
            <a:r>
              <a:rPr lang="en-GB" dirty="0"/>
              <a:t>DP is restricted to operational, not strategic, issues</a:t>
            </a:r>
          </a:p>
          <a:p>
            <a:r>
              <a:rPr lang="en-GB" dirty="0"/>
              <a:t>DP generally introduced at management initiative, hence seen as a management tool (e.g. communications, employee surveys, team briefings)</a:t>
            </a:r>
          </a:p>
          <a:p>
            <a:r>
              <a:rPr lang="en-GB" dirty="0"/>
              <a:t>Skills and resources required to make DP work, so it’s not just a form of PR</a:t>
            </a:r>
          </a:p>
          <a:p>
            <a:r>
              <a:rPr lang="en-GB" dirty="0"/>
              <a:t>TUs accept DP as part of management function, but seek to adapt it to their own agenda, e.g. to enhance skills (through union learning reps and learning agreements)</a:t>
            </a:r>
          </a:p>
          <a:p>
            <a:r>
              <a:rPr lang="en-GB" dirty="0"/>
              <a:t>DP seen by TUs to work best alongside TU representation and collective bargaining – it is generally not integrated into systems of IR/representation</a:t>
            </a:r>
          </a:p>
          <a:p>
            <a:r>
              <a:rPr lang="en-GB" dirty="0"/>
              <a:t>DP may also be delegative, and so potentially transformative - hence ‘surface’ forms of DP co-exist alongside ‘deeper’ forms</a:t>
            </a:r>
          </a:p>
          <a:p>
            <a:r>
              <a:rPr lang="en-GB" dirty="0"/>
              <a:t>TU concerns over work intensification; management concerns over ability or need of workers to be involved.</a:t>
            </a:r>
          </a:p>
          <a:p>
            <a:pPr marL="0" indent="0">
              <a:buNone/>
            </a:pPr>
            <a:endParaRPr lang="en-GB" dirty="0"/>
          </a:p>
        </p:txBody>
      </p:sp>
    </p:spTree>
    <p:extLst>
      <p:ext uri="{BB962C8B-B14F-4D97-AF65-F5344CB8AC3E}">
        <p14:creationId xmlns:p14="http://schemas.microsoft.com/office/powerpoint/2010/main" val="1658944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471AD-B914-4658-B4C4-BC221F7887CD}"/>
              </a:ext>
            </a:extLst>
          </p:cNvPr>
          <p:cNvSpPr>
            <a:spLocks noGrp="1"/>
          </p:cNvSpPr>
          <p:nvPr>
            <p:ph type="title"/>
          </p:nvPr>
        </p:nvSpPr>
        <p:spPr>
          <a:xfrm>
            <a:off x="838200" y="201337"/>
            <a:ext cx="10515600" cy="1048624"/>
          </a:xfrm>
        </p:spPr>
        <p:txBody>
          <a:bodyPr>
            <a:normAutofit/>
          </a:bodyPr>
          <a:lstStyle/>
          <a:p>
            <a:r>
              <a:rPr lang="en-GB" sz="4000" b="1" dirty="0"/>
              <a:t>Recommendations</a:t>
            </a:r>
          </a:p>
        </p:txBody>
      </p:sp>
      <p:sp>
        <p:nvSpPr>
          <p:cNvPr id="3" name="Content Placeholder 2">
            <a:extLst>
              <a:ext uri="{FF2B5EF4-FFF2-40B4-BE49-F238E27FC236}">
                <a16:creationId xmlns:a16="http://schemas.microsoft.com/office/drawing/2014/main" xmlns="" id="{C2B60B49-514F-46F2-AD27-F7DCCD7DFB07}"/>
              </a:ext>
            </a:extLst>
          </p:cNvPr>
          <p:cNvSpPr>
            <a:spLocks noGrp="1"/>
          </p:cNvSpPr>
          <p:nvPr>
            <p:ph idx="1"/>
          </p:nvPr>
        </p:nvSpPr>
        <p:spPr>
          <a:xfrm>
            <a:off x="838200" y="1417739"/>
            <a:ext cx="10515600" cy="5238924"/>
          </a:xfrm>
        </p:spPr>
        <p:txBody>
          <a:bodyPr>
            <a:normAutofit lnSpcReduction="10000"/>
          </a:bodyPr>
          <a:lstStyle/>
          <a:p>
            <a:r>
              <a:rPr lang="en-GB" dirty="0"/>
              <a:t>Social partners and State agencies need to consider wider diffusion of DP in light of speed of development of ICT, AI and digitalisation, and workers’ fears</a:t>
            </a:r>
          </a:p>
          <a:p>
            <a:r>
              <a:rPr lang="en-GB" dirty="0"/>
              <a:t>Social partners need to promote good practice at national and sectoral levels, and through EWCs</a:t>
            </a:r>
          </a:p>
          <a:p>
            <a:r>
              <a:rPr lang="en-GB" dirty="0"/>
              <a:t>TUs should be more involved in introduction of DP, and managers more so in promoting its benefits and outcomes</a:t>
            </a:r>
          </a:p>
          <a:p>
            <a:r>
              <a:rPr lang="en-GB" dirty="0"/>
              <a:t>Managers and TUs should try to co-ordinate different forms of employee representation, including DP, within organisations – DP may be a source of information for information/consultation systems</a:t>
            </a:r>
          </a:p>
          <a:p>
            <a:r>
              <a:rPr lang="en-GB" dirty="0"/>
              <a:t>TUs should make better use of DP to prepare collective bargaining and prevent disputes (e.g. findings from employee surveys and group consultations).</a:t>
            </a:r>
          </a:p>
        </p:txBody>
      </p:sp>
    </p:spTree>
    <p:extLst>
      <p:ext uri="{BB962C8B-B14F-4D97-AF65-F5344CB8AC3E}">
        <p14:creationId xmlns:p14="http://schemas.microsoft.com/office/powerpoint/2010/main" val="353232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F01A8C-441B-4EDC-A0CD-F88927ABED81}"/>
              </a:ext>
            </a:extLst>
          </p:cNvPr>
          <p:cNvSpPr>
            <a:spLocks noGrp="1"/>
          </p:cNvSpPr>
          <p:nvPr>
            <p:ph type="title"/>
          </p:nvPr>
        </p:nvSpPr>
        <p:spPr>
          <a:xfrm>
            <a:off x="838200" y="276837"/>
            <a:ext cx="10515600" cy="939567"/>
          </a:xfrm>
        </p:spPr>
        <p:txBody>
          <a:bodyPr>
            <a:normAutofit/>
          </a:bodyPr>
          <a:lstStyle/>
          <a:p>
            <a:r>
              <a:rPr lang="en-GB" sz="3600" b="1" dirty="0"/>
              <a:t>Digitalisation/AI</a:t>
            </a:r>
          </a:p>
        </p:txBody>
      </p:sp>
      <p:sp>
        <p:nvSpPr>
          <p:cNvPr id="3" name="Content Placeholder 2">
            <a:extLst>
              <a:ext uri="{FF2B5EF4-FFF2-40B4-BE49-F238E27FC236}">
                <a16:creationId xmlns:a16="http://schemas.microsoft.com/office/drawing/2014/main" xmlns="" id="{24C63A85-5829-49FD-8BB4-A0E40EE7FCD3}"/>
              </a:ext>
            </a:extLst>
          </p:cNvPr>
          <p:cNvSpPr>
            <a:spLocks noGrp="1"/>
          </p:cNvSpPr>
          <p:nvPr>
            <p:ph idx="1"/>
          </p:nvPr>
        </p:nvSpPr>
        <p:spPr>
          <a:xfrm>
            <a:off x="838200" y="1333850"/>
            <a:ext cx="11082556" cy="5167618"/>
          </a:xfrm>
        </p:spPr>
        <p:txBody>
          <a:bodyPr>
            <a:normAutofit lnSpcReduction="10000"/>
          </a:bodyPr>
          <a:lstStyle/>
          <a:p>
            <a:pPr marL="0" indent="0">
              <a:buNone/>
            </a:pPr>
            <a:r>
              <a:rPr lang="en-GB" dirty="0"/>
              <a:t>Variable effects likely – </a:t>
            </a:r>
          </a:p>
          <a:p>
            <a:r>
              <a:rPr lang="en-GB" dirty="0"/>
              <a:t>Most threatened areas of employment: offices, admin, low-skilled jobs, call centres…</a:t>
            </a:r>
          </a:p>
          <a:p>
            <a:r>
              <a:rPr lang="en-GB" dirty="0"/>
              <a:t>Strong challenges: retail, banking, farming, health care, publishing…</a:t>
            </a:r>
          </a:p>
          <a:p>
            <a:r>
              <a:rPr lang="en-GB" dirty="0"/>
              <a:t>For highly skilled work: delimitation of work, intensification, stress, pressures on work/life balance…</a:t>
            </a:r>
          </a:p>
          <a:p>
            <a:pPr marL="0" indent="0">
              <a:buNone/>
            </a:pPr>
            <a:r>
              <a:rPr lang="en-GB" dirty="0"/>
              <a:t>Overall trend to precarity, especially on digital labour platforms</a:t>
            </a:r>
          </a:p>
          <a:p>
            <a:pPr marL="0" indent="0">
              <a:buNone/>
            </a:pPr>
            <a:endParaRPr lang="en-GB" dirty="0"/>
          </a:p>
          <a:p>
            <a:pPr marL="0" indent="0">
              <a:buNone/>
            </a:pPr>
            <a:r>
              <a:rPr lang="en-GB" dirty="0"/>
              <a:t>Assumptions about employment effects vary widely, so don’t deal with the consequences (too late) but get involved at earliest </a:t>
            </a:r>
            <a:r>
              <a:rPr lang="en-GB" i="1" dirty="0"/>
              <a:t>planning</a:t>
            </a:r>
            <a:r>
              <a:rPr lang="en-GB" dirty="0"/>
              <a:t> stages…</a:t>
            </a:r>
          </a:p>
          <a:p>
            <a:pPr marL="0" indent="0">
              <a:buNone/>
            </a:pPr>
            <a:r>
              <a:rPr lang="en-GB" dirty="0"/>
              <a:t>Forms of employee participation are key.</a:t>
            </a:r>
          </a:p>
        </p:txBody>
      </p:sp>
    </p:spTree>
    <p:extLst>
      <p:ext uri="{BB962C8B-B14F-4D97-AF65-F5344CB8AC3E}">
        <p14:creationId xmlns:p14="http://schemas.microsoft.com/office/powerpoint/2010/main" val="52735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223310-DEF4-441D-A10B-7DC29F5F6A50}"/>
              </a:ext>
            </a:extLst>
          </p:cNvPr>
          <p:cNvSpPr>
            <a:spLocks noGrp="1"/>
          </p:cNvSpPr>
          <p:nvPr>
            <p:ph type="title"/>
          </p:nvPr>
        </p:nvSpPr>
        <p:spPr/>
        <p:txBody>
          <a:bodyPr>
            <a:normAutofit/>
          </a:bodyPr>
          <a:lstStyle/>
          <a:p>
            <a:r>
              <a:rPr lang="en-GB" sz="4000" b="1" dirty="0"/>
              <a:t>DIRECT: Partners</a:t>
            </a:r>
            <a:endParaRPr lang="en-GB" sz="4000" dirty="0"/>
          </a:p>
        </p:txBody>
      </p:sp>
      <p:sp>
        <p:nvSpPr>
          <p:cNvPr id="3" name="Content Placeholder 2">
            <a:extLst>
              <a:ext uri="{FF2B5EF4-FFF2-40B4-BE49-F238E27FC236}">
                <a16:creationId xmlns:a16="http://schemas.microsoft.com/office/drawing/2014/main" xmlns="" id="{D974E485-0353-4D8F-A140-B1D0764D34B8}"/>
              </a:ext>
            </a:extLst>
          </p:cNvPr>
          <p:cNvSpPr>
            <a:spLocks noGrp="1"/>
          </p:cNvSpPr>
          <p:nvPr>
            <p:ph idx="1"/>
          </p:nvPr>
        </p:nvSpPr>
        <p:spPr/>
        <p:txBody>
          <a:bodyPr>
            <a:normAutofit fontScale="92500"/>
          </a:bodyPr>
          <a:lstStyle/>
          <a:p>
            <a:pPr marL="0" lvl="0" indent="0" eaLnBrk="0" fontAlgn="base" hangingPunct="0">
              <a:lnSpc>
                <a:spcPct val="100000"/>
              </a:lnSpc>
              <a:spcBef>
                <a:spcPct val="0"/>
              </a:spcBef>
              <a:spcAft>
                <a:spcPct val="0"/>
              </a:spcAft>
              <a:buNone/>
            </a:pPr>
            <a:r>
              <a:rPr lang="en-IE" altLang="en-US" dirty="0">
                <a:solidFill>
                  <a:srgbClr val="000000"/>
                </a:solidFill>
                <a:ea typeface="Times New Roman" panose="02020603050405020304" pitchFamily="18" charset="0"/>
                <a:cs typeface="Arial" panose="020B0604020202020204" pitchFamily="34" charset="0"/>
              </a:rPr>
              <a:t>The project (2017/18) involved seven partners from six EU Member States: </a:t>
            </a:r>
            <a:endParaRPr lang="en-GB" altLang="en-US" dirty="0"/>
          </a:p>
          <a:p>
            <a:pPr marL="0" lvl="0" indent="0" eaLnBrk="0" fontAlgn="base" hangingPunct="0">
              <a:lnSpc>
                <a:spcPct val="100000"/>
              </a:lnSpc>
              <a:spcBef>
                <a:spcPct val="0"/>
              </a:spcBef>
              <a:spcAft>
                <a:spcPct val="0"/>
              </a:spcAft>
              <a:buFontTx/>
              <a:buChar char="•"/>
            </a:pPr>
            <a:r>
              <a:rPr lang="en-IE" altLang="en-US" dirty="0">
                <a:solidFill>
                  <a:srgbClr val="000000"/>
                </a:solidFill>
                <a:ea typeface="Times New Roman" panose="02020603050405020304" pitchFamily="18" charset="0"/>
                <a:cs typeface="Arial" panose="020B0604020202020204" pitchFamily="34" charset="0"/>
              </a:rPr>
              <a:t> Bulgaria: the </a:t>
            </a:r>
            <a:r>
              <a:rPr lang="en-IE" altLang="en-US" b="1" dirty="0">
                <a:solidFill>
                  <a:srgbClr val="000000"/>
                </a:solidFill>
                <a:ea typeface="Times New Roman" panose="02020603050405020304" pitchFamily="18" charset="0"/>
                <a:cs typeface="Arial" panose="020B0604020202020204" pitchFamily="34" charset="0"/>
              </a:rPr>
              <a:t>Confederation of Independent Trade Unions (CITUB)</a:t>
            </a:r>
            <a:r>
              <a:rPr lang="en-IE" altLang="en-US" dirty="0">
                <a:solidFill>
                  <a:srgbClr val="000000"/>
                </a:solidFill>
                <a:ea typeface="Times New Roman" panose="02020603050405020304" pitchFamily="18" charset="0"/>
                <a:cs typeface="Arial" panose="020B0604020202020204" pitchFamily="34" charset="0"/>
              </a:rPr>
              <a:t> – the </a:t>
            </a:r>
            <a:endParaRPr lang="en-GB" altLang="en-US" dirty="0"/>
          </a:p>
          <a:p>
            <a:pPr marL="0" lvl="0" indent="0" eaLnBrk="0" fontAlgn="base" hangingPunct="0">
              <a:lnSpc>
                <a:spcPct val="100000"/>
              </a:lnSpc>
              <a:spcBef>
                <a:spcPct val="0"/>
              </a:spcBef>
              <a:spcAft>
                <a:spcPct val="0"/>
              </a:spcAft>
              <a:buNone/>
            </a:pPr>
            <a:r>
              <a:rPr lang="en-IE" altLang="en-US" dirty="0">
                <a:solidFill>
                  <a:srgbClr val="000000"/>
                </a:solidFill>
                <a:ea typeface="Times New Roman" panose="02020603050405020304" pitchFamily="18" charset="0"/>
                <a:cs typeface="Arial" panose="020B0604020202020204" pitchFamily="34" charset="0"/>
              </a:rPr>
              <a:t>   contracting partners with the European Commission and overall </a:t>
            </a:r>
            <a:endParaRPr lang="en-GB" altLang="en-US" dirty="0"/>
          </a:p>
          <a:p>
            <a:pPr marL="0" lvl="0" indent="0" eaLnBrk="0" fontAlgn="base" hangingPunct="0">
              <a:lnSpc>
                <a:spcPct val="100000"/>
              </a:lnSpc>
              <a:spcBef>
                <a:spcPct val="0"/>
              </a:spcBef>
              <a:spcAft>
                <a:spcPct val="0"/>
              </a:spcAft>
              <a:buNone/>
            </a:pPr>
            <a:r>
              <a:rPr lang="en-IE" altLang="en-US" dirty="0">
                <a:solidFill>
                  <a:srgbClr val="000000"/>
                </a:solidFill>
                <a:ea typeface="Times New Roman" panose="02020603050405020304" pitchFamily="18" charset="0"/>
                <a:cs typeface="Arial" panose="020B0604020202020204" pitchFamily="34" charset="0"/>
              </a:rPr>
              <a:t>   co-ordinator for the project; and the </a:t>
            </a:r>
            <a:r>
              <a:rPr lang="en-IE" altLang="en-US" b="1" dirty="0">
                <a:solidFill>
                  <a:srgbClr val="000000"/>
                </a:solidFill>
                <a:ea typeface="Times New Roman" panose="02020603050405020304" pitchFamily="18" charset="0"/>
                <a:cs typeface="Arial" panose="020B0604020202020204" pitchFamily="34" charset="0"/>
              </a:rPr>
              <a:t>Bulgarian Industrial Association </a:t>
            </a:r>
            <a:r>
              <a:rPr lang="en-IE" altLang="en-US" dirty="0">
                <a:solidFill>
                  <a:srgbClr val="000000"/>
                </a:solidFill>
                <a:ea typeface="Times New Roman" panose="02020603050405020304" pitchFamily="18" charset="0"/>
                <a:cs typeface="Arial" panose="020B0604020202020204" pitchFamily="34" charset="0"/>
              </a:rPr>
              <a:t>(BIA)</a:t>
            </a:r>
            <a:endParaRPr lang="en-GB" altLang="en-US" dirty="0"/>
          </a:p>
          <a:p>
            <a:pPr marL="0" lvl="0" indent="0" eaLnBrk="0" fontAlgn="base" hangingPunct="0">
              <a:lnSpc>
                <a:spcPct val="100000"/>
              </a:lnSpc>
              <a:spcBef>
                <a:spcPct val="0"/>
              </a:spcBef>
              <a:spcAft>
                <a:spcPct val="0"/>
              </a:spcAft>
              <a:buFontTx/>
              <a:buChar char="•"/>
            </a:pPr>
            <a:r>
              <a:rPr lang="en-IE" altLang="en-US" dirty="0">
                <a:solidFill>
                  <a:srgbClr val="000000"/>
                </a:solidFill>
                <a:ea typeface="Times New Roman" panose="02020603050405020304" pitchFamily="18" charset="0"/>
                <a:cs typeface="Arial" panose="020B0604020202020204" pitchFamily="34" charset="0"/>
              </a:rPr>
              <a:t> Cyprus: </a:t>
            </a:r>
            <a:r>
              <a:rPr lang="en-IE" altLang="en-US" b="1" dirty="0">
                <a:solidFill>
                  <a:srgbClr val="000000"/>
                </a:solidFill>
                <a:ea typeface="Times New Roman" panose="02020603050405020304" pitchFamily="18" charset="0"/>
                <a:cs typeface="Arial" panose="020B0604020202020204" pitchFamily="34" charset="0"/>
              </a:rPr>
              <a:t>Cyprus Workers’ Confederation</a:t>
            </a:r>
            <a:r>
              <a:rPr lang="en-IE" altLang="en-US" dirty="0">
                <a:solidFill>
                  <a:srgbClr val="000000"/>
                </a:solidFill>
                <a:ea typeface="Times New Roman" panose="02020603050405020304" pitchFamily="18" charset="0"/>
                <a:cs typeface="Arial" panose="020B0604020202020204" pitchFamily="34" charset="0"/>
              </a:rPr>
              <a:t> (SEK)</a:t>
            </a:r>
            <a:endParaRPr lang="en-GB" altLang="en-US" dirty="0"/>
          </a:p>
          <a:p>
            <a:pPr marL="0" lvl="0" indent="0" eaLnBrk="0" fontAlgn="base" hangingPunct="0">
              <a:lnSpc>
                <a:spcPct val="100000"/>
              </a:lnSpc>
              <a:spcBef>
                <a:spcPct val="0"/>
              </a:spcBef>
              <a:spcAft>
                <a:spcPct val="0"/>
              </a:spcAft>
              <a:buFontTx/>
              <a:buChar char="•"/>
            </a:pPr>
            <a:r>
              <a:rPr lang="en-IE" altLang="en-US" dirty="0">
                <a:solidFill>
                  <a:srgbClr val="000000"/>
                </a:solidFill>
                <a:ea typeface="Times New Roman" panose="02020603050405020304" pitchFamily="18" charset="0"/>
                <a:cs typeface="Arial" panose="020B0604020202020204" pitchFamily="34" charset="0"/>
              </a:rPr>
              <a:t> Ireland: </a:t>
            </a:r>
            <a:r>
              <a:rPr lang="en-IE" altLang="en-US" b="1" dirty="0">
                <a:solidFill>
                  <a:srgbClr val="000000"/>
                </a:solidFill>
                <a:ea typeface="Times New Roman" panose="02020603050405020304" pitchFamily="18" charset="0"/>
                <a:cs typeface="Arial" panose="020B0604020202020204" pitchFamily="34" charset="0"/>
              </a:rPr>
              <a:t>Institute for the Development of Employee Advancement</a:t>
            </a:r>
            <a:r>
              <a:rPr lang="en-IE" altLang="en-US" dirty="0">
                <a:solidFill>
                  <a:srgbClr val="000000"/>
                </a:solidFill>
                <a:ea typeface="Times New Roman" panose="02020603050405020304" pitchFamily="18" charset="0"/>
                <a:cs typeface="Arial" panose="020B0604020202020204" pitchFamily="34" charset="0"/>
              </a:rPr>
              <a:t> (IDEAS)</a:t>
            </a:r>
            <a:endParaRPr lang="en-GB" altLang="en-US" dirty="0"/>
          </a:p>
          <a:p>
            <a:pPr marL="0" lvl="0" indent="0" eaLnBrk="0" fontAlgn="base" hangingPunct="0">
              <a:lnSpc>
                <a:spcPct val="100000"/>
              </a:lnSpc>
              <a:spcBef>
                <a:spcPct val="0"/>
              </a:spcBef>
              <a:spcAft>
                <a:spcPct val="0"/>
              </a:spcAft>
              <a:buFontTx/>
              <a:buChar char="•"/>
            </a:pPr>
            <a:r>
              <a:rPr lang="en-IE" altLang="en-US" dirty="0">
                <a:solidFill>
                  <a:srgbClr val="000000"/>
                </a:solidFill>
                <a:ea typeface="Times New Roman" panose="02020603050405020304" pitchFamily="18" charset="0"/>
                <a:cs typeface="Arial" panose="020B0604020202020204" pitchFamily="34" charset="0"/>
              </a:rPr>
              <a:t> Italy: </a:t>
            </a:r>
            <a:r>
              <a:rPr lang="en-IE" altLang="en-US" b="1" dirty="0">
                <a:solidFill>
                  <a:srgbClr val="000000"/>
                </a:solidFill>
                <a:ea typeface="Times New Roman" panose="02020603050405020304" pitchFamily="18" charset="0"/>
                <a:cs typeface="Arial" panose="020B0604020202020204" pitchFamily="34" charset="0"/>
              </a:rPr>
              <a:t>Fondazione Giuseppe di Vittorio</a:t>
            </a:r>
            <a:r>
              <a:rPr lang="en-IE" altLang="en-US" dirty="0">
                <a:solidFill>
                  <a:srgbClr val="000000"/>
                </a:solidFill>
                <a:ea typeface="Times New Roman" panose="02020603050405020304" pitchFamily="18" charset="0"/>
                <a:cs typeface="Arial" panose="020B0604020202020204" pitchFamily="34" charset="0"/>
              </a:rPr>
              <a:t> (FDV)</a:t>
            </a:r>
            <a:endParaRPr lang="en-GB" altLang="en-US" dirty="0"/>
          </a:p>
          <a:p>
            <a:pPr marL="0" lvl="0" indent="0" eaLnBrk="0" fontAlgn="base" hangingPunct="0">
              <a:lnSpc>
                <a:spcPct val="100000"/>
              </a:lnSpc>
              <a:spcBef>
                <a:spcPct val="0"/>
              </a:spcBef>
              <a:spcAft>
                <a:spcPct val="0"/>
              </a:spcAft>
              <a:buFontTx/>
              <a:buChar char="•"/>
            </a:pPr>
            <a:r>
              <a:rPr lang="en-IE" altLang="en-US" dirty="0">
                <a:solidFill>
                  <a:srgbClr val="000000"/>
                </a:solidFill>
                <a:ea typeface="Times New Roman" panose="02020603050405020304" pitchFamily="18" charset="0"/>
                <a:cs typeface="Arial" panose="020B0604020202020204" pitchFamily="34" charset="0"/>
              </a:rPr>
              <a:t> Poland: </a:t>
            </a:r>
            <a:r>
              <a:rPr lang="en-IE" altLang="en-US" b="1" dirty="0" err="1">
                <a:solidFill>
                  <a:srgbClr val="000000"/>
                </a:solidFill>
                <a:ea typeface="Times New Roman" panose="02020603050405020304" pitchFamily="18" charset="0"/>
                <a:cs typeface="Arial" panose="020B0604020202020204" pitchFamily="34" charset="0"/>
              </a:rPr>
              <a:t>Szkola</a:t>
            </a:r>
            <a:r>
              <a:rPr lang="en-IE" altLang="en-US" b="1" dirty="0">
                <a:solidFill>
                  <a:srgbClr val="000000"/>
                </a:solidFill>
                <a:ea typeface="Times New Roman" panose="02020603050405020304" pitchFamily="18" charset="0"/>
                <a:cs typeface="Arial" panose="020B0604020202020204" pitchFamily="34" charset="0"/>
              </a:rPr>
              <a:t> </a:t>
            </a:r>
            <a:r>
              <a:rPr lang="en-IE" altLang="en-US" b="1" dirty="0" err="1">
                <a:solidFill>
                  <a:srgbClr val="000000"/>
                </a:solidFill>
                <a:ea typeface="Times New Roman" panose="02020603050405020304" pitchFamily="18" charset="0"/>
                <a:cs typeface="Arial" panose="020B0604020202020204" pitchFamily="34" charset="0"/>
              </a:rPr>
              <a:t>Glowna</a:t>
            </a:r>
            <a:r>
              <a:rPr lang="en-IE" altLang="en-US" b="1" dirty="0">
                <a:solidFill>
                  <a:srgbClr val="000000"/>
                </a:solidFill>
                <a:ea typeface="Times New Roman" panose="02020603050405020304" pitchFamily="18" charset="0"/>
                <a:cs typeface="Arial" panose="020B0604020202020204" pitchFamily="34" charset="0"/>
              </a:rPr>
              <a:t> </a:t>
            </a:r>
            <a:r>
              <a:rPr lang="en-IE" altLang="en-US" b="1" dirty="0" err="1">
                <a:solidFill>
                  <a:srgbClr val="000000"/>
                </a:solidFill>
                <a:ea typeface="Times New Roman" panose="02020603050405020304" pitchFamily="18" charset="0"/>
                <a:cs typeface="Arial" panose="020B0604020202020204" pitchFamily="34" charset="0"/>
              </a:rPr>
              <a:t>Handlowa</a:t>
            </a:r>
            <a:r>
              <a:rPr lang="en-IE" altLang="en-US" b="1" dirty="0">
                <a:solidFill>
                  <a:srgbClr val="000000"/>
                </a:solidFill>
                <a:ea typeface="Times New Roman" panose="02020603050405020304" pitchFamily="18" charset="0"/>
                <a:cs typeface="Arial" panose="020B0604020202020204" pitchFamily="34" charset="0"/>
              </a:rPr>
              <a:t> w </a:t>
            </a:r>
            <a:r>
              <a:rPr lang="en-IE" altLang="en-US" b="1" dirty="0" err="1">
                <a:solidFill>
                  <a:srgbClr val="000000"/>
                </a:solidFill>
                <a:ea typeface="Times New Roman" panose="02020603050405020304" pitchFamily="18" charset="0"/>
                <a:cs typeface="Arial" panose="020B0604020202020204" pitchFamily="34" charset="0"/>
              </a:rPr>
              <a:t>Warszawie</a:t>
            </a:r>
            <a:r>
              <a:rPr lang="en-IE" altLang="en-US" dirty="0">
                <a:solidFill>
                  <a:srgbClr val="000000"/>
                </a:solidFill>
                <a:ea typeface="Times New Roman" panose="02020603050405020304" pitchFamily="18" charset="0"/>
                <a:cs typeface="Arial" panose="020B0604020202020204" pitchFamily="34" charset="0"/>
              </a:rPr>
              <a:t> (SGH)</a:t>
            </a:r>
          </a:p>
          <a:p>
            <a:pPr>
              <a:lnSpc>
                <a:spcPct val="100000"/>
              </a:lnSpc>
            </a:pPr>
            <a:r>
              <a:rPr lang="en-IE" altLang="en-US" dirty="0">
                <a:solidFill>
                  <a:srgbClr val="000000"/>
                </a:solidFill>
                <a:ea typeface="Times New Roman" panose="02020603050405020304" pitchFamily="18" charset="0"/>
                <a:cs typeface="Arial" panose="020B0604020202020204" pitchFamily="34" charset="0"/>
              </a:rPr>
              <a:t>United Kingdom: </a:t>
            </a:r>
            <a:r>
              <a:rPr lang="en-IE" altLang="en-US" b="1" dirty="0">
                <a:solidFill>
                  <a:srgbClr val="000000"/>
                </a:solidFill>
                <a:ea typeface="Times New Roman" panose="02020603050405020304" pitchFamily="18" charset="0"/>
                <a:cs typeface="Arial" panose="020B0604020202020204" pitchFamily="34" charset="0"/>
              </a:rPr>
              <a:t>Royal Holloway University of London </a:t>
            </a:r>
            <a:r>
              <a:rPr lang="en-IE" altLang="en-US" dirty="0">
                <a:solidFill>
                  <a:srgbClr val="000000"/>
                </a:solidFill>
                <a:ea typeface="Times New Roman" panose="02020603050405020304" pitchFamily="18" charset="0"/>
                <a:cs typeface="Arial" panose="020B0604020202020204" pitchFamily="34" charset="0"/>
              </a:rPr>
              <a:t>(RHUL)</a:t>
            </a:r>
            <a:endParaRPr lang="en-GB" dirty="0"/>
          </a:p>
        </p:txBody>
      </p:sp>
    </p:spTree>
    <p:extLst>
      <p:ext uri="{BB962C8B-B14F-4D97-AF65-F5344CB8AC3E}">
        <p14:creationId xmlns:p14="http://schemas.microsoft.com/office/powerpoint/2010/main" val="237678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A7DEBD-1804-435E-9893-A2880010E8B5}"/>
              </a:ext>
            </a:extLst>
          </p:cNvPr>
          <p:cNvSpPr>
            <a:spLocks noGrp="1"/>
          </p:cNvSpPr>
          <p:nvPr>
            <p:ph type="title"/>
          </p:nvPr>
        </p:nvSpPr>
        <p:spPr>
          <a:xfrm>
            <a:off x="838200" y="293615"/>
            <a:ext cx="10515600" cy="931179"/>
          </a:xfrm>
        </p:spPr>
        <p:txBody>
          <a:bodyPr>
            <a:normAutofit/>
          </a:bodyPr>
          <a:lstStyle/>
          <a:p>
            <a:r>
              <a:rPr lang="en-GB" sz="4000" b="1" dirty="0"/>
              <a:t>Reference</a:t>
            </a:r>
          </a:p>
        </p:txBody>
      </p:sp>
      <p:sp>
        <p:nvSpPr>
          <p:cNvPr id="3" name="Content Placeholder 2">
            <a:extLst>
              <a:ext uri="{FF2B5EF4-FFF2-40B4-BE49-F238E27FC236}">
                <a16:creationId xmlns:a16="http://schemas.microsoft.com/office/drawing/2014/main" xmlns="" id="{7BD66888-F818-4492-97DC-9222FAFAFE30}"/>
              </a:ext>
            </a:extLst>
          </p:cNvPr>
          <p:cNvSpPr>
            <a:spLocks noGrp="1"/>
          </p:cNvSpPr>
          <p:nvPr>
            <p:ph idx="1"/>
          </p:nvPr>
        </p:nvSpPr>
        <p:spPr>
          <a:xfrm>
            <a:off x="838200" y="1577130"/>
            <a:ext cx="10515600" cy="4599833"/>
          </a:xfrm>
        </p:spPr>
        <p:txBody>
          <a:bodyPr>
            <a:normAutofit fontScale="92500" lnSpcReduction="10000"/>
          </a:bodyPr>
          <a:lstStyle/>
          <a:p>
            <a:pPr marL="0" indent="0">
              <a:buNone/>
            </a:pPr>
            <a:r>
              <a:rPr lang="en-US" b="1" dirty="0"/>
              <a:t>The Development of Direct Employee Participation and its Impact on Industrial Relations at Company Level (DIRECT)</a:t>
            </a:r>
            <a:r>
              <a:rPr lang="en-US" dirty="0"/>
              <a:t/>
            </a:r>
            <a:br>
              <a:rPr lang="en-US" dirty="0"/>
            </a:br>
            <a:r>
              <a:rPr lang="en-US" dirty="0"/>
              <a:t>(VS/2016/0305) 6/12/2016 – 6/12/2018</a:t>
            </a:r>
            <a:endParaRPr lang="en-GB" dirty="0"/>
          </a:p>
          <a:p>
            <a:pPr marL="0" indent="0">
              <a:buNone/>
            </a:pPr>
            <a:endParaRPr lang="en-US" dirty="0"/>
          </a:p>
          <a:p>
            <a:pPr marL="0" indent="0">
              <a:buNone/>
            </a:pPr>
            <a:r>
              <a:rPr lang="en-US" dirty="0"/>
              <a:t>Gold, M., O’Kelly, K., </a:t>
            </a:r>
            <a:r>
              <a:rPr lang="en-US" dirty="0" err="1"/>
              <a:t>Ribarova</a:t>
            </a:r>
            <a:r>
              <a:rPr lang="en-US" dirty="0"/>
              <a:t>, E. and </a:t>
            </a:r>
            <a:r>
              <a:rPr lang="en-US" dirty="0" err="1"/>
              <a:t>Atanasova</a:t>
            </a:r>
            <a:r>
              <a:rPr lang="en-US" dirty="0"/>
              <a:t>, I. (eds) (2018) </a:t>
            </a:r>
            <a:r>
              <a:rPr lang="en-US" i="1" dirty="0"/>
              <a:t>Direct Participation in Europe. Comparative Report</a:t>
            </a:r>
            <a:r>
              <a:rPr lang="en-US" dirty="0"/>
              <a:t>. Final Report of the DIRECT Project, November (Sofia: Confederation of Independent Trade Unions of Bulgaria). Available at: </a:t>
            </a:r>
            <a:r>
              <a:rPr lang="en-US" dirty="0">
                <a:hlinkClick r:id="rId2"/>
              </a:rPr>
              <a:t>www.direct-project.org</a:t>
            </a:r>
            <a:endParaRPr lang="en-US" dirty="0"/>
          </a:p>
          <a:p>
            <a:pPr marL="0" indent="0">
              <a:buNone/>
            </a:pPr>
            <a:endParaRPr lang="en-US" b="1" dirty="0"/>
          </a:p>
          <a:p>
            <a:pPr marL="0" indent="0">
              <a:buNone/>
            </a:pPr>
            <a:r>
              <a:rPr lang="en-GB" dirty="0"/>
              <a:t>Authors: Ekaterina </a:t>
            </a:r>
            <a:r>
              <a:rPr lang="en-GB" dirty="0" err="1"/>
              <a:t>Ribarova</a:t>
            </a:r>
            <a:r>
              <a:rPr lang="en-GB" dirty="0"/>
              <a:t>, Kevin O’Kelly, Maria </a:t>
            </a:r>
            <a:r>
              <a:rPr lang="en-GB" dirty="0" err="1"/>
              <a:t>Mincheva</a:t>
            </a:r>
            <a:r>
              <a:rPr lang="en-GB" dirty="0"/>
              <a:t>, </a:t>
            </a:r>
            <a:r>
              <a:rPr lang="en-GB" dirty="0" err="1"/>
              <a:t>Dimitar</a:t>
            </a:r>
            <a:r>
              <a:rPr lang="en-GB" dirty="0"/>
              <a:t> </a:t>
            </a:r>
            <a:r>
              <a:rPr lang="en-GB" dirty="0" err="1"/>
              <a:t>Brankov</a:t>
            </a:r>
            <a:r>
              <a:rPr lang="en-GB" dirty="0"/>
              <a:t>, Sylvester Cronin, Tony Murphy, Salvo Leonardi, </a:t>
            </a:r>
            <a:r>
              <a:rPr lang="en-GB" dirty="0" err="1"/>
              <a:t>Evangelis</a:t>
            </a:r>
            <a:r>
              <a:rPr lang="en-GB" dirty="0"/>
              <a:t> </a:t>
            </a:r>
            <a:r>
              <a:rPr lang="en-GB" dirty="0" err="1"/>
              <a:t>Evangelou</a:t>
            </a:r>
            <a:r>
              <a:rPr lang="en-GB" dirty="0"/>
              <a:t>, Christos </a:t>
            </a:r>
            <a:r>
              <a:rPr lang="en-GB" dirty="0" err="1"/>
              <a:t>Pelecanos</a:t>
            </a:r>
            <a:r>
              <a:rPr lang="en-GB" dirty="0"/>
              <a:t>, Michael Gold, Chris Rees and Andrzej </a:t>
            </a:r>
            <a:r>
              <a:rPr lang="en-GB" dirty="0" err="1"/>
              <a:t>Zybala</a:t>
            </a:r>
            <a:endParaRPr lang="en-GB" dirty="0"/>
          </a:p>
        </p:txBody>
      </p:sp>
    </p:spTree>
    <p:extLst>
      <p:ext uri="{BB962C8B-B14F-4D97-AF65-F5344CB8AC3E}">
        <p14:creationId xmlns:p14="http://schemas.microsoft.com/office/powerpoint/2010/main" val="3010088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B96427-FDE9-424B-B855-560A1ECB22B3}"/>
              </a:ext>
            </a:extLst>
          </p:cNvPr>
          <p:cNvSpPr>
            <a:spLocks noGrp="1"/>
          </p:cNvSpPr>
          <p:nvPr>
            <p:ph type="title"/>
          </p:nvPr>
        </p:nvSpPr>
        <p:spPr>
          <a:xfrm>
            <a:off x="838200" y="365126"/>
            <a:ext cx="10515600" cy="960336"/>
          </a:xfrm>
        </p:spPr>
        <p:txBody>
          <a:bodyPr>
            <a:normAutofit/>
          </a:bodyPr>
          <a:lstStyle/>
          <a:p>
            <a:r>
              <a:rPr lang="en-GB" sz="4000" b="1" dirty="0"/>
              <a:t>Objectives of the project</a:t>
            </a:r>
          </a:p>
        </p:txBody>
      </p:sp>
      <p:sp>
        <p:nvSpPr>
          <p:cNvPr id="3" name="Content Placeholder 2">
            <a:extLst>
              <a:ext uri="{FF2B5EF4-FFF2-40B4-BE49-F238E27FC236}">
                <a16:creationId xmlns:a16="http://schemas.microsoft.com/office/drawing/2014/main" xmlns="" id="{41D31552-F875-4AB8-929F-5500016740D4}"/>
              </a:ext>
            </a:extLst>
          </p:cNvPr>
          <p:cNvSpPr>
            <a:spLocks noGrp="1"/>
          </p:cNvSpPr>
          <p:nvPr>
            <p:ph idx="1"/>
          </p:nvPr>
        </p:nvSpPr>
        <p:spPr>
          <a:xfrm>
            <a:off x="838200" y="1535184"/>
            <a:ext cx="10515600" cy="5134063"/>
          </a:xfrm>
        </p:spPr>
        <p:txBody>
          <a:bodyPr>
            <a:normAutofit/>
          </a:bodyPr>
          <a:lstStyle/>
          <a:p>
            <a:pPr marL="0" lvl="0" indent="0" eaLnBrk="0" fontAlgn="base" hangingPunct="0">
              <a:lnSpc>
                <a:spcPct val="100000"/>
              </a:lnSpc>
              <a:spcBef>
                <a:spcPct val="0"/>
              </a:spcBef>
              <a:spcAft>
                <a:spcPct val="0"/>
              </a:spcAft>
              <a:buNone/>
              <a:tabLst>
                <a:tab pos="457200" algn="l"/>
              </a:tabLst>
            </a:pPr>
            <a:r>
              <a:rPr lang="en-IE" altLang="en-US" dirty="0">
                <a:latin typeface="Arial" panose="020B0604020202020204" pitchFamily="34" charset="0"/>
                <a:ea typeface="Times New Roman" panose="02020603050405020304" pitchFamily="18" charset="0"/>
                <a:cs typeface="Arial" panose="020B0604020202020204" pitchFamily="34" charset="0"/>
              </a:rPr>
              <a:t>To examine:</a:t>
            </a:r>
          </a:p>
          <a:p>
            <a:pPr eaLnBrk="0" fontAlgn="base" hangingPunct="0">
              <a:lnSpc>
                <a:spcPct val="100000"/>
              </a:lnSpc>
              <a:spcBef>
                <a:spcPct val="0"/>
              </a:spcBef>
              <a:spcAft>
                <a:spcPct val="0"/>
              </a:spcAft>
              <a:tabLst>
                <a:tab pos="457200" algn="l"/>
              </a:tabLst>
            </a:pPr>
            <a:r>
              <a:rPr lang="en-IE" altLang="en-US" dirty="0">
                <a:latin typeface="Arial" panose="020B0604020202020204" pitchFamily="34" charset="0"/>
                <a:ea typeface="Times New Roman" panose="02020603050405020304" pitchFamily="18" charset="0"/>
                <a:cs typeface="Arial" panose="020B0604020202020204" pitchFamily="34" charset="0"/>
              </a:rPr>
              <a:t> how social partners understand ‘direct participation’ (DP)</a:t>
            </a:r>
          </a:p>
          <a:p>
            <a:pPr marL="0" lvl="0" indent="0" eaLnBrk="0" fontAlgn="base" hangingPunct="0">
              <a:lnSpc>
                <a:spcPct val="100000"/>
              </a:lnSpc>
              <a:spcBef>
                <a:spcPct val="0"/>
              </a:spcBef>
              <a:spcAft>
                <a:spcPct val="0"/>
              </a:spcAft>
              <a:buFontTx/>
              <a:buChar char="•"/>
              <a:tabLst>
                <a:tab pos="457200" algn="l"/>
              </a:tabLst>
            </a:pPr>
            <a:r>
              <a:rPr lang="en-IE" altLang="en-US" dirty="0">
                <a:latin typeface="Arial" panose="020B0604020202020204" pitchFamily="34" charset="0"/>
                <a:ea typeface="Times New Roman" panose="02020603050405020304" pitchFamily="18" charset="0"/>
                <a:cs typeface="Arial" panose="020B0604020202020204" pitchFamily="34" charset="0"/>
              </a:rPr>
              <a:t>  ways it is used by enterprises in two business sectors</a:t>
            </a:r>
            <a:endParaRPr kumimoji="0" lang="en-GB" altLang="en-US" sz="14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tabLst>
                <a:tab pos="457200" algn="l"/>
              </a:tabLst>
            </a:pPr>
            <a:r>
              <a:rPr lang="en-IE" altLang="en-US" dirty="0">
                <a:latin typeface="Arial" panose="020B0604020202020204" pitchFamily="34" charset="0"/>
                <a:ea typeface="Times New Roman" panose="02020603050405020304" pitchFamily="18" charset="0"/>
                <a:cs typeface="Arial" panose="020B0604020202020204" pitchFamily="34" charset="0"/>
              </a:rPr>
              <a:t>  similarities and differences across these business sectors</a:t>
            </a:r>
            <a:endParaRPr kumimoji="0" lang="en-GB" altLang="en-US" sz="14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tabLst>
                <a:tab pos="457200" algn="l"/>
              </a:tabLst>
            </a:pPr>
            <a:r>
              <a:rPr lang="en-IE" altLang="en-US" dirty="0">
                <a:latin typeface="Arial" panose="020B0604020202020204" pitchFamily="34" charset="0"/>
                <a:ea typeface="Times New Roman" panose="02020603050405020304" pitchFamily="18" charset="0"/>
                <a:cs typeface="Arial" panose="020B0604020202020204" pitchFamily="34" charset="0"/>
              </a:rPr>
              <a:t>  ways in which direct and representative participation 	complement each other </a:t>
            </a:r>
            <a:endParaRPr kumimoji="0" lang="en-GB" altLang="en-US" sz="14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tabLst>
                <a:tab pos="457200" algn="l"/>
              </a:tabLst>
            </a:pPr>
            <a:r>
              <a:rPr lang="en-IE" altLang="en-US" dirty="0">
                <a:latin typeface="Arial" panose="020B0604020202020204" pitchFamily="34" charset="0"/>
                <a:ea typeface="Times New Roman" panose="02020603050405020304" pitchFamily="18" charset="0"/>
                <a:cs typeface="Arial" panose="020B0604020202020204" pitchFamily="34" charset="0"/>
              </a:rPr>
              <a:t>  how DP has (or has not) improved industrial relations in the 	target enterprises</a:t>
            </a:r>
            <a:endParaRPr kumimoji="0" lang="en-GB" altLang="en-US" sz="14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tabLst>
                <a:tab pos="457200" algn="l"/>
              </a:tabLst>
            </a:pPr>
            <a:r>
              <a:rPr lang="en-IE" altLang="en-US" dirty="0">
                <a:latin typeface="Arial" panose="020B0604020202020204" pitchFamily="34" charset="0"/>
                <a:ea typeface="Times New Roman" panose="02020603050405020304" pitchFamily="18" charset="0"/>
                <a:cs typeface="Arial" panose="020B0604020202020204" pitchFamily="34" charset="0"/>
              </a:rPr>
              <a:t>  examples of ‘good practice’ </a:t>
            </a:r>
            <a:endParaRPr kumimoji="0" lang="en-GB" altLang="en-US" sz="14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tabLst>
                <a:tab pos="457200" algn="l"/>
              </a:tabLst>
            </a:pPr>
            <a:r>
              <a:rPr lang="en-IE" altLang="en-US" dirty="0">
                <a:latin typeface="Arial" panose="020B0604020202020204" pitchFamily="34" charset="0"/>
                <a:ea typeface="Times New Roman" panose="02020603050405020304" pitchFamily="18" charset="0"/>
                <a:cs typeface="Arial" panose="020B0604020202020204" pitchFamily="34" charset="0"/>
              </a:rPr>
              <a:t>  recommendations to national social partners and to EU policy-	makers for the promotion and greater use of DP</a:t>
            </a:r>
            <a:endParaRPr lang="en-GB" dirty="0"/>
          </a:p>
        </p:txBody>
      </p:sp>
    </p:spTree>
    <p:extLst>
      <p:ext uri="{BB962C8B-B14F-4D97-AF65-F5344CB8AC3E}">
        <p14:creationId xmlns:p14="http://schemas.microsoft.com/office/powerpoint/2010/main" val="6224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563CA3-2E60-4BEA-9D0E-DD2B242511E7}"/>
              </a:ext>
            </a:extLst>
          </p:cNvPr>
          <p:cNvSpPr>
            <a:spLocks noGrp="1"/>
          </p:cNvSpPr>
          <p:nvPr>
            <p:ph type="title"/>
          </p:nvPr>
        </p:nvSpPr>
        <p:spPr/>
        <p:txBody>
          <a:bodyPr>
            <a:normAutofit/>
          </a:bodyPr>
          <a:lstStyle/>
          <a:p>
            <a:r>
              <a:rPr lang="en-GB" sz="4000" b="1" dirty="0"/>
              <a:t>Definition of Direct Participation</a:t>
            </a:r>
          </a:p>
        </p:txBody>
      </p:sp>
      <p:sp>
        <p:nvSpPr>
          <p:cNvPr id="3" name="Content Placeholder 2">
            <a:extLst>
              <a:ext uri="{FF2B5EF4-FFF2-40B4-BE49-F238E27FC236}">
                <a16:creationId xmlns:a16="http://schemas.microsoft.com/office/drawing/2014/main" xmlns="" id="{F853B898-C1D9-44FF-B474-603D22DE9C08}"/>
              </a:ext>
            </a:extLst>
          </p:cNvPr>
          <p:cNvSpPr>
            <a:spLocks noGrp="1"/>
          </p:cNvSpPr>
          <p:nvPr>
            <p:ph idx="1"/>
          </p:nvPr>
        </p:nvSpPr>
        <p:spPr/>
        <p:txBody>
          <a:bodyPr/>
          <a:lstStyle/>
          <a:p>
            <a:pPr marL="0" indent="0">
              <a:buNone/>
            </a:pPr>
            <a:r>
              <a:rPr lang="en-GB" sz="3600" dirty="0"/>
              <a:t>‘Opportunities provided by management, or initiatives to which they lend their support at the workplace level, for </a:t>
            </a:r>
            <a:r>
              <a:rPr lang="en-GB" sz="3600" i="1" dirty="0"/>
              <a:t>consultation</a:t>
            </a:r>
            <a:r>
              <a:rPr lang="en-GB" sz="3600" dirty="0"/>
              <a:t> with and/or </a:t>
            </a:r>
            <a:r>
              <a:rPr lang="en-GB" sz="3600" i="1" dirty="0"/>
              <a:t>delegation</a:t>
            </a:r>
            <a:r>
              <a:rPr lang="en-GB" sz="3600" dirty="0"/>
              <a:t> of responsibilities and authority for decision-making to their subordinates either as individuals or as a group of employees, relating to the immediate work task, work organisation and/or working conditions.’ (EPOC Project)</a:t>
            </a:r>
          </a:p>
          <a:p>
            <a:endParaRPr lang="en-GB" dirty="0"/>
          </a:p>
        </p:txBody>
      </p:sp>
    </p:spTree>
    <p:extLst>
      <p:ext uri="{BB962C8B-B14F-4D97-AF65-F5344CB8AC3E}">
        <p14:creationId xmlns:p14="http://schemas.microsoft.com/office/powerpoint/2010/main" val="4069322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0B1326-8F9D-4710-A489-9047CB33461C}"/>
              </a:ext>
            </a:extLst>
          </p:cNvPr>
          <p:cNvSpPr>
            <a:spLocks noGrp="1"/>
          </p:cNvSpPr>
          <p:nvPr>
            <p:ph type="title"/>
          </p:nvPr>
        </p:nvSpPr>
        <p:spPr/>
        <p:txBody>
          <a:bodyPr>
            <a:normAutofit/>
          </a:bodyPr>
          <a:lstStyle/>
          <a:p>
            <a:r>
              <a:rPr lang="en-GB" sz="4000" b="1" dirty="0"/>
              <a:t>Types of direct participation</a:t>
            </a:r>
          </a:p>
        </p:txBody>
      </p:sp>
      <p:sp>
        <p:nvSpPr>
          <p:cNvPr id="3" name="Content Placeholder 2">
            <a:extLst>
              <a:ext uri="{FF2B5EF4-FFF2-40B4-BE49-F238E27FC236}">
                <a16:creationId xmlns:a16="http://schemas.microsoft.com/office/drawing/2014/main" xmlns="" id="{8DB3559D-9A0A-4BB6-AC2D-A0138A65FB56}"/>
              </a:ext>
            </a:extLst>
          </p:cNvPr>
          <p:cNvSpPr>
            <a:spLocks noGrp="1"/>
          </p:cNvSpPr>
          <p:nvPr>
            <p:ph idx="1"/>
          </p:nvPr>
        </p:nvSpPr>
        <p:spPr/>
        <p:txBody>
          <a:bodyPr>
            <a:normAutofit lnSpcReduction="10000"/>
          </a:bodyPr>
          <a:lstStyle/>
          <a:p>
            <a:pPr marL="0" indent="0">
              <a:buNone/>
            </a:pPr>
            <a:r>
              <a:rPr lang="en-IE" dirty="0"/>
              <a:t>Direct participation can include both consultative and delegative arrangements in the workplace. These are:</a:t>
            </a:r>
            <a:endParaRPr lang="en-GB" dirty="0"/>
          </a:p>
          <a:p>
            <a:pPr marL="0" lvl="0" indent="0">
              <a:buNone/>
            </a:pPr>
            <a:r>
              <a:rPr lang="en-IE" u="sng" dirty="0"/>
              <a:t>Consultative</a:t>
            </a:r>
            <a:r>
              <a:rPr lang="en-IE" dirty="0"/>
              <a:t> - when management put in place systems for employees to give their views on work-related issues, but continue to reserve the right to decision-making;</a:t>
            </a:r>
            <a:endParaRPr lang="en-GB" dirty="0"/>
          </a:p>
          <a:p>
            <a:pPr marL="0" lvl="0" indent="0">
              <a:buNone/>
            </a:pPr>
            <a:r>
              <a:rPr lang="en-IE" u="sng" dirty="0"/>
              <a:t>Delegative</a:t>
            </a:r>
            <a:r>
              <a:rPr lang="en-IE" dirty="0"/>
              <a:t> - when management give employees greater discretion and responsibility to organise and undertake their work tasks without reference back to management.</a:t>
            </a:r>
          </a:p>
          <a:p>
            <a:pPr marL="0" lvl="0" indent="0">
              <a:buNone/>
            </a:pPr>
            <a:endParaRPr lang="en-IE" dirty="0"/>
          </a:p>
          <a:p>
            <a:pPr marL="0" lvl="0" indent="0">
              <a:buNone/>
            </a:pPr>
            <a:r>
              <a:rPr lang="en-IE" dirty="0"/>
              <a:t>And such arrangements may be individual or group-based.</a:t>
            </a:r>
            <a:endParaRPr lang="en-GB" dirty="0"/>
          </a:p>
          <a:p>
            <a:endParaRPr lang="en-GB" dirty="0"/>
          </a:p>
        </p:txBody>
      </p:sp>
    </p:spTree>
    <p:extLst>
      <p:ext uri="{BB962C8B-B14F-4D97-AF65-F5344CB8AC3E}">
        <p14:creationId xmlns:p14="http://schemas.microsoft.com/office/powerpoint/2010/main" val="215303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6F9F4BE0-93A8-4764-B051-A78F99501AE3}"/>
              </a:ext>
            </a:extLst>
          </p:cNvPr>
          <p:cNvGraphicFramePr>
            <a:graphicFrameLocks noGrp="1"/>
          </p:cNvGraphicFramePr>
          <p:nvPr>
            <p:extLst>
              <p:ext uri="{D42A27DB-BD31-4B8C-83A1-F6EECF244321}">
                <p14:modId xmlns:p14="http://schemas.microsoft.com/office/powerpoint/2010/main" val="4211153883"/>
              </p:ext>
            </p:extLst>
          </p:nvPr>
        </p:nvGraphicFramePr>
        <p:xfrm>
          <a:off x="2230452" y="564022"/>
          <a:ext cx="9049997" cy="5890121"/>
        </p:xfrm>
        <a:graphic>
          <a:graphicData uri="http://schemas.openxmlformats.org/drawingml/2006/table">
            <a:tbl>
              <a:tblPr firstRow="1" firstCol="1" bandRow="1" bandCol="1">
                <a:tableStyleId>{5C22544A-7EE6-4342-B048-85BDC9FD1C3A}</a:tableStyleId>
              </a:tblPr>
              <a:tblGrid>
                <a:gridCol w="4682788">
                  <a:extLst>
                    <a:ext uri="{9D8B030D-6E8A-4147-A177-3AD203B41FA5}">
                      <a16:colId xmlns:a16="http://schemas.microsoft.com/office/drawing/2014/main" xmlns="" val="3665213660"/>
                    </a:ext>
                  </a:extLst>
                </a:gridCol>
                <a:gridCol w="4367209">
                  <a:extLst>
                    <a:ext uri="{9D8B030D-6E8A-4147-A177-3AD203B41FA5}">
                      <a16:colId xmlns:a16="http://schemas.microsoft.com/office/drawing/2014/main" xmlns="" val="4069302962"/>
                    </a:ext>
                  </a:extLst>
                </a:gridCol>
              </a:tblGrid>
              <a:tr h="3401615">
                <a:tc>
                  <a:txBody>
                    <a:bodyPr/>
                    <a:lstStyle/>
                    <a:p>
                      <a:pPr algn="just">
                        <a:lnSpc>
                          <a:spcPct val="107000"/>
                        </a:lnSpc>
                        <a:spcAft>
                          <a:spcPts val="0"/>
                        </a:spcAft>
                      </a:pPr>
                      <a:r>
                        <a:rPr lang="en-IE" sz="1400" dirty="0">
                          <a:effectLst/>
                        </a:rPr>
                        <a:t>CONSULTATIVE</a:t>
                      </a:r>
                      <a:endParaRPr lang="en-GB" sz="1400" dirty="0">
                        <a:effectLst/>
                      </a:endParaRPr>
                    </a:p>
                    <a:p>
                      <a:pPr algn="just">
                        <a:lnSpc>
                          <a:spcPct val="107000"/>
                        </a:lnSpc>
                        <a:spcAft>
                          <a:spcPts val="0"/>
                        </a:spcAft>
                      </a:pPr>
                      <a:r>
                        <a:rPr lang="en-IE" sz="1400" dirty="0">
                          <a:effectLst/>
                        </a:rPr>
                        <a:t> </a:t>
                      </a:r>
                      <a:endParaRPr lang="en-GB" sz="1400" dirty="0">
                        <a:effectLst/>
                      </a:endParaRPr>
                    </a:p>
                    <a:p>
                      <a:pPr>
                        <a:lnSpc>
                          <a:spcPct val="107000"/>
                        </a:lnSpc>
                        <a:spcAft>
                          <a:spcPts val="0"/>
                        </a:spcAft>
                      </a:pPr>
                      <a:r>
                        <a:rPr lang="en-IE" sz="1400" dirty="0">
                          <a:effectLst/>
                        </a:rPr>
                        <a:t>Regular review meetings between employee and immediate manager</a:t>
                      </a:r>
                      <a:endParaRPr lang="en-GB" sz="1400" dirty="0">
                        <a:effectLst/>
                      </a:endParaRPr>
                    </a:p>
                    <a:p>
                      <a:pPr>
                        <a:lnSpc>
                          <a:spcPct val="107000"/>
                        </a:lnSpc>
                        <a:spcAft>
                          <a:spcPts val="0"/>
                        </a:spcAft>
                      </a:pPr>
                      <a:r>
                        <a:rPr lang="en-IE" sz="1400" dirty="0">
                          <a:effectLst/>
                        </a:rPr>
                        <a:t> </a:t>
                      </a:r>
                      <a:endParaRPr lang="en-GB" sz="1400" dirty="0">
                        <a:effectLst/>
                      </a:endParaRPr>
                    </a:p>
                    <a:p>
                      <a:pPr>
                        <a:lnSpc>
                          <a:spcPct val="107000"/>
                        </a:lnSpc>
                        <a:spcAft>
                          <a:spcPts val="0"/>
                        </a:spcAft>
                      </a:pPr>
                      <a:r>
                        <a:rPr lang="en-IE" sz="1400" dirty="0">
                          <a:effectLst/>
                        </a:rPr>
                        <a:t>Employee attitude surveys</a:t>
                      </a:r>
                      <a:endParaRPr lang="en-GB" sz="1400" dirty="0">
                        <a:effectLst/>
                      </a:endParaRPr>
                    </a:p>
                    <a:p>
                      <a:pPr>
                        <a:lnSpc>
                          <a:spcPct val="107000"/>
                        </a:lnSpc>
                        <a:spcAft>
                          <a:spcPts val="0"/>
                        </a:spcAft>
                      </a:pPr>
                      <a:r>
                        <a:rPr lang="en-IE" sz="1400" dirty="0">
                          <a:effectLst/>
                        </a:rPr>
                        <a:t> </a:t>
                      </a:r>
                      <a:endParaRPr lang="en-GB" sz="1400" dirty="0">
                        <a:effectLst/>
                      </a:endParaRPr>
                    </a:p>
                    <a:p>
                      <a:pPr>
                        <a:lnSpc>
                          <a:spcPct val="107000"/>
                        </a:lnSpc>
                        <a:spcAft>
                          <a:spcPts val="0"/>
                        </a:spcAft>
                      </a:pPr>
                      <a:r>
                        <a:rPr lang="en-IE" sz="1400" dirty="0">
                          <a:effectLst/>
                        </a:rPr>
                        <a:t>Suggestions schemes</a:t>
                      </a:r>
                      <a:endParaRPr lang="en-GB" sz="1400" dirty="0">
                        <a:effectLst/>
                      </a:endParaRPr>
                    </a:p>
                    <a:p>
                      <a:pPr>
                        <a:lnSpc>
                          <a:spcPct val="107000"/>
                        </a:lnSpc>
                        <a:spcAft>
                          <a:spcPts val="0"/>
                        </a:spcAft>
                      </a:pPr>
                      <a:r>
                        <a:rPr lang="en-IE" sz="1400" dirty="0">
                          <a:effectLst/>
                        </a:rPr>
                        <a:t> </a:t>
                      </a:r>
                      <a:endParaRPr lang="en-GB" sz="1400" dirty="0">
                        <a:effectLst/>
                      </a:endParaRPr>
                    </a:p>
                    <a:p>
                      <a:pPr>
                        <a:lnSpc>
                          <a:spcPct val="107000"/>
                        </a:lnSpc>
                        <a:spcAft>
                          <a:spcPts val="0"/>
                        </a:spcAft>
                      </a:pPr>
                      <a:r>
                        <a:rPr lang="en-IE" sz="1400" dirty="0">
                          <a:effectLst/>
                        </a:rPr>
                        <a:t>Other internal arrangements that allow for employees to express their views, through social media, on-line discussion boards, company newsletters, notice boards, etc.</a:t>
                      </a:r>
                      <a:endParaRPr lang="en-GB" sz="1400" dirty="0">
                        <a:effectLst/>
                      </a:endParaRPr>
                    </a:p>
                    <a:p>
                      <a:pPr algn="just">
                        <a:lnSpc>
                          <a:spcPct val="107000"/>
                        </a:lnSpc>
                        <a:spcAft>
                          <a:spcPts val="0"/>
                        </a:spcAft>
                      </a:pPr>
                      <a:r>
                        <a:rPr lang="en-IE" sz="1400" dirty="0">
                          <a:effectLst/>
                        </a:rPr>
                        <a:t> </a:t>
                      </a:r>
                      <a:endParaRPr lang="en-GB" sz="1400" dirty="0">
                        <a:effectLst/>
                        <a:latin typeface="Arial" panose="020B0604020202020204" pitchFamily="34" charset="0"/>
                        <a:ea typeface="Times New Roman" panose="02020603050405020304" pitchFamily="18" charset="0"/>
                      </a:endParaRPr>
                    </a:p>
                  </a:txBody>
                  <a:tcPr marL="58975" marR="58975" marT="0" marB="0"/>
                </a:tc>
                <a:tc>
                  <a:txBody>
                    <a:bodyPr/>
                    <a:lstStyle/>
                    <a:p>
                      <a:pPr algn="just">
                        <a:lnSpc>
                          <a:spcPct val="107000"/>
                        </a:lnSpc>
                        <a:spcAft>
                          <a:spcPts val="0"/>
                        </a:spcAft>
                      </a:pPr>
                      <a:r>
                        <a:rPr lang="en-IE" sz="1400" dirty="0">
                          <a:effectLst/>
                        </a:rPr>
                        <a:t>DELEGATIVE</a:t>
                      </a:r>
                      <a:endParaRPr lang="en-GB" sz="1400" dirty="0">
                        <a:effectLst/>
                      </a:endParaRPr>
                    </a:p>
                    <a:p>
                      <a:pPr algn="just">
                        <a:lnSpc>
                          <a:spcPct val="107000"/>
                        </a:lnSpc>
                        <a:spcAft>
                          <a:spcPts val="0"/>
                        </a:spcAft>
                      </a:pPr>
                      <a:r>
                        <a:rPr lang="en-IE" sz="1400" dirty="0">
                          <a:effectLst/>
                        </a:rPr>
                        <a:t> </a:t>
                      </a:r>
                      <a:endParaRPr lang="en-GB" sz="1400" dirty="0">
                        <a:effectLst/>
                      </a:endParaRPr>
                    </a:p>
                    <a:p>
                      <a:pPr>
                        <a:lnSpc>
                          <a:spcPct val="107000"/>
                        </a:lnSpc>
                        <a:spcAft>
                          <a:spcPts val="0"/>
                        </a:spcAft>
                      </a:pPr>
                      <a:r>
                        <a:rPr lang="en-IE" sz="1400" dirty="0">
                          <a:effectLst/>
                        </a:rPr>
                        <a:t>Individual employees have the right and responsibility to undertake their work tasks without constant reference back to his/her manager/supervisor</a:t>
                      </a:r>
                      <a:endParaRPr lang="en-GB" sz="1400" dirty="0">
                        <a:effectLst/>
                      </a:endParaRPr>
                    </a:p>
                    <a:p>
                      <a:pPr algn="just">
                        <a:lnSpc>
                          <a:spcPct val="107000"/>
                        </a:lnSpc>
                        <a:spcAft>
                          <a:spcPts val="0"/>
                        </a:spcAft>
                      </a:pPr>
                      <a:r>
                        <a:rPr lang="en-IE" sz="1400" dirty="0">
                          <a:effectLst/>
                        </a:rPr>
                        <a:t> </a:t>
                      </a:r>
                      <a:endParaRPr lang="en-GB" sz="1400" dirty="0">
                        <a:effectLst/>
                      </a:endParaRPr>
                    </a:p>
                    <a:p>
                      <a:pPr algn="just">
                        <a:lnSpc>
                          <a:spcPct val="107000"/>
                        </a:lnSpc>
                        <a:spcAft>
                          <a:spcPts val="0"/>
                        </a:spcAft>
                      </a:pPr>
                      <a:r>
                        <a:rPr lang="en-IE" sz="1400" dirty="0">
                          <a:effectLst/>
                        </a:rPr>
                        <a:t> </a:t>
                      </a:r>
                      <a:endParaRPr lang="en-GB" sz="1400" dirty="0">
                        <a:effectLst/>
                        <a:latin typeface="Arial" panose="020B0604020202020204" pitchFamily="34" charset="0"/>
                        <a:ea typeface="Times New Roman" panose="02020603050405020304" pitchFamily="18" charset="0"/>
                      </a:endParaRPr>
                    </a:p>
                  </a:txBody>
                  <a:tcPr marL="58975" marR="58975" marT="0" marB="0"/>
                </a:tc>
                <a:extLst>
                  <a:ext uri="{0D108BD9-81ED-4DB2-BD59-A6C34878D82A}">
                    <a16:rowId xmlns:a16="http://schemas.microsoft.com/office/drawing/2014/main" xmlns="" val="4154310490"/>
                  </a:ext>
                </a:extLst>
              </a:tr>
              <a:tr h="2488506">
                <a:tc>
                  <a:txBody>
                    <a:bodyPr/>
                    <a:lstStyle/>
                    <a:p>
                      <a:pPr>
                        <a:lnSpc>
                          <a:spcPct val="107000"/>
                        </a:lnSpc>
                        <a:spcAft>
                          <a:spcPts val="0"/>
                        </a:spcAft>
                      </a:pPr>
                      <a:r>
                        <a:rPr lang="en-IE" sz="1400">
                          <a:effectLst/>
                        </a:rPr>
                        <a:t> </a:t>
                      </a:r>
                      <a:endParaRPr lang="en-GB" sz="1400">
                        <a:effectLst/>
                      </a:endParaRPr>
                    </a:p>
                    <a:p>
                      <a:pPr>
                        <a:lnSpc>
                          <a:spcPct val="107000"/>
                        </a:lnSpc>
                        <a:spcAft>
                          <a:spcPts val="0"/>
                        </a:spcAft>
                      </a:pPr>
                      <a:r>
                        <a:rPr lang="en-IE" sz="1400" u="sng">
                          <a:effectLst/>
                        </a:rPr>
                        <a:t>Temporary</a:t>
                      </a:r>
                      <a:r>
                        <a:rPr lang="en-IE" sz="1400">
                          <a:effectLst/>
                        </a:rPr>
                        <a:t> or ad hoc groups of employees who meet for a specific purpose for a limited period of time – such as project groups or task forces</a:t>
                      </a:r>
                      <a:endParaRPr lang="en-GB" sz="1400">
                        <a:effectLst/>
                      </a:endParaRPr>
                    </a:p>
                    <a:p>
                      <a:pPr>
                        <a:lnSpc>
                          <a:spcPct val="107000"/>
                        </a:lnSpc>
                        <a:spcAft>
                          <a:spcPts val="0"/>
                        </a:spcAft>
                      </a:pPr>
                      <a:r>
                        <a:rPr lang="en-IE" sz="1400">
                          <a:effectLst/>
                        </a:rPr>
                        <a:t> </a:t>
                      </a:r>
                      <a:endParaRPr lang="en-GB" sz="1400">
                        <a:effectLst/>
                      </a:endParaRPr>
                    </a:p>
                    <a:p>
                      <a:pPr>
                        <a:lnSpc>
                          <a:spcPct val="107000"/>
                        </a:lnSpc>
                        <a:spcAft>
                          <a:spcPts val="0"/>
                        </a:spcAft>
                      </a:pPr>
                      <a:r>
                        <a:rPr lang="en-IE" sz="1400" u="sng">
                          <a:effectLst/>
                        </a:rPr>
                        <a:t>Permanent</a:t>
                      </a:r>
                      <a:r>
                        <a:rPr lang="en-IE" sz="1400">
                          <a:effectLst/>
                        </a:rPr>
                        <a:t> groups, such as weekly/ monthly meetings of a work team to deal with ongoing work related issues, for example, quality circles</a:t>
                      </a:r>
                      <a:endParaRPr lang="en-GB" sz="1400">
                        <a:effectLst/>
                      </a:endParaRPr>
                    </a:p>
                    <a:p>
                      <a:pPr>
                        <a:lnSpc>
                          <a:spcPct val="107000"/>
                        </a:lnSpc>
                        <a:spcAft>
                          <a:spcPts val="0"/>
                        </a:spcAft>
                      </a:pPr>
                      <a:r>
                        <a:rPr lang="en-IE" sz="1400">
                          <a:effectLst/>
                        </a:rPr>
                        <a:t> </a:t>
                      </a:r>
                      <a:endParaRPr lang="en-GB" sz="1400">
                        <a:effectLst/>
                        <a:latin typeface="Arial" panose="020B0604020202020204" pitchFamily="34" charset="0"/>
                        <a:ea typeface="Times New Roman" panose="02020603050405020304" pitchFamily="18" charset="0"/>
                      </a:endParaRPr>
                    </a:p>
                  </a:txBody>
                  <a:tcPr marL="58975" marR="58975" marT="0" marB="0"/>
                </a:tc>
                <a:tc>
                  <a:txBody>
                    <a:bodyPr/>
                    <a:lstStyle/>
                    <a:p>
                      <a:pPr>
                        <a:lnSpc>
                          <a:spcPct val="107000"/>
                        </a:lnSpc>
                        <a:spcAft>
                          <a:spcPts val="0"/>
                        </a:spcAft>
                      </a:pPr>
                      <a:r>
                        <a:rPr lang="en-IE" sz="1400" dirty="0">
                          <a:effectLst/>
                        </a:rPr>
                        <a:t> </a:t>
                      </a:r>
                      <a:endParaRPr lang="en-GB" sz="1400" dirty="0">
                        <a:effectLst/>
                      </a:endParaRPr>
                    </a:p>
                    <a:p>
                      <a:pPr>
                        <a:lnSpc>
                          <a:spcPct val="107000"/>
                        </a:lnSpc>
                        <a:spcAft>
                          <a:spcPts val="0"/>
                        </a:spcAft>
                      </a:pPr>
                      <a:r>
                        <a:rPr lang="en-IE" sz="1400" b="1" dirty="0">
                          <a:effectLst/>
                        </a:rPr>
                        <a:t>Rights and responsibilities are given to groups or teams of employees to carry out their common work tasks without reference back to management - also called ‘group work’ </a:t>
                      </a:r>
                      <a:endParaRPr lang="en-GB" sz="1400" b="1" dirty="0">
                        <a:effectLst/>
                        <a:latin typeface="Arial" panose="020B0604020202020204" pitchFamily="34" charset="0"/>
                        <a:ea typeface="Times New Roman" panose="02020603050405020304" pitchFamily="18" charset="0"/>
                      </a:endParaRPr>
                    </a:p>
                  </a:txBody>
                  <a:tcPr marL="58975" marR="58975" marT="0" marB="0"/>
                </a:tc>
                <a:extLst>
                  <a:ext uri="{0D108BD9-81ED-4DB2-BD59-A6C34878D82A}">
                    <a16:rowId xmlns:a16="http://schemas.microsoft.com/office/drawing/2014/main" xmlns="" val="1867961953"/>
                  </a:ext>
                </a:extLst>
              </a:tr>
            </a:tbl>
          </a:graphicData>
        </a:graphic>
      </p:graphicFrame>
      <p:sp>
        <p:nvSpPr>
          <p:cNvPr id="3" name="Rectangle 2">
            <a:extLst>
              <a:ext uri="{FF2B5EF4-FFF2-40B4-BE49-F238E27FC236}">
                <a16:creationId xmlns:a16="http://schemas.microsoft.com/office/drawing/2014/main" xmlns="" id="{44EF73F0-A938-4110-A9AE-F92247E58926}"/>
              </a:ext>
            </a:extLst>
          </p:cNvPr>
          <p:cNvSpPr>
            <a:spLocks noChangeArrowheads="1"/>
          </p:cNvSpPr>
          <p:nvPr/>
        </p:nvSpPr>
        <p:spPr bwMode="auto">
          <a:xfrm>
            <a:off x="-11224777" y="1777226"/>
            <a:ext cx="3629724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en-IE" altLang="en-US" sz="1200" b="0" i="1"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Figure 1	Forms of Direct Participation</a:t>
            </a:r>
            <a:r>
              <a:rPr kumimoji="0" lang="en-IE"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GB" altLang="en-US" sz="800" b="0" i="0" u="none" strike="noStrike" cap="none" normalizeH="0" baseline="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4" name="Text Box 1">
            <a:extLst>
              <a:ext uri="{FF2B5EF4-FFF2-40B4-BE49-F238E27FC236}">
                <a16:creationId xmlns:a16="http://schemas.microsoft.com/office/drawing/2014/main" xmlns="" id="{7263604C-D707-49AA-BFDC-6416D6BFE1B7}"/>
              </a:ext>
            </a:extLst>
          </p:cNvPr>
          <p:cNvSpPr txBox="1">
            <a:spLocks noChangeArrowheads="1"/>
          </p:cNvSpPr>
          <p:nvPr/>
        </p:nvSpPr>
        <p:spPr bwMode="auto">
          <a:xfrm>
            <a:off x="692210" y="1825626"/>
            <a:ext cx="1452784" cy="44640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Individual</a:t>
            </a:r>
            <a:r>
              <a:rPr kumimoji="0" lang="ga-IE"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200" b="1" dirty="0">
                <a:latin typeface="Arial" panose="020B0604020202020204" pitchFamily="34" charset="0"/>
                <a:ea typeface="Times New Roman" panose="02020603050405020304" pitchFamily="18" charset="0"/>
                <a:cs typeface="Arial" panose="020B0604020202020204" pitchFamily="34" charset="0"/>
              </a:rPr>
              <a:t>Group</a:t>
            </a:r>
            <a:r>
              <a:rPr kumimoji="0" lang="ga-IE"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ga-IE" altLang="en-US"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ga-IE"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4">
            <a:extLst>
              <a:ext uri="{FF2B5EF4-FFF2-40B4-BE49-F238E27FC236}">
                <a16:creationId xmlns:a16="http://schemas.microsoft.com/office/drawing/2014/main" xmlns="" id="{DA207A94-D9AE-4709-9863-502511F996D2}"/>
              </a:ext>
            </a:extLst>
          </p:cNvPr>
          <p:cNvSpPr>
            <a:spLocks noChangeArrowheads="1"/>
          </p:cNvSpPr>
          <p:nvPr/>
        </p:nvSpPr>
        <p:spPr bwMode="auto">
          <a:xfrm>
            <a:off x="-11224777" y="1667272"/>
            <a:ext cx="36297241"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Arial" panose="020B0604020202020204" pitchFamily="34" charset="0"/>
              </a:rPr>
              <a:t/>
            </a: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These are the definitions adopted for the purposes of the DIRECT Project.</a:t>
            </a: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60417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D0617E-6EB1-4ED2-8758-74D09CAC5233}"/>
              </a:ext>
            </a:extLst>
          </p:cNvPr>
          <p:cNvSpPr>
            <a:spLocks noGrp="1"/>
          </p:cNvSpPr>
          <p:nvPr>
            <p:ph type="title"/>
          </p:nvPr>
        </p:nvSpPr>
        <p:spPr/>
        <p:txBody>
          <a:bodyPr>
            <a:normAutofit/>
          </a:bodyPr>
          <a:lstStyle/>
          <a:p>
            <a:r>
              <a:rPr lang="en-GB" sz="4000" b="1" dirty="0"/>
              <a:t>Case studies: manufacturing, services</a:t>
            </a:r>
          </a:p>
        </p:txBody>
      </p:sp>
      <p:sp>
        <p:nvSpPr>
          <p:cNvPr id="3" name="Content Placeholder 2">
            <a:extLst>
              <a:ext uri="{FF2B5EF4-FFF2-40B4-BE49-F238E27FC236}">
                <a16:creationId xmlns:a16="http://schemas.microsoft.com/office/drawing/2014/main" xmlns="" id="{E49F87A7-F5FC-428D-A318-BA9D70C0A480}"/>
              </a:ext>
            </a:extLst>
          </p:cNvPr>
          <p:cNvSpPr>
            <a:spLocks noGrp="1"/>
          </p:cNvSpPr>
          <p:nvPr>
            <p:ph idx="1"/>
          </p:nvPr>
        </p:nvSpPr>
        <p:spPr/>
        <p:txBody>
          <a:bodyPr/>
          <a:lstStyle/>
          <a:p>
            <a:r>
              <a:rPr lang="en-IE" dirty="0"/>
              <a:t>Carlsberg Bulgaria, </a:t>
            </a:r>
            <a:r>
              <a:rPr lang="en-IE" dirty="0" err="1"/>
              <a:t>CocaCola</a:t>
            </a:r>
            <a:r>
              <a:rPr lang="en-IE" dirty="0"/>
              <a:t> Hellenic Bottling Company (CC-HBC), Sofia airport</a:t>
            </a:r>
          </a:p>
          <a:p>
            <a:r>
              <a:rPr lang="en-IE" dirty="0" err="1"/>
              <a:t>Charalambides-Christis</a:t>
            </a:r>
            <a:r>
              <a:rPr lang="en-IE" dirty="0"/>
              <a:t> Dairies Ltd, Cyprus Telecommunications Authority (CYTA)</a:t>
            </a:r>
          </a:p>
          <a:p>
            <a:r>
              <a:rPr lang="en-IE" dirty="0"/>
              <a:t>Fleetwood Paints, Bord </a:t>
            </a:r>
            <a:r>
              <a:rPr lang="en-IE" dirty="0" err="1"/>
              <a:t>na</a:t>
            </a:r>
            <a:r>
              <a:rPr lang="en-IE" dirty="0"/>
              <a:t> </a:t>
            </a:r>
            <a:r>
              <a:rPr lang="en-IE" dirty="0" err="1"/>
              <a:t>Móna</a:t>
            </a:r>
            <a:r>
              <a:rPr lang="en-IE" dirty="0"/>
              <a:t> (</a:t>
            </a:r>
            <a:r>
              <a:rPr lang="en-IE" dirty="0" err="1"/>
              <a:t>BnM</a:t>
            </a:r>
            <a:r>
              <a:rPr lang="en-IE" dirty="0"/>
              <a:t>) </a:t>
            </a:r>
          </a:p>
          <a:p>
            <a:r>
              <a:rPr lang="en-IE" dirty="0"/>
              <a:t>Fiat Chrysler Automobiles (FCA), Intesa Sanpaolo Bank (ISP) </a:t>
            </a:r>
          </a:p>
          <a:p>
            <a:r>
              <a:rPr lang="en-IE" dirty="0"/>
              <a:t>BZ WBK (Bank) , Company M (a family enterprise)</a:t>
            </a:r>
          </a:p>
          <a:p>
            <a:r>
              <a:rPr lang="en-IE" dirty="0"/>
              <a:t>Toyota Motor Manufacturing Ltd (UK), Leeds Teaching Hospitals NHS Trust</a:t>
            </a:r>
          </a:p>
          <a:p>
            <a:endParaRPr lang="en-IE" dirty="0"/>
          </a:p>
          <a:p>
            <a:endParaRPr lang="en-GB" dirty="0"/>
          </a:p>
        </p:txBody>
      </p:sp>
      <p:sp>
        <p:nvSpPr>
          <p:cNvPr id="4" name="Rectangle 1">
            <a:extLst>
              <a:ext uri="{FF2B5EF4-FFF2-40B4-BE49-F238E27FC236}">
                <a16:creationId xmlns:a16="http://schemas.microsoft.com/office/drawing/2014/main" xmlns="" id="{5192D7F4-1421-44BD-9647-E2FE49EEE65F}"/>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xmlns="" id="{BE5CEF91-7379-46F9-AE7F-A29121965761}"/>
              </a:ext>
            </a:extLst>
          </p:cNvPr>
          <p:cNvSpPr>
            <a:spLocks noChangeArrowheads="1"/>
          </p:cNvSpPr>
          <p:nvPr/>
        </p:nvSpPr>
        <p:spPr bwMode="auto">
          <a:xfrm>
            <a:off x="5963587"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91311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202EA3-686A-4BD8-834D-0658FEAB290C}"/>
              </a:ext>
            </a:extLst>
          </p:cNvPr>
          <p:cNvSpPr>
            <a:spLocks noGrp="1"/>
          </p:cNvSpPr>
          <p:nvPr>
            <p:ph type="title"/>
          </p:nvPr>
        </p:nvSpPr>
        <p:spPr>
          <a:xfrm>
            <a:off x="838200" y="365126"/>
            <a:ext cx="10515600" cy="910002"/>
          </a:xfrm>
        </p:spPr>
        <p:txBody>
          <a:bodyPr>
            <a:normAutofit/>
          </a:bodyPr>
          <a:lstStyle/>
          <a:p>
            <a:r>
              <a:rPr lang="en-GB" sz="4000" b="1" dirty="0"/>
              <a:t>Conclusions</a:t>
            </a:r>
          </a:p>
        </p:txBody>
      </p:sp>
      <p:sp>
        <p:nvSpPr>
          <p:cNvPr id="3" name="Content Placeholder 2">
            <a:extLst>
              <a:ext uri="{FF2B5EF4-FFF2-40B4-BE49-F238E27FC236}">
                <a16:creationId xmlns:a16="http://schemas.microsoft.com/office/drawing/2014/main" xmlns="" id="{84ED4FD1-2153-45F3-A7E8-2CFBE0E48C57}"/>
              </a:ext>
            </a:extLst>
          </p:cNvPr>
          <p:cNvSpPr>
            <a:spLocks noGrp="1"/>
          </p:cNvSpPr>
          <p:nvPr>
            <p:ph idx="1"/>
          </p:nvPr>
        </p:nvSpPr>
        <p:spPr>
          <a:xfrm>
            <a:off x="838200" y="1275128"/>
            <a:ext cx="10797330" cy="5217746"/>
          </a:xfrm>
        </p:spPr>
        <p:txBody>
          <a:bodyPr>
            <a:normAutofit/>
          </a:bodyPr>
          <a:lstStyle/>
          <a:p>
            <a:r>
              <a:rPr lang="en-GB" sz="2400" dirty="0"/>
              <a:t>All forms of DP may be found in varying degrees across all six partner countries, particularly larger companies and subsidiaries of MNCs</a:t>
            </a:r>
          </a:p>
          <a:p>
            <a:r>
              <a:rPr lang="en-GB" sz="2400" dirty="0"/>
              <a:t>Most respondents appreciate value of DP, though understandings of it vary</a:t>
            </a:r>
          </a:p>
          <a:p>
            <a:r>
              <a:rPr lang="en-GB" sz="2400" dirty="0"/>
              <a:t>No regulatory frameworks, though partial regulation in Bulgaria and Ireland, and some provisions in collective agreements in Ireland and Italy</a:t>
            </a:r>
          </a:p>
          <a:p>
            <a:r>
              <a:rPr lang="en-GB" sz="2400" dirty="0"/>
              <a:t>In Italy the social partners, and in Ireland the social partners and government, have been engaged in programmes to improve DP and workplace innovation</a:t>
            </a:r>
          </a:p>
          <a:p>
            <a:r>
              <a:rPr lang="en-GB" sz="2400" dirty="0"/>
              <a:t>Success of DP depends on particular forms of work organisation and technology, management style, corporate culture, skills and culture of the workforce, as well as trust and good industrial relations. Role of greenfield sites also significant?</a:t>
            </a:r>
          </a:p>
          <a:p>
            <a:r>
              <a:rPr lang="en-GB" sz="2400" dirty="0"/>
              <a:t>DP may have positive impact on management, despite TU concerns over possible negative impacts (e.g. stress, work intensification, relationships within groups)</a:t>
            </a:r>
          </a:p>
        </p:txBody>
      </p:sp>
    </p:spTree>
    <p:extLst>
      <p:ext uri="{BB962C8B-B14F-4D97-AF65-F5344CB8AC3E}">
        <p14:creationId xmlns:p14="http://schemas.microsoft.com/office/powerpoint/2010/main" val="1910855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952</Words>
  <Application>Microsoft Office PowerPoint</Application>
  <PresentationFormat>Custom</PresentationFormat>
  <Paragraphs>114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An overview of the research implemented in the framework of DIRECT – main conclusions, recommendations and the way forward</vt:lpstr>
      <vt:lpstr>DIRECT: Partners</vt:lpstr>
      <vt:lpstr>Reference</vt:lpstr>
      <vt:lpstr>Objectives of the project</vt:lpstr>
      <vt:lpstr>Definition of Direct Participation</vt:lpstr>
      <vt:lpstr>Types of direct participation</vt:lpstr>
      <vt:lpstr>PowerPoint Presentation</vt:lpstr>
      <vt:lpstr>Case studies: manufacturing, services</vt:lpstr>
      <vt:lpstr>Conclusions</vt:lpstr>
      <vt:lpstr>Conclusions: General summary of social partner views</vt:lpstr>
      <vt:lpstr>Recommendations</vt:lpstr>
      <vt:lpstr>Digitalisation/AI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the research implemented in the framework of DIRECT – main conclusions, recommendations and the way forward</dc:title>
  <dc:creator>Michael Gold</dc:creator>
  <cp:lastModifiedBy>Ina Atanasova</cp:lastModifiedBy>
  <cp:revision>34</cp:revision>
  <dcterms:created xsi:type="dcterms:W3CDTF">2020-02-08T11:46:37Z</dcterms:created>
  <dcterms:modified xsi:type="dcterms:W3CDTF">2020-02-25T13:13:55Z</dcterms:modified>
</cp:coreProperties>
</file>