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3"/>
  </p:notesMasterIdLst>
  <p:sldIdLst>
    <p:sldId id="256" r:id="rId2"/>
    <p:sldId id="257" r:id="rId3"/>
    <p:sldId id="265" r:id="rId4"/>
    <p:sldId id="283" r:id="rId5"/>
    <p:sldId id="284" r:id="rId6"/>
    <p:sldId id="262" r:id="rId7"/>
    <p:sldId id="261" r:id="rId8"/>
    <p:sldId id="285" r:id="rId9"/>
    <p:sldId id="286" r:id="rId10"/>
    <p:sldId id="287" r:id="rId11"/>
    <p:sldId id="264" r:id="rId12"/>
  </p:sldIdLst>
  <p:sldSz cx="9144000" cy="5143500" type="screen16x9"/>
  <p:notesSz cx="6858000" cy="9144000"/>
  <p:embeddedFontLst>
    <p:embeddedFont>
      <p:font typeface="Playfair Display" charset="-52"/>
      <p:regular r:id="rId14"/>
      <p:bold r:id="rId15"/>
      <p:italic r:id="rId16"/>
      <p:boldItalic r:id="rId17"/>
    </p:embeddedFont>
    <p:embeddedFont>
      <p:font typeface="Roboto Condensed" charset="0"/>
      <p:regular r:id="rId18"/>
      <p:bold r:id="rId19"/>
      <p:italic r:id="rId20"/>
      <p:boldItalic r:id="rId21"/>
    </p:embeddedFont>
    <p:embeddedFont>
      <p:font typeface="Lato" charset="0"/>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35" d="100"/>
          <a:sy n="135" d="100"/>
        </p:scale>
        <p:origin x="-84" y="-63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schemas.openxmlformats.org/officeDocument/2006/relationships/font" Target="fonts/font12.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1.fntdata"/><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font" Target="fonts/font10.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font" Target="fonts/font9.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73937554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e2cc1a20e_0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e2cc1a20e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7e2cc1a20e_0_2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7e2cc1a20e_0_2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7e2cc1a20e_0_2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7e2cc1a20e_0_2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e2cc1a20e_0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e2cc1a20e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e2cc1a20e_0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e2cc1a20e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e2cc1a20e_0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e2cc1a20e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7e2cc1a20e_0_2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7e2cc1a20e_0_2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7e2cc1a20e_0_2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7e2cc1a20e_0_2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e2cc1a20e_0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e2cc1a20e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e2cc1a20e_0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e2cc1a20e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rect2" type="title">
  <p:cSld name="TITLE">
    <p:spTree>
      <p:nvGrpSpPr>
        <p:cNvPr id="1" name="Shape 9"/>
        <p:cNvGrpSpPr/>
        <p:nvPr/>
      </p:nvGrpSpPr>
      <p:grpSpPr>
        <a:xfrm>
          <a:off x="0" y="0"/>
          <a:ext cx="0" cy="0"/>
          <a:chOff x="0" y="0"/>
          <a:chExt cx="0" cy="0"/>
        </a:xfrm>
      </p:grpSpPr>
      <p:sp>
        <p:nvSpPr>
          <p:cNvPr id="10" name="Google Shape;10;p2"/>
          <p:cNvSpPr/>
          <p:nvPr/>
        </p:nvSpPr>
        <p:spPr>
          <a:xfrm>
            <a:off x="2749050" y="748800"/>
            <a:ext cx="3645900" cy="36459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2992950" y="992700"/>
            <a:ext cx="3158100" cy="3158100"/>
          </a:xfrm>
          <a:prstGeom prst="rect">
            <a:avLst/>
          </a:prstGeom>
          <a:noFill/>
          <a:ln w="28575" cap="flat" cmpd="sng">
            <a:solidFill>
              <a:schemeClr val="lt1"/>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096250" y="1627200"/>
            <a:ext cx="2951400" cy="15843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1"/>
              </a:buClr>
              <a:buSzPts val="3200"/>
              <a:buNone/>
              <a:defRPr>
                <a:solidFill>
                  <a:schemeClr val="lt1"/>
                </a:solidFill>
              </a:defRPr>
            </a:lvl1pPr>
            <a:lvl2pPr lvl="1" algn="ctr">
              <a:spcBef>
                <a:spcPts val="0"/>
              </a:spcBef>
              <a:spcAft>
                <a:spcPts val="0"/>
              </a:spcAft>
              <a:buClr>
                <a:schemeClr val="lt1"/>
              </a:buClr>
              <a:buSzPts val="3200"/>
              <a:buFont typeface="Lato"/>
              <a:buNone/>
              <a:defRPr>
                <a:solidFill>
                  <a:schemeClr val="lt1"/>
                </a:solidFill>
                <a:latin typeface="Lato"/>
                <a:ea typeface="Lato"/>
                <a:cs typeface="Lato"/>
                <a:sym typeface="Lato"/>
              </a:defRPr>
            </a:lvl2pPr>
            <a:lvl3pPr lvl="2" algn="ctr">
              <a:spcBef>
                <a:spcPts val="0"/>
              </a:spcBef>
              <a:spcAft>
                <a:spcPts val="0"/>
              </a:spcAft>
              <a:buClr>
                <a:schemeClr val="lt1"/>
              </a:buClr>
              <a:buSzPts val="3200"/>
              <a:buFont typeface="Lato"/>
              <a:buNone/>
              <a:defRPr>
                <a:solidFill>
                  <a:schemeClr val="lt1"/>
                </a:solidFill>
                <a:latin typeface="Lato"/>
                <a:ea typeface="Lato"/>
                <a:cs typeface="Lato"/>
                <a:sym typeface="Lato"/>
              </a:defRPr>
            </a:lvl3pPr>
            <a:lvl4pPr lvl="3" algn="ctr">
              <a:spcBef>
                <a:spcPts val="0"/>
              </a:spcBef>
              <a:spcAft>
                <a:spcPts val="0"/>
              </a:spcAft>
              <a:buClr>
                <a:schemeClr val="lt1"/>
              </a:buClr>
              <a:buSzPts val="3200"/>
              <a:buFont typeface="Lato"/>
              <a:buNone/>
              <a:defRPr>
                <a:solidFill>
                  <a:schemeClr val="lt1"/>
                </a:solidFill>
                <a:latin typeface="Lato"/>
                <a:ea typeface="Lato"/>
                <a:cs typeface="Lato"/>
                <a:sym typeface="Lato"/>
              </a:defRPr>
            </a:lvl4pPr>
            <a:lvl5pPr lvl="4" algn="ctr">
              <a:spcBef>
                <a:spcPts val="0"/>
              </a:spcBef>
              <a:spcAft>
                <a:spcPts val="0"/>
              </a:spcAft>
              <a:buClr>
                <a:schemeClr val="lt1"/>
              </a:buClr>
              <a:buSzPts val="3200"/>
              <a:buFont typeface="Lato"/>
              <a:buNone/>
              <a:defRPr>
                <a:solidFill>
                  <a:schemeClr val="lt1"/>
                </a:solidFill>
                <a:latin typeface="Lato"/>
                <a:ea typeface="Lato"/>
                <a:cs typeface="Lato"/>
                <a:sym typeface="Lato"/>
              </a:defRPr>
            </a:lvl5pPr>
            <a:lvl6pPr lvl="5" algn="ctr">
              <a:spcBef>
                <a:spcPts val="0"/>
              </a:spcBef>
              <a:spcAft>
                <a:spcPts val="0"/>
              </a:spcAft>
              <a:buClr>
                <a:schemeClr val="lt1"/>
              </a:buClr>
              <a:buSzPts val="3200"/>
              <a:buFont typeface="Lato"/>
              <a:buNone/>
              <a:defRPr>
                <a:solidFill>
                  <a:schemeClr val="lt1"/>
                </a:solidFill>
                <a:latin typeface="Lato"/>
                <a:ea typeface="Lato"/>
                <a:cs typeface="Lato"/>
                <a:sym typeface="Lato"/>
              </a:defRPr>
            </a:lvl6pPr>
            <a:lvl7pPr lvl="6" algn="ctr">
              <a:spcBef>
                <a:spcPts val="0"/>
              </a:spcBef>
              <a:spcAft>
                <a:spcPts val="0"/>
              </a:spcAft>
              <a:buClr>
                <a:schemeClr val="lt1"/>
              </a:buClr>
              <a:buSzPts val="3200"/>
              <a:buFont typeface="Lato"/>
              <a:buNone/>
              <a:defRPr>
                <a:solidFill>
                  <a:schemeClr val="lt1"/>
                </a:solidFill>
                <a:latin typeface="Lato"/>
                <a:ea typeface="Lato"/>
                <a:cs typeface="Lato"/>
                <a:sym typeface="Lato"/>
              </a:defRPr>
            </a:lvl7pPr>
            <a:lvl8pPr lvl="7" algn="ctr">
              <a:spcBef>
                <a:spcPts val="0"/>
              </a:spcBef>
              <a:spcAft>
                <a:spcPts val="0"/>
              </a:spcAft>
              <a:buClr>
                <a:schemeClr val="lt1"/>
              </a:buClr>
              <a:buSzPts val="3200"/>
              <a:buFont typeface="Lato"/>
              <a:buNone/>
              <a:defRPr>
                <a:solidFill>
                  <a:schemeClr val="lt1"/>
                </a:solidFill>
                <a:latin typeface="Lato"/>
                <a:ea typeface="Lato"/>
                <a:cs typeface="Lato"/>
                <a:sym typeface="Lato"/>
              </a:defRPr>
            </a:lvl8pPr>
            <a:lvl9pPr lvl="8" algn="ctr">
              <a:spcBef>
                <a:spcPts val="0"/>
              </a:spcBef>
              <a:spcAft>
                <a:spcPts val="0"/>
              </a:spcAft>
              <a:buClr>
                <a:schemeClr val="lt1"/>
              </a:buClr>
              <a:buSzPts val="3200"/>
              <a:buFont typeface="Lato"/>
              <a:buNone/>
              <a:defRPr>
                <a:solidFill>
                  <a:schemeClr val="lt1"/>
                </a:solidFill>
                <a:latin typeface="Lato"/>
                <a:ea typeface="Lato"/>
                <a:cs typeface="Lato"/>
                <a:sym typeface="Lato"/>
              </a:defRPr>
            </a:lvl9pPr>
          </a:lstStyle>
          <a:p>
            <a:endParaRPr/>
          </a:p>
        </p:txBody>
      </p:sp>
      <p:sp>
        <p:nvSpPr>
          <p:cNvPr id="13" name="Google Shape;13;p2"/>
          <p:cNvSpPr txBox="1">
            <a:spLocks noGrp="1"/>
          </p:cNvSpPr>
          <p:nvPr>
            <p:ph type="subTitle" idx="1"/>
          </p:nvPr>
        </p:nvSpPr>
        <p:spPr>
          <a:xfrm>
            <a:off x="3096363" y="3266930"/>
            <a:ext cx="2951400" cy="701400"/>
          </a:xfrm>
          <a:prstGeom prst="rect">
            <a:avLst/>
          </a:prstGeom>
        </p:spPr>
        <p:txBody>
          <a:bodyPr spcFirstLastPara="1" wrap="square" lIns="91425" tIns="91425" rIns="91425" bIns="91425" anchor="b" anchorCtr="0">
            <a:noAutofit/>
          </a:bodyPr>
          <a:lstStyle>
            <a:lvl1pPr lvl="0" algn="ctr">
              <a:lnSpc>
                <a:spcPct val="100000"/>
              </a:lnSpc>
              <a:spcBef>
                <a:spcPts val="0"/>
              </a:spcBef>
              <a:spcAft>
                <a:spcPts val="0"/>
              </a:spcAft>
              <a:buClr>
                <a:schemeClr val="lt1"/>
              </a:buClr>
              <a:buSzPts val="1800"/>
              <a:buNone/>
              <a:defRPr b="1">
                <a:solidFill>
                  <a:schemeClr val="lt1"/>
                </a:solidFill>
              </a:defRPr>
            </a:lvl1pPr>
            <a:lvl2pPr lvl="1" algn="ctr">
              <a:lnSpc>
                <a:spcPct val="100000"/>
              </a:lnSpc>
              <a:spcBef>
                <a:spcPts val="0"/>
              </a:spcBef>
              <a:spcAft>
                <a:spcPts val="0"/>
              </a:spcAft>
              <a:buClr>
                <a:schemeClr val="lt1"/>
              </a:buClr>
              <a:buSzPts val="1800"/>
              <a:buNone/>
              <a:defRPr sz="1800" b="1">
                <a:solidFill>
                  <a:schemeClr val="lt1"/>
                </a:solidFill>
              </a:defRPr>
            </a:lvl2pPr>
            <a:lvl3pPr lvl="2" algn="ctr">
              <a:lnSpc>
                <a:spcPct val="100000"/>
              </a:lnSpc>
              <a:spcBef>
                <a:spcPts val="0"/>
              </a:spcBef>
              <a:spcAft>
                <a:spcPts val="0"/>
              </a:spcAft>
              <a:buClr>
                <a:schemeClr val="lt1"/>
              </a:buClr>
              <a:buSzPts val="1800"/>
              <a:buNone/>
              <a:defRPr sz="1800" b="1">
                <a:solidFill>
                  <a:schemeClr val="lt1"/>
                </a:solidFill>
              </a:defRPr>
            </a:lvl3pPr>
            <a:lvl4pPr lvl="3" algn="ctr">
              <a:lnSpc>
                <a:spcPct val="100000"/>
              </a:lnSpc>
              <a:spcBef>
                <a:spcPts val="0"/>
              </a:spcBef>
              <a:spcAft>
                <a:spcPts val="0"/>
              </a:spcAft>
              <a:buClr>
                <a:schemeClr val="lt1"/>
              </a:buClr>
              <a:buSzPts val="1800"/>
              <a:buNone/>
              <a:defRPr sz="1800" b="1">
                <a:solidFill>
                  <a:schemeClr val="lt1"/>
                </a:solidFill>
              </a:defRPr>
            </a:lvl4pPr>
            <a:lvl5pPr lvl="4" algn="ctr">
              <a:lnSpc>
                <a:spcPct val="100000"/>
              </a:lnSpc>
              <a:spcBef>
                <a:spcPts val="0"/>
              </a:spcBef>
              <a:spcAft>
                <a:spcPts val="0"/>
              </a:spcAft>
              <a:buClr>
                <a:schemeClr val="lt1"/>
              </a:buClr>
              <a:buSzPts val="1800"/>
              <a:buNone/>
              <a:defRPr sz="1800" b="1">
                <a:solidFill>
                  <a:schemeClr val="lt1"/>
                </a:solidFill>
              </a:defRPr>
            </a:lvl5pPr>
            <a:lvl6pPr lvl="5" algn="ctr">
              <a:lnSpc>
                <a:spcPct val="100000"/>
              </a:lnSpc>
              <a:spcBef>
                <a:spcPts val="0"/>
              </a:spcBef>
              <a:spcAft>
                <a:spcPts val="0"/>
              </a:spcAft>
              <a:buClr>
                <a:schemeClr val="lt1"/>
              </a:buClr>
              <a:buSzPts val="1800"/>
              <a:buNone/>
              <a:defRPr sz="1800" b="1">
                <a:solidFill>
                  <a:schemeClr val="lt1"/>
                </a:solidFill>
              </a:defRPr>
            </a:lvl6pPr>
            <a:lvl7pPr lvl="6" algn="ctr">
              <a:lnSpc>
                <a:spcPct val="100000"/>
              </a:lnSpc>
              <a:spcBef>
                <a:spcPts val="0"/>
              </a:spcBef>
              <a:spcAft>
                <a:spcPts val="0"/>
              </a:spcAft>
              <a:buClr>
                <a:schemeClr val="lt1"/>
              </a:buClr>
              <a:buSzPts val="1800"/>
              <a:buNone/>
              <a:defRPr sz="1800" b="1">
                <a:solidFill>
                  <a:schemeClr val="lt1"/>
                </a:solidFill>
              </a:defRPr>
            </a:lvl7pPr>
            <a:lvl8pPr lvl="7" algn="ctr">
              <a:lnSpc>
                <a:spcPct val="100000"/>
              </a:lnSpc>
              <a:spcBef>
                <a:spcPts val="0"/>
              </a:spcBef>
              <a:spcAft>
                <a:spcPts val="0"/>
              </a:spcAft>
              <a:buClr>
                <a:schemeClr val="lt1"/>
              </a:buClr>
              <a:buSzPts val="1800"/>
              <a:buNone/>
              <a:defRPr sz="1800" b="1">
                <a:solidFill>
                  <a:schemeClr val="lt1"/>
                </a:solidFill>
              </a:defRPr>
            </a:lvl8pPr>
            <a:lvl9pPr lvl="8" algn="ctr">
              <a:lnSpc>
                <a:spcPct val="100000"/>
              </a:lnSpc>
              <a:spcBef>
                <a:spcPts val="0"/>
              </a:spcBef>
              <a:spcAft>
                <a:spcPts val="0"/>
              </a:spcAft>
              <a:buClr>
                <a:schemeClr val="lt1"/>
              </a:buClr>
              <a:buSzPts val="1800"/>
              <a:buNone/>
              <a:defRPr sz="1800" b="1">
                <a:solidFill>
                  <a:schemeClr val="lt1"/>
                </a:solidFill>
              </a:defRPr>
            </a:lvl9pPr>
          </a:lstStyle>
          <a:p>
            <a:endParaRPr/>
          </a:p>
        </p:txBody>
      </p:sp>
      <p:sp>
        <p:nvSpPr>
          <p:cNvPr id="14" name="Google Shape;14;p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509550" y="1423875"/>
            <a:ext cx="8124900" cy="17982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1"/>
              </a:buClr>
              <a:buSzPts val="4800"/>
              <a:buNone/>
              <a:defRPr sz="4800">
                <a:solidFill>
                  <a:schemeClr val="lt1"/>
                </a:solidFill>
              </a:defRPr>
            </a:lvl1pPr>
            <a:lvl2pPr lvl="1"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2pPr>
            <a:lvl3pPr lvl="2"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3pPr>
            <a:lvl4pPr lvl="3"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4pPr>
            <a:lvl5pPr lvl="4"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5pPr>
            <a:lvl6pPr lvl="5"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6pPr>
            <a:lvl7pPr lvl="6"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7pPr>
            <a:lvl8pPr lvl="7"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8pPr>
            <a:lvl9pPr lvl="8"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9pPr>
          </a:lstStyle>
          <a:p>
            <a:endParaRPr/>
          </a:p>
        </p:txBody>
      </p:sp>
      <p:sp>
        <p:nvSpPr>
          <p:cNvPr id="17" name="Google Shape;17;p3"/>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1" name="Google Shape;21;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2" name="Google Shape;22;p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Google Shape;29;p6"/>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30" name="Google Shape;30;p6"/>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2"/>
        </a:solidFill>
        <a:effectLst/>
      </p:bgPr>
    </p:bg>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Font typeface="Lato"/>
              <a:buNone/>
              <a:defRPr sz="4800" b="0">
                <a:solidFill>
                  <a:schemeClr val="lt1"/>
                </a:solidFill>
                <a:latin typeface="Lato"/>
                <a:ea typeface="Lato"/>
                <a:cs typeface="Lato"/>
                <a:sym typeface="Lato"/>
              </a:defRPr>
            </a:lvl2pPr>
            <a:lvl3pPr lvl="2">
              <a:spcBef>
                <a:spcPts val="0"/>
              </a:spcBef>
              <a:spcAft>
                <a:spcPts val="0"/>
              </a:spcAft>
              <a:buClr>
                <a:schemeClr val="lt1"/>
              </a:buClr>
              <a:buSzPts val="4800"/>
              <a:buFont typeface="Lato"/>
              <a:buNone/>
              <a:defRPr sz="4800" b="0">
                <a:solidFill>
                  <a:schemeClr val="lt1"/>
                </a:solidFill>
                <a:latin typeface="Lato"/>
                <a:ea typeface="Lato"/>
                <a:cs typeface="Lato"/>
                <a:sym typeface="Lato"/>
              </a:defRPr>
            </a:lvl3pPr>
            <a:lvl4pPr lvl="3">
              <a:spcBef>
                <a:spcPts val="0"/>
              </a:spcBef>
              <a:spcAft>
                <a:spcPts val="0"/>
              </a:spcAft>
              <a:buClr>
                <a:schemeClr val="lt1"/>
              </a:buClr>
              <a:buSzPts val="4800"/>
              <a:buFont typeface="Lato"/>
              <a:buNone/>
              <a:defRPr sz="4800" b="0">
                <a:solidFill>
                  <a:schemeClr val="lt1"/>
                </a:solidFill>
                <a:latin typeface="Lato"/>
                <a:ea typeface="Lato"/>
                <a:cs typeface="Lato"/>
                <a:sym typeface="Lato"/>
              </a:defRPr>
            </a:lvl4pPr>
            <a:lvl5pPr lvl="4">
              <a:spcBef>
                <a:spcPts val="0"/>
              </a:spcBef>
              <a:spcAft>
                <a:spcPts val="0"/>
              </a:spcAft>
              <a:buClr>
                <a:schemeClr val="lt1"/>
              </a:buClr>
              <a:buSzPts val="4800"/>
              <a:buFont typeface="Lato"/>
              <a:buNone/>
              <a:defRPr sz="4800" b="0">
                <a:solidFill>
                  <a:schemeClr val="lt1"/>
                </a:solidFill>
                <a:latin typeface="Lato"/>
                <a:ea typeface="Lato"/>
                <a:cs typeface="Lato"/>
                <a:sym typeface="Lato"/>
              </a:defRPr>
            </a:lvl5pPr>
            <a:lvl6pPr lvl="5">
              <a:spcBef>
                <a:spcPts val="0"/>
              </a:spcBef>
              <a:spcAft>
                <a:spcPts val="0"/>
              </a:spcAft>
              <a:buClr>
                <a:schemeClr val="lt1"/>
              </a:buClr>
              <a:buSzPts val="4800"/>
              <a:buFont typeface="Lato"/>
              <a:buNone/>
              <a:defRPr sz="4800" b="0">
                <a:solidFill>
                  <a:schemeClr val="lt1"/>
                </a:solidFill>
                <a:latin typeface="Lato"/>
                <a:ea typeface="Lato"/>
                <a:cs typeface="Lato"/>
                <a:sym typeface="Lato"/>
              </a:defRPr>
            </a:lvl6pPr>
            <a:lvl7pPr lvl="6">
              <a:spcBef>
                <a:spcPts val="0"/>
              </a:spcBef>
              <a:spcAft>
                <a:spcPts val="0"/>
              </a:spcAft>
              <a:buClr>
                <a:schemeClr val="lt1"/>
              </a:buClr>
              <a:buSzPts val="4800"/>
              <a:buFont typeface="Lato"/>
              <a:buNone/>
              <a:defRPr sz="4800" b="0">
                <a:solidFill>
                  <a:schemeClr val="lt1"/>
                </a:solidFill>
                <a:latin typeface="Lato"/>
                <a:ea typeface="Lato"/>
                <a:cs typeface="Lato"/>
                <a:sym typeface="Lato"/>
              </a:defRPr>
            </a:lvl7pPr>
            <a:lvl8pPr lvl="7">
              <a:spcBef>
                <a:spcPts val="0"/>
              </a:spcBef>
              <a:spcAft>
                <a:spcPts val="0"/>
              </a:spcAft>
              <a:buClr>
                <a:schemeClr val="lt1"/>
              </a:buClr>
              <a:buSzPts val="4800"/>
              <a:buFont typeface="Lato"/>
              <a:buNone/>
              <a:defRPr sz="4800" b="0">
                <a:solidFill>
                  <a:schemeClr val="lt1"/>
                </a:solidFill>
                <a:latin typeface="Lato"/>
                <a:ea typeface="Lato"/>
                <a:cs typeface="Lato"/>
                <a:sym typeface="Lato"/>
              </a:defRPr>
            </a:lvl8pPr>
            <a:lvl9pPr lvl="8">
              <a:spcBef>
                <a:spcPts val="0"/>
              </a:spcBef>
              <a:spcAft>
                <a:spcPts val="0"/>
              </a:spcAft>
              <a:buClr>
                <a:schemeClr val="lt1"/>
              </a:buClr>
              <a:buSzPts val="4800"/>
              <a:buFont typeface="Lato"/>
              <a:buNone/>
              <a:defRPr sz="4800" b="0">
                <a:solidFill>
                  <a:schemeClr val="lt1"/>
                </a:solidFill>
                <a:latin typeface="Lato"/>
                <a:ea typeface="Lato"/>
                <a:cs typeface="Lato"/>
                <a:sym typeface="Lato"/>
              </a:defRPr>
            </a:lvl9pPr>
          </a:lstStyle>
          <a:p>
            <a:endParaRPr/>
          </a:p>
        </p:txBody>
      </p:sp>
      <p:sp>
        <p:nvSpPr>
          <p:cNvPr id="37" name="Google Shape;37;p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8"/>
        <p:cNvGrpSpPr/>
        <p:nvPr/>
      </p:nvGrpSpPr>
      <p:grpSpPr>
        <a:xfrm>
          <a:off x="0" y="0"/>
          <a:ext cx="0" cy="0"/>
          <a:chOff x="0" y="0"/>
          <a:chExt cx="0" cy="0"/>
        </a:xfrm>
      </p:grpSpPr>
      <p:sp>
        <p:nvSpPr>
          <p:cNvPr id="39" name="Google Shape;39;p9"/>
          <p:cNvSpPr/>
          <p:nvPr/>
        </p:nvSpPr>
        <p:spPr>
          <a:xfrm>
            <a:off x="4572000" y="-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0" name="Google Shape;40;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1" name="Google Shape;41;p9"/>
          <p:cNvSpPr txBox="1">
            <a:spLocks noGrp="1"/>
          </p:cNvSpPr>
          <p:nvPr>
            <p:ph type="title"/>
          </p:nvPr>
        </p:nvSpPr>
        <p:spPr>
          <a:xfrm>
            <a:off x="265500" y="1107950"/>
            <a:ext cx="4045200" cy="16836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2" name="Google Shape;42;p9"/>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Google Shape;43;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4" name="Google Shape;44;p9"/>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11"/>
          <p:cNvSpPr txBox="1">
            <a:spLocks noGrp="1"/>
          </p:cNvSpPr>
          <p:nvPr>
            <p:ph type="title" hasCustomPrompt="1"/>
          </p:nvPr>
        </p:nvSpPr>
        <p:spPr>
          <a:xfrm>
            <a:off x="311700" y="1233100"/>
            <a:ext cx="8520600" cy="1610100"/>
          </a:xfrm>
          <a:prstGeom prst="rect">
            <a:avLst/>
          </a:prstGeom>
        </p:spPr>
        <p:txBody>
          <a:bodyPr spcFirstLastPara="1" wrap="square" lIns="91425" tIns="91425" rIns="91425" bIns="91425" anchor="b" anchorCtr="0">
            <a:noAutofit/>
          </a:bodyPr>
          <a:lstStyle>
            <a:lvl1pPr lvl="0" algn="ctr">
              <a:spcBef>
                <a:spcPts val="0"/>
              </a:spcBef>
              <a:spcAft>
                <a:spcPts val="0"/>
              </a:spcAft>
              <a:buSzPts val="10000"/>
              <a:buNone/>
              <a:defRPr sz="10000"/>
            </a:lvl1pPr>
            <a:lvl2pPr lvl="1" algn="ctr">
              <a:spcBef>
                <a:spcPts val="0"/>
              </a:spcBef>
              <a:spcAft>
                <a:spcPts val="0"/>
              </a:spcAft>
              <a:buSzPts val="10000"/>
              <a:buFont typeface="Lato"/>
              <a:buNone/>
              <a:defRPr sz="10000">
                <a:latin typeface="Lato"/>
                <a:ea typeface="Lato"/>
                <a:cs typeface="Lato"/>
                <a:sym typeface="Lato"/>
              </a:defRPr>
            </a:lvl2pPr>
            <a:lvl3pPr lvl="2" algn="ctr">
              <a:spcBef>
                <a:spcPts val="0"/>
              </a:spcBef>
              <a:spcAft>
                <a:spcPts val="0"/>
              </a:spcAft>
              <a:buSzPts val="10000"/>
              <a:buFont typeface="Lato"/>
              <a:buNone/>
              <a:defRPr sz="10000">
                <a:latin typeface="Lato"/>
                <a:ea typeface="Lato"/>
                <a:cs typeface="Lato"/>
                <a:sym typeface="Lato"/>
              </a:defRPr>
            </a:lvl3pPr>
            <a:lvl4pPr lvl="3" algn="ctr">
              <a:spcBef>
                <a:spcPts val="0"/>
              </a:spcBef>
              <a:spcAft>
                <a:spcPts val="0"/>
              </a:spcAft>
              <a:buSzPts val="10000"/>
              <a:buFont typeface="Lato"/>
              <a:buNone/>
              <a:defRPr sz="10000">
                <a:latin typeface="Lato"/>
                <a:ea typeface="Lato"/>
                <a:cs typeface="Lato"/>
                <a:sym typeface="Lato"/>
              </a:defRPr>
            </a:lvl4pPr>
            <a:lvl5pPr lvl="4" algn="ctr">
              <a:spcBef>
                <a:spcPts val="0"/>
              </a:spcBef>
              <a:spcAft>
                <a:spcPts val="0"/>
              </a:spcAft>
              <a:buSzPts val="10000"/>
              <a:buFont typeface="Lato"/>
              <a:buNone/>
              <a:defRPr sz="10000">
                <a:latin typeface="Lato"/>
                <a:ea typeface="Lato"/>
                <a:cs typeface="Lato"/>
                <a:sym typeface="Lato"/>
              </a:defRPr>
            </a:lvl5pPr>
            <a:lvl6pPr lvl="5" algn="ctr">
              <a:spcBef>
                <a:spcPts val="0"/>
              </a:spcBef>
              <a:spcAft>
                <a:spcPts val="0"/>
              </a:spcAft>
              <a:buSzPts val="10000"/>
              <a:buFont typeface="Lato"/>
              <a:buNone/>
              <a:defRPr sz="10000">
                <a:latin typeface="Lato"/>
                <a:ea typeface="Lato"/>
                <a:cs typeface="Lato"/>
                <a:sym typeface="Lato"/>
              </a:defRPr>
            </a:lvl6pPr>
            <a:lvl7pPr lvl="6" algn="ctr">
              <a:spcBef>
                <a:spcPts val="0"/>
              </a:spcBef>
              <a:spcAft>
                <a:spcPts val="0"/>
              </a:spcAft>
              <a:buSzPts val="10000"/>
              <a:buFont typeface="Lato"/>
              <a:buNone/>
              <a:defRPr sz="10000">
                <a:latin typeface="Lato"/>
                <a:ea typeface="Lato"/>
                <a:cs typeface="Lato"/>
                <a:sym typeface="Lato"/>
              </a:defRPr>
            </a:lvl7pPr>
            <a:lvl8pPr lvl="7" algn="ctr">
              <a:spcBef>
                <a:spcPts val="0"/>
              </a:spcBef>
              <a:spcAft>
                <a:spcPts val="0"/>
              </a:spcAft>
              <a:buSzPts val="10000"/>
              <a:buFont typeface="Lato"/>
              <a:buNone/>
              <a:defRPr sz="10000">
                <a:latin typeface="Lato"/>
                <a:ea typeface="Lato"/>
                <a:cs typeface="Lato"/>
                <a:sym typeface="Lato"/>
              </a:defRPr>
            </a:lvl8pPr>
            <a:lvl9pPr lvl="8" algn="ctr">
              <a:spcBef>
                <a:spcPts val="0"/>
              </a:spcBef>
              <a:spcAft>
                <a:spcPts val="0"/>
              </a:spcAft>
              <a:buSzPts val="10000"/>
              <a:buFont typeface="Lato"/>
              <a:buNone/>
              <a:defRPr sz="10000">
                <a:latin typeface="Lato"/>
                <a:ea typeface="Lato"/>
                <a:cs typeface="Lato"/>
                <a:sym typeface="Lato"/>
              </a:defRPr>
            </a:lvl9pPr>
          </a:lstStyle>
          <a:p>
            <a:r>
              <a:t>xx%</a:t>
            </a:r>
          </a:p>
        </p:txBody>
      </p:sp>
      <p:sp>
        <p:nvSpPr>
          <p:cNvPr id="51" name="Google Shape;51;p11"/>
          <p:cNvSpPr txBox="1">
            <a:spLocks noGrp="1"/>
          </p:cNvSpPr>
          <p:nvPr>
            <p:ph type="body" idx="1"/>
          </p:nvPr>
        </p:nvSpPr>
        <p:spPr>
          <a:xfrm>
            <a:off x="311700" y="2919450"/>
            <a:ext cx="85206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coral">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91350"/>
            <a:ext cx="8520600" cy="6261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200"/>
              <a:buFont typeface="Roboto Condensed"/>
              <a:buNone/>
              <a:defRPr sz="3200" b="1">
                <a:solidFill>
                  <a:schemeClr val="dk1"/>
                </a:solidFill>
                <a:latin typeface="Roboto Condensed"/>
                <a:ea typeface="Roboto Condensed"/>
                <a:cs typeface="Roboto Condensed"/>
                <a:sym typeface="Roboto Condensed"/>
              </a:defRPr>
            </a:lvl1pPr>
            <a:lvl2pPr lvl="1">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Roboto Condensed"/>
              <a:buChar char="●"/>
              <a:defRPr sz="1800">
                <a:solidFill>
                  <a:schemeClr val="dk2"/>
                </a:solidFill>
                <a:latin typeface="Roboto Condensed"/>
                <a:ea typeface="Roboto Condensed"/>
                <a:cs typeface="Roboto Condensed"/>
                <a:sym typeface="Roboto Condensed"/>
              </a:defRPr>
            </a:lvl1pPr>
            <a:lvl2pPr marL="914400" lvl="1" indent="-317500">
              <a:lnSpc>
                <a:spcPct val="115000"/>
              </a:lnSpc>
              <a:spcBef>
                <a:spcPts val="1600"/>
              </a:spcBef>
              <a:spcAft>
                <a:spcPts val="0"/>
              </a:spcAft>
              <a:buClr>
                <a:schemeClr val="dk2"/>
              </a:buClr>
              <a:buSzPts val="1400"/>
              <a:buFont typeface="Roboto Condensed"/>
              <a:buChar char="○"/>
              <a:defRPr>
                <a:solidFill>
                  <a:schemeClr val="dk2"/>
                </a:solidFill>
                <a:latin typeface="Roboto Condensed"/>
                <a:ea typeface="Roboto Condensed"/>
                <a:cs typeface="Roboto Condensed"/>
                <a:sym typeface="Roboto Condensed"/>
              </a:defRPr>
            </a:lvl2pPr>
            <a:lvl3pPr marL="1371600" lvl="2" indent="-317500">
              <a:lnSpc>
                <a:spcPct val="115000"/>
              </a:lnSpc>
              <a:spcBef>
                <a:spcPts val="1600"/>
              </a:spcBef>
              <a:spcAft>
                <a:spcPts val="0"/>
              </a:spcAft>
              <a:buClr>
                <a:schemeClr val="dk2"/>
              </a:buClr>
              <a:buSzPts val="1400"/>
              <a:buFont typeface="Roboto Condensed"/>
              <a:buChar char="■"/>
              <a:defRPr>
                <a:solidFill>
                  <a:schemeClr val="dk2"/>
                </a:solidFill>
                <a:latin typeface="Roboto Condensed"/>
                <a:ea typeface="Roboto Condensed"/>
                <a:cs typeface="Roboto Condensed"/>
                <a:sym typeface="Roboto Condensed"/>
              </a:defRPr>
            </a:lvl3pPr>
            <a:lvl4pPr marL="1828800" lvl="3" indent="-317500">
              <a:lnSpc>
                <a:spcPct val="115000"/>
              </a:lnSpc>
              <a:spcBef>
                <a:spcPts val="1600"/>
              </a:spcBef>
              <a:spcAft>
                <a:spcPts val="0"/>
              </a:spcAft>
              <a:buClr>
                <a:schemeClr val="dk2"/>
              </a:buClr>
              <a:buSzPts val="1400"/>
              <a:buFont typeface="Roboto Condensed"/>
              <a:buChar char="●"/>
              <a:defRPr>
                <a:solidFill>
                  <a:schemeClr val="dk2"/>
                </a:solidFill>
                <a:latin typeface="Roboto Condensed"/>
                <a:ea typeface="Roboto Condensed"/>
                <a:cs typeface="Roboto Condensed"/>
                <a:sym typeface="Roboto Condensed"/>
              </a:defRPr>
            </a:lvl4pPr>
            <a:lvl5pPr marL="2286000" lvl="4" indent="-317500">
              <a:lnSpc>
                <a:spcPct val="115000"/>
              </a:lnSpc>
              <a:spcBef>
                <a:spcPts val="1600"/>
              </a:spcBef>
              <a:spcAft>
                <a:spcPts val="0"/>
              </a:spcAft>
              <a:buClr>
                <a:schemeClr val="dk2"/>
              </a:buClr>
              <a:buSzPts val="1400"/>
              <a:buFont typeface="Roboto Condensed"/>
              <a:buChar char="○"/>
              <a:defRPr>
                <a:solidFill>
                  <a:schemeClr val="dk2"/>
                </a:solidFill>
                <a:latin typeface="Roboto Condensed"/>
                <a:ea typeface="Roboto Condensed"/>
                <a:cs typeface="Roboto Condensed"/>
                <a:sym typeface="Roboto Condensed"/>
              </a:defRPr>
            </a:lvl5pPr>
            <a:lvl6pPr marL="2743200" lvl="5" indent="-317500">
              <a:lnSpc>
                <a:spcPct val="115000"/>
              </a:lnSpc>
              <a:spcBef>
                <a:spcPts val="1600"/>
              </a:spcBef>
              <a:spcAft>
                <a:spcPts val="0"/>
              </a:spcAft>
              <a:buClr>
                <a:schemeClr val="dk2"/>
              </a:buClr>
              <a:buSzPts val="1400"/>
              <a:buFont typeface="Roboto Condensed"/>
              <a:buChar char="■"/>
              <a:defRPr>
                <a:solidFill>
                  <a:schemeClr val="dk2"/>
                </a:solidFill>
                <a:latin typeface="Roboto Condensed"/>
                <a:ea typeface="Roboto Condensed"/>
                <a:cs typeface="Roboto Condensed"/>
                <a:sym typeface="Roboto Condensed"/>
              </a:defRPr>
            </a:lvl6pPr>
            <a:lvl7pPr marL="3200400" lvl="6" indent="-317500">
              <a:lnSpc>
                <a:spcPct val="115000"/>
              </a:lnSpc>
              <a:spcBef>
                <a:spcPts val="1600"/>
              </a:spcBef>
              <a:spcAft>
                <a:spcPts val="0"/>
              </a:spcAft>
              <a:buClr>
                <a:schemeClr val="dk2"/>
              </a:buClr>
              <a:buSzPts val="1400"/>
              <a:buFont typeface="Roboto Condensed"/>
              <a:buChar char="●"/>
              <a:defRPr>
                <a:solidFill>
                  <a:schemeClr val="dk2"/>
                </a:solidFill>
                <a:latin typeface="Roboto Condensed"/>
                <a:ea typeface="Roboto Condensed"/>
                <a:cs typeface="Roboto Condensed"/>
                <a:sym typeface="Roboto Condensed"/>
              </a:defRPr>
            </a:lvl7pPr>
            <a:lvl8pPr marL="3657600" lvl="7" indent="-317500">
              <a:lnSpc>
                <a:spcPct val="115000"/>
              </a:lnSpc>
              <a:spcBef>
                <a:spcPts val="1600"/>
              </a:spcBef>
              <a:spcAft>
                <a:spcPts val="0"/>
              </a:spcAft>
              <a:buClr>
                <a:schemeClr val="dk2"/>
              </a:buClr>
              <a:buSzPts val="1400"/>
              <a:buFont typeface="Roboto Condensed"/>
              <a:buChar char="○"/>
              <a:defRPr>
                <a:solidFill>
                  <a:schemeClr val="dk2"/>
                </a:solidFill>
                <a:latin typeface="Roboto Condensed"/>
                <a:ea typeface="Roboto Condensed"/>
                <a:cs typeface="Roboto Condensed"/>
                <a:sym typeface="Roboto Condensed"/>
              </a:defRPr>
            </a:lvl8pPr>
            <a:lvl9pPr marL="4114800" lvl="8" indent="-317500">
              <a:lnSpc>
                <a:spcPct val="115000"/>
              </a:lnSpc>
              <a:spcBef>
                <a:spcPts val="1600"/>
              </a:spcBef>
              <a:spcAft>
                <a:spcPts val="1600"/>
              </a:spcAft>
              <a:buClr>
                <a:schemeClr val="dk2"/>
              </a:buClr>
              <a:buSzPts val="1400"/>
              <a:buFont typeface="Roboto Condensed"/>
              <a:buChar char="■"/>
              <a:defRPr>
                <a:solidFill>
                  <a:schemeClr val="dk2"/>
                </a:solidFill>
                <a:latin typeface="Roboto Condensed"/>
                <a:ea typeface="Roboto Condensed"/>
                <a:cs typeface="Roboto Condensed"/>
                <a:sym typeface="Roboto Condensed"/>
              </a:defRPr>
            </a:lvl9pPr>
          </a:lstStyle>
          <a:p>
            <a:endParaRPr/>
          </a:p>
        </p:txBody>
      </p:sp>
      <p:sp>
        <p:nvSpPr>
          <p:cNvPr id="8" name="Google Shape;8;p1"/>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4" r:id="rId5"/>
    <p:sldLayoutId id="2147483655" r:id="rId6"/>
    <p:sldLayoutId id="2147483657" r:id="rId7"/>
    <p:sldLayoutId id="2147483658"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79000"/>
            <a:lum/>
          </a:blip>
          <a:srcRect/>
          <a:stretch>
            <a:fillRect/>
          </a:stretch>
        </a:blipFill>
        <a:effectLst/>
      </p:bgPr>
    </p:bg>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3096250" y="1102850"/>
            <a:ext cx="2951400" cy="2139300"/>
          </a:xfrm>
          <a:prstGeom prst="rect">
            <a:avLst/>
          </a:prstGeom>
        </p:spPr>
        <p:txBody>
          <a:bodyPr spcFirstLastPara="1" wrap="square" lIns="91425" tIns="91425" rIns="91425" bIns="91425" anchor="ctr" anchorCtr="0">
            <a:noAutofit/>
          </a:bodyPr>
          <a:lstStyle/>
          <a:p>
            <a:pPr lvl="0"/>
            <a:r>
              <a:rPr lang="en-US" sz="1800" dirty="0" smtClean="0"/>
              <a:t>First European Round Table</a:t>
            </a:r>
            <a:br>
              <a:rPr lang="en-US" sz="1800" dirty="0" smtClean="0"/>
            </a:br>
            <a:r>
              <a:rPr lang="en-US" sz="1800" dirty="0" smtClean="0"/>
              <a:t>8 March 2021</a:t>
            </a:r>
            <a:endParaRPr sz="1800" dirty="0"/>
          </a:p>
        </p:txBody>
      </p:sp>
      <p:sp>
        <p:nvSpPr>
          <p:cNvPr id="60" name="Google Shape;60;p13"/>
          <p:cNvSpPr txBox="1">
            <a:spLocks noGrp="1"/>
          </p:cNvSpPr>
          <p:nvPr>
            <p:ph type="subTitle" idx="1"/>
          </p:nvPr>
        </p:nvSpPr>
        <p:spPr>
          <a:xfrm>
            <a:off x="3096363" y="3266930"/>
            <a:ext cx="2951400" cy="701400"/>
          </a:xfrm>
          <a:prstGeom prst="rect">
            <a:avLst/>
          </a:prstGeom>
        </p:spPr>
        <p:txBody>
          <a:bodyPr spcFirstLastPara="1" wrap="square" lIns="91425" tIns="91425" rIns="91425" bIns="91425" anchor="b" anchorCtr="0">
            <a:noAutofit/>
          </a:bodyPr>
          <a:lstStyle/>
          <a:p>
            <a:pPr marL="0" lvl="0" indent="0"/>
            <a:r>
              <a:rPr lang="en-US" sz="1000" b="0" dirty="0"/>
              <a:t>VS/2020/0101 Expanding and Improving Workplace Democracy as a Prerequisite for </a:t>
            </a:r>
            <a:r>
              <a:rPr lang="en-US" sz="1000" b="0" dirty="0" err="1" smtClean="0"/>
              <a:t>Humanising</a:t>
            </a:r>
            <a:r>
              <a:rPr lang="bg-BG" sz="1000" b="0" dirty="0" smtClean="0"/>
              <a:t> </a:t>
            </a:r>
            <a:r>
              <a:rPr lang="en-US" sz="1000" b="0" dirty="0" smtClean="0"/>
              <a:t> </a:t>
            </a:r>
            <a:r>
              <a:rPr lang="en-US" sz="1000" b="0" dirty="0" err="1"/>
              <a:t>Labour</a:t>
            </a:r>
            <a:r>
              <a:rPr lang="en-US" sz="1000" b="0" dirty="0"/>
              <a:t> and the Work Environment – DIRECT II</a:t>
            </a:r>
            <a:endParaRPr sz="1000" b="0" dirty="0"/>
          </a:p>
        </p:txBody>
      </p:sp>
      <p:pic>
        <p:nvPicPr>
          <p:cNvPr id="1028" name="Picture 4" descr="J:\_work\knsb\ina\direct2\logo-direct2_v03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6269" y="4503118"/>
            <a:ext cx="1726124" cy="4590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a:lnSpc>
                <a:spcPct val="90000"/>
              </a:lnSpc>
            </a:pPr>
            <a:r>
              <a:rPr lang="en-US" sz="2800" dirty="0"/>
              <a:t>EXPECTED RESULTS</a:t>
            </a:r>
            <a:endParaRPr lang="en-US" sz="2800" dirty="0"/>
          </a:p>
        </p:txBody>
      </p:sp>
      <p:sp>
        <p:nvSpPr>
          <p:cNvPr id="71" name="Google Shape;71;p15"/>
          <p:cNvSpPr txBox="1">
            <a:spLocks noGrp="1"/>
          </p:cNvSpPr>
          <p:nvPr>
            <p:ph type="body" idx="1"/>
          </p:nvPr>
        </p:nvSpPr>
        <p:spPr>
          <a:xfrm>
            <a:off x="311700" y="829994"/>
            <a:ext cx="8520600" cy="3945987"/>
          </a:xfrm>
          <a:prstGeom prst="rect">
            <a:avLst/>
          </a:prstGeom>
        </p:spPr>
        <p:txBody>
          <a:bodyPr spcFirstLastPara="1" wrap="square" lIns="91425" tIns="91425" rIns="91425" bIns="91425" anchor="t" anchorCtr="0">
            <a:noAutofit/>
          </a:bodyPr>
          <a:lstStyle/>
          <a:p>
            <a:pPr lvl="0"/>
            <a:r>
              <a:rPr lang="en-IE" sz="1600" dirty="0"/>
              <a:t>Developed a  </a:t>
            </a:r>
            <a:r>
              <a:rPr lang="bg-BG" sz="1600" b="1" dirty="0" err="1"/>
              <a:t>Handbook</a:t>
            </a:r>
            <a:r>
              <a:rPr lang="bg-BG" sz="1600" b="1" dirty="0"/>
              <a:t> of </a:t>
            </a:r>
            <a:r>
              <a:rPr lang="bg-BG" sz="1600" b="1" dirty="0" err="1"/>
              <a:t>Good</a:t>
            </a:r>
            <a:r>
              <a:rPr lang="bg-BG" sz="1600" b="1" dirty="0"/>
              <a:t> </a:t>
            </a:r>
            <a:r>
              <a:rPr lang="bg-BG" sz="1600" b="1" dirty="0" err="1"/>
              <a:t>Practice</a:t>
            </a:r>
            <a:r>
              <a:rPr lang="bg-BG" sz="1600" b="1" dirty="0"/>
              <a:t> </a:t>
            </a:r>
            <a:r>
              <a:rPr lang="bg-BG" sz="1600" b="1" dirty="0" err="1"/>
              <a:t>Guidelines</a:t>
            </a:r>
            <a:r>
              <a:rPr lang="en-IE" sz="1600" b="1" dirty="0"/>
              <a:t> </a:t>
            </a:r>
            <a:r>
              <a:rPr lang="en-IE" sz="1600" dirty="0"/>
              <a:t>to assist management and employee representatives to smoothly facilitate the introduction of new technologies through enterprise level joint steering committees and joint implementation groups;</a:t>
            </a:r>
            <a:endParaRPr lang="en-US" sz="1600" dirty="0"/>
          </a:p>
          <a:p>
            <a:pPr lvl="0"/>
            <a:r>
              <a:rPr lang="en-IE" sz="1600" dirty="0"/>
              <a:t>Organised and carried out a </a:t>
            </a:r>
            <a:r>
              <a:rPr lang="en-IE" sz="1600" b="1" dirty="0"/>
              <a:t>Final International Conference </a:t>
            </a:r>
            <a:r>
              <a:rPr lang="en-IE" sz="1600" dirty="0"/>
              <a:t>to present the results of the research findings; to spread the knowledge and good practice examples to a broader public and other countries/regions and to enhance the mainstreaming of the project results into other national and regional contexts;</a:t>
            </a:r>
            <a:endParaRPr lang="en-US" sz="1600" dirty="0"/>
          </a:p>
          <a:p>
            <a:pPr lvl="0"/>
            <a:r>
              <a:rPr lang="en-IE" sz="1600" dirty="0"/>
              <a:t>Created a </a:t>
            </a:r>
            <a:r>
              <a:rPr lang="en-IE" sz="1600" b="1" dirty="0"/>
              <a:t>website</a:t>
            </a:r>
            <a:r>
              <a:rPr lang="en-IE" sz="1600" dirty="0"/>
              <a:t> of the project which will become a platform for all stake holders interested in the topics of workplace Information, Consultation and Direct Participation;</a:t>
            </a:r>
            <a:endParaRPr lang="en-US" sz="1600" dirty="0"/>
          </a:p>
          <a:p>
            <a:pPr lvl="0"/>
            <a:r>
              <a:rPr lang="en-IE" sz="1600" dirty="0"/>
              <a:t>Maintained and improved network for an exchange of experience between the partner countries, other countries and stakeholders in the sphere of information, consultation and workers’ representation and participation.</a:t>
            </a:r>
            <a:endParaRPr lang="en-US" sz="1600" dirty="0"/>
          </a:p>
          <a:p>
            <a:pPr marL="114300" indent="0">
              <a:lnSpc>
                <a:spcPct val="90000"/>
              </a:lnSpc>
              <a:spcAft>
                <a:spcPts val="600"/>
              </a:spcAft>
              <a:buNone/>
            </a:pPr>
            <a:endParaRPr lang="en-US" dirty="0"/>
          </a:p>
        </p:txBody>
      </p:sp>
    </p:spTree>
    <p:extLst>
      <p:ext uri="{BB962C8B-B14F-4D97-AF65-F5344CB8AC3E}">
        <p14:creationId xmlns:p14="http://schemas.microsoft.com/office/powerpoint/2010/main" val="3114340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1"/>
          <p:cNvSpPr txBox="1">
            <a:spLocks noGrp="1"/>
          </p:cNvSpPr>
          <p:nvPr>
            <p:ph type="title"/>
          </p:nvPr>
        </p:nvSpPr>
        <p:spPr>
          <a:xfrm>
            <a:off x="411373" y="1345775"/>
            <a:ext cx="8520600" cy="1610100"/>
          </a:xfrm>
          <a:prstGeom prst="rect">
            <a:avLst/>
          </a:prstGeom>
        </p:spPr>
        <p:txBody>
          <a:bodyPr spcFirstLastPara="1" wrap="square" lIns="91425" tIns="91425" rIns="91425" bIns="91425" anchor="b" anchorCtr="0">
            <a:noAutofit/>
          </a:bodyPr>
          <a:lstStyle/>
          <a:p>
            <a:r>
              <a:rPr lang="en-GB" sz="4000" dirty="0"/>
              <a:t>Thank You for Your attention</a:t>
            </a:r>
            <a:endParaRPr lang="bg-BG"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509550" y="1423875"/>
            <a:ext cx="8124900" cy="1798200"/>
          </a:xfrm>
          <a:prstGeom prst="rect">
            <a:avLst/>
          </a:prstGeom>
        </p:spPr>
        <p:txBody>
          <a:bodyPr spcFirstLastPara="1" wrap="square" lIns="91425" tIns="91425" rIns="91425" bIns="91425" anchor="ctr" anchorCtr="0">
            <a:noAutofit/>
          </a:bodyPr>
          <a:lstStyle/>
          <a:p>
            <a:pPr>
              <a:lnSpc>
                <a:spcPct val="90000"/>
              </a:lnSpc>
            </a:pPr>
            <a:r>
              <a:rPr lang="en-US" dirty="0" smtClean="0"/>
              <a:t>AIMS OF THE PROJECT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a:lnSpc>
                <a:spcPct val="90000"/>
              </a:lnSpc>
            </a:pPr>
            <a:r>
              <a:rPr lang="en-US" sz="2800" dirty="0" smtClean="0"/>
              <a:t>AIMS OF THE PROJECT</a:t>
            </a:r>
            <a:endParaRPr lang="en-US" sz="2800" dirty="0"/>
          </a:p>
        </p:txBody>
      </p:sp>
      <p:sp>
        <p:nvSpPr>
          <p:cNvPr id="71" name="Google Shape;71;p15"/>
          <p:cNvSpPr txBox="1">
            <a:spLocks noGrp="1"/>
          </p:cNvSpPr>
          <p:nvPr>
            <p:ph type="body" idx="1"/>
          </p:nvPr>
        </p:nvSpPr>
        <p:spPr>
          <a:xfrm>
            <a:off x="311700" y="907366"/>
            <a:ext cx="8520600" cy="3756074"/>
          </a:xfrm>
          <a:prstGeom prst="rect">
            <a:avLst/>
          </a:prstGeom>
        </p:spPr>
        <p:txBody>
          <a:bodyPr spcFirstLastPara="1" wrap="square" lIns="91425" tIns="91425" rIns="91425" bIns="91425" anchor="t" anchorCtr="0">
            <a:noAutofit/>
          </a:bodyPr>
          <a:lstStyle/>
          <a:p>
            <a:pPr lvl="0"/>
            <a:r>
              <a:rPr lang="en-IE" dirty="0"/>
              <a:t>To expand and deepen </a:t>
            </a:r>
            <a:r>
              <a:rPr lang="en-IE" b="1" dirty="0"/>
              <a:t>the study of direct workers’ participation in governance</a:t>
            </a:r>
            <a:r>
              <a:rPr lang="en-IE" dirty="0"/>
              <a:t> in the partner countries, including unexplored sectors and businesses, where new technologies are implemented;</a:t>
            </a:r>
            <a:endParaRPr lang="en-US" dirty="0"/>
          </a:p>
          <a:p>
            <a:pPr lvl="0"/>
            <a:r>
              <a:rPr lang="en-IE" dirty="0"/>
              <a:t>To explore in more detail the relationship between direct participation in governance and</a:t>
            </a:r>
            <a:r>
              <a:rPr lang="en-IE" dirty="0" smtClean="0"/>
              <a:t>:</a:t>
            </a:r>
          </a:p>
          <a:p>
            <a:pPr marL="114300" lvl="0" indent="0">
              <a:buNone/>
            </a:pPr>
            <a:r>
              <a:rPr lang="en-IE" sz="1600" dirty="0"/>
              <a:t> </a:t>
            </a:r>
            <a:r>
              <a:rPr lang="en-IE" sz="1600" dirty="0" smtClean="0"/>
              <a:t>-     humanising the work environment</a:t>
            </a:r>
          </a:p>
          <a:p>
            <a:pPr lvl="0">
              <a:buFontTx/>
              <a:buChar char="-"/>
            </a:pPr>
            <a:r>
              <a:rPr lang="en-US" sz="1600" dirty="0" smtClean="0"/>
              <a:t>improving </a:t>
            </a:r>
            <a:r>
              <a:rPr lang="en-US" sz="1600" dirty="0"/>
              <a:t>skills and workplace welfare </a:t>
            </a:r>
            <a:endParaRPr lang="en-US" sz="1600" dirty="0" smtClean="0"/>
          </a:p>
          <a:p>
            <a:pPr>
              <a:buFontTx/>
              <a:buChar char="-"/>
            </a:pPr>
            <a:r>
              <a:rPr lang="en-IE" sz="1600" dirty="0"/>
              <a:t>improving worker satisfaction and motivation </a:t>
            </a:r>
            <a:endParaRPr lang="en-US" sz="1600" dirty="0"/>
          </a:p>
          <a:p>
            <a:pPr lvl="0"/>
            <a:r>
              <a:rPr lang="en-IE" dirty="0" smtClean="0"/>
              <a:t>To </a:t>
            </a:r>
            <a:r>
              <a:rPr lang="en-IE" dirty="0"/>
              <a:t>study further the links </a:t>
            </a:r>
            <a:r>
              <a:rPr lang="en-IE" b="1" dirty="0"/>
              <a:t>between direct participation and other forms of employee participation and representation, in the context of the direct influence</a:t>
            </a:r>
            <a:r>
              <a:rPr lang="en-IE" dirty="0"/>
              <a:t> on the above mentioned aspects of work and the working environment, including the impact of new technologies;</a:t>
            </a:r>
            <a:endParaRPr lang="en-US" dirty="0"/>
          </a:p>
          <a:p>
            <a:pPr marL="114300" indent="0">
              <a:lnSpc>
                <a:spcPct val="90000"/>
              </a:lnSpc>
              <a:spcAft>
                <a:spcPts val="600"/>
              </a:spcAft>
              <a:buNone/>
            </a:pPr>
            <a:endParaRPr lang="en-US" dirty="0"/>
          </a:p>
        </p:txBody>
      </p:sp>
    </p:spTree>
    <p:extLst>
      <p:ext uri="{BB962C8B-B14F-4D97-AF65-F5344CB8AC3E}">
        <p14:creationId xmlns:p14="http://schemas.microsoft.com/office/powerpoint/2010/main" val="2409548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a:lnSpc>
                <a:spcPct val="90000"/>
              </a:lnSpc>
            </a:pPr>
            <a:r>
              <a:rPr lang="en-US" sz="2800" dirty="0" smtClean="0"/>
              <a:t>AIMS OF THE PROJECT</a:t>
            </a:r>
            <a:endParaRPr lang="en-US" sz="2800" dirty="0"/>
          </a:p>
        </p:txBody>
      </p:sp>
      <p:sp>
        <p:nvSpPr>
          <p:cNvPr id="71" name="Google Shape;71;p15"/>
          <p:cNvSpPr txBox="1">
            <a:spLocks noGrp="1"/>
          </p:cNvSpPr>
          <p:nvPr>
            <p:ph type="body" idx="1"/>
          </p:nvPr>
        </p:nvSpPr>
        <p:spPr>
          <a:xfrm>
            <a:off x="311700" y="907366"/>
            <a:ext cx="8520600" cy="3868616"/>
          </a:xfrm>
          <a:prstGeom prst="rect">
            <a:avLst/>
          </a:prstGeom>
        </p:spPr>
        <p:txBody>
          <a:bodyPr spcFirstLastPara="1" wrap="square" lIns="91425" tIns="91425" rIns="91425" bIns="91425" anchor="t" anchorCtr="0">
            <a:noAutofit/>
          </a:bodyPr>
          <a:lstStyle/>
          <a:p>
            <a:pPr lvl="0"/>
            <a:r>
              <a:rPr lang="en-IE" dirty="0"/>
              <a:t>To explore the importance of the simultaneous application of direct participation, industrial relations and trade union </a:t>
            </a:r>
            <a:r>
              <a:rPr lang="en-IE" b="1" dirty="0"/>
              <a:t>representation for improving the working environment and the motivation for work;</a:t>
            </a:r>
            <a:endParaRPr lang="en-US" dirty="0"/>
          </a:p>
          <a:p>
            <a:pPr lvl="0"/>
            <a:r>
              <a:rPr lang="en-IE" dirty="0"/>
              <a:t>To make a </a:t>
            </a:r>
            <a:r>
              <a:rPr lang="en-IE" b="1" dirty="0"/>
              <a:t>comparative analysis</a:t>
            </a:r>
            <a:r>
              <a:rPr lang="en-IE" dirty="0"/>
              <a:t> of the trends in the partner countries;</a:t>
            </a:r>
            <a:endParaRPr lang="en-US" dirty="0"/>
          </a:p>
          <a:p>
            <a:pPr lvl="0"/>
            <a:r>
              <a:rPr lang="en-IE" b="1" dirty="0"/>
              <a:t>To</a:t>
            </a:r>
            <a:r>
              <a:rPr lang="en-IE" dirty="0"/>
              <a:t> </a:t>
            </a:r>
            <a:r>
              <a:rPr lang="en-IE" b="1" dirty="0"/>
              <a:t>train workers, workers' representatives, trade unionists and employers </a:t>
            </a:r>
            <a:r>
              <a:rPr lang="en-IE" dirty="0"/>
              <a:t>on the specifics of direct participation and its links with the representative (including the trade union representation) participation, in particular in relation to the introduction of new technologies;</a:t>
            </a:r>
            <a:endParaRPr lang="en-US" dirty="0"/>
          </a:p>
          <a:p>
            <a:pPr lvl="0"/>
            <a:r>
              <a:rPr lang="en-IE" b="1" dirty="0"/>
              <a:t>To organise discussions between trade unionists and other workers' representatives, managers and employers</a:t>
            </a:r>
            <a:r>
              <a:rPr lang="en-IE" dirty="0"/>
              <a:t> on the role of direct participation in the context of its social dimensions at national and transnational levels by exchange of information and best practice examples;</a:t>
            </a:r>
            <a:endParaRPr lang="en-US" dirty="0"/>
          </a:p>
          <a:p>
            <a:pPr marL="114300" indent="0">
              <a:lnSpc>
                <a:spcPct val="90000"/>
              </a:lnSpc>
              <a:spcAft>
                <a:spcPts val="600"/>
              </a:spcAft>
              <a:buNone/>
            </a:pPr>
            <a:endParaRPr lang="en-US" dirty="0"/>
          </a:p>
        </p:txBody>
      </p:sp>
    </p:spTree>
    <p:extLst>
      <p:ext uri="{BB962C8B-B14F-4D97-AF65-F5344CB8AC3E}">
        <p14:creationId xmlns:p14="http://schemas.microsoft.com/office/powerpoint/2010/main" val="1509020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a:lnSpc>
                <a:spcPct val="90000"/>
              </a:lnSpc>
            </a:pPr>
            <a:r>
              <a:rPr lang="en-US" sz="2800" dirty="0" smtClean="0"/>
              <a:t>AIMS OF THE PROJECT</a:t>
            </a:r>
            <a:endParaRPr lang="en-US" sz="2800" dirty="0"/>
          </a:p>
        </p:txBody>
      </p:sp>
      <p:sp>
        <p:nvSpPr>
          <p:cNvPr id="71" name="Google Shape;71;p15"/>
          <p:cNvSpPr txBox="1">
            <a:spLocks noGrp="1"/>
          </p:cNvSpPr>
          <p:nvPr>
            <p:ph type="body" idx="1"/>
          </p:nvPr>
        </p:nvSpPr>
        <p:spPr>
          <a:xfrm>
            <a:off x="311700" y="970670"/>
            <a:ext cx="8520600" cy="3805311"/>
          </a:xfrm>
          <a:prstGeom prst="rect">
            <a:avLst/>
          </a:prstGeom>
        </p:spPr>
        <p:txBody>
          <a:bodyPr spcFirstLastPara="1" wrap="square" lIns="91425" tIns="91425" rIns="91425" bIns="91425" anchor="t" anchorCtr="0">
            <a:noAutofit/>
          </a:bodyPr>
          <a:lstStyle/>
          <a:p>
            <a:pPr lvl="0"/>
            <a:r>
              <a:rPr lang="en-IE" b="1" dirty="0"/>
              <a:t>To develop a ‘Handbook of Good Practice Guidelines’</a:t>
            </a:r>
            <a:r>
              <a:rPr lang="en-IE" dirty="0"/>
              <a:t> to assist management and employee representatives to smoothly facilitate the introduction of new technologies through enterprise level joint steering committees and joint implementation groups; for combining direct participation with other forms of representation and industrial relations as well as corporate social responsibility practices;</a:t>
            </a:r>
            <a:endParaRPr lang="en-US" dirty="0"/>
          </a:p>
          <a:p>
            <a:pPr lvl="0"/>
            <a:r>
              <a:rPr lang="en-IE" b="1" dirty="0"/>
              <a:t>To promote direct participation practices</a:t>
            </a:r>
            <a:r>
              <a:rPr lang="en-IE" dirty="0"/>
              <a:t> and positive outcomes for social development and economic effects in the partner countries and other EU countries; </a:t>
            </a:r>
            <a:endParaRPr lang="en-US" dirty="0"/>
          </a:p>
          <a:p>
            <a:pPr lvl="0"/>
            <a:r>
              <a:rPr lang="en-IE" b="1" dirty="0"/>
              <a:t>To make recommendations for actions</a:t>
            </a:r>
            <a:r>
              <a:rPr lang="en-IE" dirty="0"/>
              <a:t> by the EU institutions and the institutions of the Member States for the promotion of direct and indirect employee participation.</a:t>
            </a:r>
            <a:endParaRPr lang="en-US" dirty="0"/>
          </a:p>
          <a:p>
            <a:pPr marL="114300" indent="0">
              <a:lnSpc>
                <a:spcPct val="90000"/>
              </a:lnSpc>
              <a:spcAft>
                <a:spcPts val="600"/>
              </a:spcAft>
              <a:buNone/>
            </a:pPr>
            <a:endParaRPr lang="en-US" dirty="0"/>
          </a:p>
        </p:txBody>
      </p:sp>
    </p:spTree>
    <p:extLst>
      <p:ext uri="{BB962C8B-B14F-4D97-AF65-F5344CB8AC3E}">
        <p14:creationId xmlns:p14="http://schemas.microsoft.com/office/powerpoint/2010/main" val="2613568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9"/>
          <p:cNvSpPr txBox="1">
            <a:spLocks noGrp="1"/>
          </p:cNvSpPr>
          <p:nvPr>
            <p:ph type="title"/>
          </p:nvPr>
        </p:nvSpPr>
        <p:spPr>
          <a:xfrm>
            <a:off x="256833" y="1441641"/>
            <a:ext cx="4045200" cy="1683600"/>
          </a:xfrm>
          <a:prstGeom prst="rect">
            <a:avLst/>
          </a:prstGeom>
        </p:spPr>
        <p:txBody>
          <a:bodyPr spcFirstLastPara="1" wrap="square" lIns="91425" tIns="91425" rIns="91425" bIns="91425" anchor="b" anchorCtr="0">
            <a:noAutofit/>
          </a:bodyPr>
          <a:lstStyle/>
          <a:p>
            <a:pPr lvl="0"/>
            <a:r>
              <a:rPr lang="en-US" sz="4400" dirty="0" smtClean="0"/>
              <a:t>Partners in the project</a:t>
            </a:r>
            <a:endParaRPr dirty="0"/>
          </a:p>
        </p:txBody>
      </p:sp>
      <p:sp>
        <p:nvSpPr>
          <p:cNvPr id="96" name="Google Shape;96;p19"/>
          <p:cNvSpPr txBox="1">
            <a:spLocks noGrp="1"/>
          </p:cNvSpPr>
          <p:nvPr>
            <p:ph type="body" idx="2"/>
          </p:nvPr>
        </p:nvSpPr>
        <p:spPr>
          <a:xfrm>
            <a:off x="4953568" y="189914"/>
            <a:ext cx="3837000" cy="4243454"/>
          </a:xfrm>
          <a:prstGeom prst="rect">
            <a:avLst/>
          </a:prstGeom>
        </p:spPr>
        <p:txBody>
          <a:bodyPr spcFirstLastPara="1" wrap="square" lIns="91425" tIns="91425" rIns="91425" bIns="91425" anchor="ctr" anchorCtr="0">
            <a:noAutofit/>
          </a:bodyPr>
          <a:lstStyle/>
          <a:p>
            <a:pPr marL="0" lvl="0" indent="0">
              <a:spcAft>
                <a:spcPts val="1600"/>
              </a:spcAft>
              <a:buNone/>
            </a:pPr>
            <a:endParaRPr lang="en-US" sz="1400" dirty="0" smtClean="0"/>
          </a:p>
          <a:p>
            <a:pPr marL="0" lvl="0" indent="0">
              <a:spcAft>
                <a:spcPts val="1600"/>
              </a:spcAft>
              <a:buNone/>
            </a:pPr>
            <a:endParaRPr lang="en-US" sz="1400" dirty="0" smtClean="0"/>
          </a:p>
          <a:p>
            <a:pPr marL="0" lvl="0" indent="0">
              <a:spcAft>
                <a:spcPts val="1600"/>
              </a:spcAft>
              <a:buNone/>
            </a:pPr>
            <a:r>
              <a:rPr lang="en-US" sz="1400" dirty="0" smtClean="0"/>
              <a:t>Confederation of Independent Trade Unions in Bulgaria – KNSB/CITUB</a:t>
            </a:r>
          </a:p>
          <a:p>
            <a:pPr marL="0" lvl="0" indent="0">
              <a:spcAft>
                <a:spcPts val="1600"/>
              </a:spcAft>
              <a:buNone/>
            </a:pPr>
            <a:r>
              <a:rPr lang="en-US" sz="1400" dirty="0" smtClean="0"/>
              <a:t>Confederation of the Employers and Industrialists in Bulgaria – KRIB</a:t>
            </a:r>
          </a:p>
          <a:p>
            <a:pPr marL="0" lvl="0" indent="0">
              <a:spcAft>
                <a:spcPts val="1600"/>
              </a:spcAft>
              <a:buNone/>
            </a:pPr>
            <a:r>
              <a:rPr lang="en-US" sz="1400" dirty="0" smtClean="0"/>
              <a:t>Cyprus Workers’ Confederation – SEK</a:t>
            </a:r>
            <a:endParaRPr lang="en-US" sz="1400" dirty="0"/>
          </a:p>
          <a:p>
            <a:pPr marL="0" lvl="0" indent="0">
              <a:spcAft>
                <a:spcPts val="1600"/>
              </a:spcAft>
              <a:buNone/>
            </a:pPr>
            <a:r>
              <a:rPr lang="en-US" sz="1400" dirty="0" err="1" smtClean="0"/>
              <a:t>Fundacion</a:t>
            </a:r>
            <a:r>
              <a:rPr lang="en-US" sz="1400" dirty="0" smtClean="0"/>
              <a:t> Cultural 1 de Mayo  </a:t>
            </a:r>
          </a:p>
          <a:p>
            <a:pPr marL="0" indent="0">
              <a:spcAft>
                <a:spcPts val="1600"/>
              </a:spcAft>
              <a:buNone/>
            </a:pPr>
            <a:r>
              <a:rPr lang="en-US" sz="1400" dirty="0" err="1" smtClean="0"/>
              <a:t>Fondacione</a:t>
            </a:r>
            <a:r>
              <a:rPr lang="en-US" sz="1400" dirty="0" smtClean="0"/>
              <a:t> </a:t>
            </a:r>
            <a:r>
              <a:rPr lang="en-US" sz="1400" dirty="0" err="1" smtClean="0"/>
              <a:t>Guiseppe</a:t>
            </a:r>
            <a:r>
              <a:rPr lang="en-US" sz="1400" dirty="0" smtClean="0"/>
              <a:t> di </a:t>
            </a:r>
            <a:r>
              <a:rPr lang="en-US" sz="1400" dirty="0" err="1" smtClean="0"/>
              <a:t>Vitorio</a:t>
            </a:r>
            <a:r>
              <a:rPr lang="en-US" sz="1400" dirty="0" smtClean="0"/>
              <a:t>  - FDV </a:t>
            </a:r>
          </a:p>
          <a:p>
            <a:pPr marL="0" indent="0">
              <a:spcAft>
                <a:spcPts val="1600"/>
              </a:spcAft>
              <a:buNone/>
            </a:pPr>
            <a:r>
              <a:rPr lang="en-US" sz="1400" dirty="0" smtClean="0"/>
              <a:t>Warsaw School of Economics  - SGH</a:t>
            </a:r>
            <a:r>
              <a:rPr lang="en-US" sz="1400" dirty="0" smtClean="0"/>
              <a:t> </a:t>
            </a:r>
          </a:p>
          <a:p>
            <a:pPr marL="0" indent="0">
              <a:spcAft>
                <a:spcPts val="1600"/>
              </a:spcAft>
              <a:buNone/>
            </a:pPr>
            <a:r>
              <a:rPr lang="en-US" sz="1400" dirty="0" smtClean="0"/>
              <a:t>Institute for the Development of Employee Advancement – IDEAS</a:t>
            </a:r>
          </a:p>
          <a:p>
            <a:pPr marL="0" indent="0">
              <a:spcAft>
                <a:spcPts val="1600"/>
              </a:spcAft>
              <a:buNone/>
            </a:pPr>
            <a:r>
              <a:rPr lang="en-US" sz="1400" i="1" dirty="0" smtClean="0"/>
              <a:t>Bulgarian Industrial Association </a:t>
            </a:r>
          </a:p>
          <a:p>
            <a:pPr marL="0" indent="0">
              <a:spcAft>
                <a:spcPts val="1600"/>
              </a:spcAft>
              <a:buNone/>
            </a:pPr>
            <a:r>
              <a:rPr lang="en-US" sz="1400" i="1" dirty="0" smtClean="0"/>
              <a:t>Royal Holloway and Bedford New College</a:t>
            </a:r>
            <a:endParaRPr lang="en-US" sz="1400" i="1" dirty="0" smtClean="0"/>
          </a:p>
          <a:p>
            <a:pPr marL="0" indent="0">
              <a:spcAft>
                <a:spcPts val="1600"/>
              </a:spcAft>
              <a:buNone/>
            </a:pPr>
            <a:endParaRPr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8"/>
          <p:cNvSpPr txBox="1">
            <a:spLocks noGrp="1"/>
          </p:cNvSpPr>
          <p:nvPr>
            <p:ph type="title"/>
          </p:nvPr>
        </p:nvSpPr>
        <p:spPr>
          <a:xfrm>
            <a:off x="490250" y="526350"/>
            <a:ext cx="7670012" cy="4090800"/>
          </a:xfrm>
          <a:prstGeom prst="rect">
            <a:avLst/>
          </a:prstGeom>
        </p:spPr>
        <p:txBody>
          <a:bodyPr spcFirstLastPara="1" wrap="square" lIns="91425" tIns="91425" rIns="91425" bIns="91425" anchor="ctr" anchorCtr="0">
            <a:noAutofit/>
          </a:bodyPr>
          <a:lstStyle/>
          <a:p>
            <a:pPr lvl="0"/>
            <a:r>
              <a:rPr lang="en-US" dirty="0" smtClean="0"/>
              <a:t>EXPECTED RESULTS</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a:lnSpc>
                <a:spcPct val="90000"/>
              </a:lnSpc>
            </a:pPr>
            <a:r>
              <a:rPr lang="en-US" sz="2800" dirty="0"/>
              <a:t>EXPECTED RESULTS</a:t>
            </a:r>
            <a:endParaRPr lang="en-US" sz="2800" dirty="0"/>
          </a:p>
        </p:txBody>
      </p:sp>
      <p:sp>
        <p:nvSpPr>
          <p:cNvPr id="71" name="Google Shape;71;p15"/>
          <p:cNvSpPr txBox="1">
            <a:spLocks noGrp="1"/>
          </p:cNvSpPr>
          <p:nvPr>
            <p:ph type="body" idx="1"/>
          </p:nvPr>
        </p:nvSpPr>
        <p:spPr>
          <a:xfrm>
            <a:off x="311700" y="970670"/>
            <a:ext cx="8520600" cy="3805311"/>
          </a:xfrm>
          <a:prstGeom prst="rect">
            <a:avLst/>
          </a:prstGeom>
        </p:spPr>
        <p:txBody>
          <a:bodyPr spcFirstLastPara="1" wrap="square" lIns="91425" tIns="91425" rIns="91425" bIns="91425" anchor="t" anchorCtr="0">
            <a:noAutofit/>
          </a:bodyPr>
          <a:lstStyle/>
          <a:p>
            <a:pPr lvl="0"/>
            <a:r>
              <a:rPr lang="en-IE" dirty="0"/>
              <a:t>Carried out further and more deep </a:t>
            </a:r>
            <a:r>
              <a:rPr lang="en-IE" b="1" dirty="0"/>
              <a:t>research</a:t>
            </a:r>
            <a:r>
              <a:rPr lang="en-IE" dirty="0"/>
              <a:t> of the existing literature, previous analysis and survey data related to  direct workers’ participation arrangements, the impact of the new technologies and digitalisation on the work-place democracy and direct participation; analysis of the role of the patterns of direct participation for improvement of technical, technological and organisational innovations, for humanising working environment; further analysis of the role of the work-place democracy and direct participation, in particular, for the improvement of the social partnership at company level in each co-applicant country;</a:t>
            </a:r>
            <a:endParaRPr lang="en-US" dirty="0"/>
          </a:p>
          <a:p>
            <a:pPr lvl="0"/>
            <a:r>
              <a:rPr lang="en-IE" dirty="0"/>
              <a:t>Collected data at national level of the processes, mentioned in the project aims and </a:t>
            </a:r>
            <a:r>
              <a:rPr lang="en-IE" b="1" dirty="0"/>
              <a:t>developed in </a:t>
            </a:r>
            <a:r>
              <a:rPr lang="en-IE" b="1" dirty="0" smtClean="0"/>
              <a:t>six </a:t>
            </a:r>
            <a:r>
              <a:rPr lang="en-IE" b="1" dirty="0"/>
              <a:t>National Reports</a:t>
            </a:r>
            <a:r>
              <a:rPr lang="en-IE" dirty="0"/>
              <a:t>;</a:t>
            </a:r>
            <a:endParaRPr lang="en-US" dirty="0"/>
          </a:p>
          <a:p>
            <a:pPr marL="114300" indent="0">
              <a:lnSpc>
                <a:spcPct val="90000"/>
              </a:lnSpc>
              <a:spcAft>
                <a:spcPts val="600"/>
              </a:spcAft>
              <a:buNone/>
            </a:pPr>
            <a:endParaRPr lang="en-US" dirty="0"/>
          </a:p>
        </p:txBody>
      </p:sp>
    </p:spTree>
    <p:extLst>
      <p:ext uri="{BB962C8B-B14F-4D97-AF65-F5344CB8AC3E}">
        <p14:creationId xmlns:p14="http://schemas.microsoft.com/office/powerpoint/2010/main" val="3774102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a:lnSpc>
                <a:spcPct val="90000"/>
              </a:lnSpc>
            </a:pPr>
            <a:r>
              <a:rPr lang="en-US" sz="2800" dirty="0"/>
              <a:t>EXPECTED RESULTS</a:t>
            </a:r>
            <a:endParaRPr lang="en-US" sz="2800" dirty="0"/>
          </a:p>
        </p:txBody>
      </p:sp>
      <p:sp>
        <p:nvSpPr>
          <p:cNvPr id="71" name="Google Shape;71;p15"/>
          <p:cNvSpPr txBox="1">
            <a:spLocks noGrp="1"/>
          </p:cNvSpPr>
          <p:nvPr>
            <p:ph type="body" idx="1"/>
          </p:nvPr>
        </p:nvSpPr>
        <p:spPr>
          <a:xfrm>
            <a:off x="311700" y="829994"/>
            <a:ext cx="8520600" cy="3945987"/>
          </a:xfrm>
          <a:prstGeom prst="rect">
            <a:avLst/>
          </a:prstGeom>
        </p:spPr>
        <p:txBody>
          <a:bodyPr spcFirstLastPara="1" wrap="square" lIns="91425" tIns="91425" rIns="91425" bIns="91425" anchor="t" anchorCtr="0">
            <a:noAutofit/>
          </a:bodyPr>
          <a:lstStyle/>
          <a:p>
            <a:pPr lvl="0"/>
            <a:r>
              <a:rPr lang="en-US" sz="1600" dirty="0" err="1" smtClean="0"/>
              <a:t>Organised</a:t>
            </a:r>
            <a:r>
              <a:rPr lang="en-US" sz="1600" dirty="0" smtClean="0"/>
              <a:t> </a:t>
            </a:r>
            <a:r>
              <a:rPr lang="en-US" sz="1600" dirty="0"/>
              <a:t>and carried out </a:t>
            </a:r>
            <a:r>
              <a:rPr lang="en-US" sz="1600" b="1" dirty="0"/>
              <a:t>six National Workshops </a:t>
            </a:r>
            <a:r>
              <a:rPr lang="en-US" sz="1600" dirty="0"/>
              <a:t>(one in each co-applicant country) for discussion, exchange of experience, for capacity building, knowledge and skills of the workers’ representatives and employers and for collecting suggestions for innovations and improvement of the social partnership at company level and democracy at work;</a:t>
            </a:r>
          </a:p>
          <a:p>
            <a:pPr lvl="0"/>
            <a:r>
              <a:rPr lang="en-US" sz="1600" dirty="0" err="1" smtClean="0"/>
              <a:t>Organised</a:t>
            </a:r>
            <a:r>
              <a:rPr lang="en-US" sz="1600" dirty="0" smtClean="0"/>
              <a:t> </a:t>
            </a:r>
            <a:r>
              <a:rPr lang="en-US" sz="1600" dirty="0"/>
              <a:t>and carried out </a:t>
            </a:r>
            <a:r>
              <a:rPr lang="en-US" sz="1600" b="1" dirty="0"/>
              <a:t>three Round Tables </a:t>
            </a:r>
            <a:r>
              <a:rPr lang="en-US" sz="1600" dirty="0"/>
              <a:t>for the project Steering Committee including some experts from other EU Member-States and National and European institutions and </a:t>
            </a:r>
            <a:r>
              <a:rPr lang="en-US" sz="1600" dirty="0" err="1"/>
              <a:t>organisations</a:t>
            </a:r>
            <a:r>
              <a:rPr lang="en-US" sz="1600" dirty="0"/>
              <a:t> of the social partners (one day each after the second third and fourth project meetings) for sharing information, building experience and finding solutions on the issues to be surveyed;</a:t>
            </a:r>
          </a:p>
          <a:p>
            <a:pPr lvl="0"/>
            <a:r>
              <a:rPr lang="en-US" sz="1600" dirty="0" smtClean="0"/>
              <a:t>Developed</a:t>
            </a:r>
            <a:r>
              <a:rPr lang="en-US" sz="1600" dirty="0"/>
              <a:t>, published and translated in the languages of the co-applicants a </a:t>
            </a:r>
            <a:r>
              <a:rPr lang="en-US" sz="1600" b="1" dirty="0"/>
              <a:t>European Comparative Report </a:t>
            </a:r>
            <a:r>
              <a:rPr lang="en-US" sz="1600" dirty="0"/>
              <a:t>on the impact of Direct Participation on the issues defined in the project objectives, based on the results of the national research and the exchange of experience and good practice examples between the partners during the national workshops and the roundtable discussions;</a:t>
            </a:r>
          </a:p>
          <a:p>
            <a:pPr marL="114300" indent="0">
              <a:lnSpc>
                <a:spcPct val="90000"/>
              </a:lnSpc>
              <a:spcAft>
                <a:spcPts val="600"/>
              </a:spcAft>
              <a:buNone/>
            </a:pPr>
            <a:endParaRPr lang="en-US" dirty="0"/>
          </a:p>
        </p:txBody>
      </p:sp>
    </p:spTree>
    <p:extLst>
      <p:ext uri="{BB962C8B-B14F-4D97-AF65-F5344CB8AC3E}">
        <p14:creationId xmlns:p14="http://schemas.microsoft.com/office/powerpoint/2010/main" val="234478862"/>
      </p:ext>
    </p:extLst>
  </p:cSld>
  <p:clrMapOvr>
    <a:masterClrMapping/>
  </p:clrMapOvr>
</p:sld>
</file>

<file path=ppt/theme/theme1.xml><?xml version="1.0" encoding="utf-8"?>
<a:theme xmlns:a="http://schemas.openxmlformats.org/drawingml/2006/main" name="Coral">
  <a:themeElements>
    <a:clrScheme name="Coral">
      <a:dk1>
        <a:srgbClr val="EB5F35"/>
      </a:dk1>
      <a:lt1>
        <a:srgbClr val="FFFFFF"/>
      </a:lt1>
      <a:dk2>
        <a:srgbClr val="5E696C"/>
      </a:dk2>
      <a:lt2>
        <a:srgbClr val="BFC7CA"/>
      </a:lt2>
      <a:accent1>
        <a:srgbClr val="1E2D31"/>
      </a:accent1>
      <a:accent2>
        <a:srgbClr val="273C42"/>
      </a:accent2>
      <a:accent3>
        <a:srgbClr val="1A3C90"/>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882</Words>
  <Application>Microsoft Office PowerPoint</Application>
  <PresentationFormat>On-screen Show (16:9)</PresentationFormat>
  <Paragraphs>45</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Playfair Display</vt:lpstr>
      <vt:lpstr>Roboto Condensed</vt:lpstr>
      <vt:lpstr>Lato</vt:lpstr>
      <vt:lpstr>Coral</vt:lpstr>
      <vt:lpstr>First European Round Table 8 March 2021</vt:lpstr>
      <vt:lpstr>AIMS OF THE PROJECT</vt:lpstr>
      <vt:lpstr>AIMS OF THE PROJECT</vt:lpstr>
      <vt:lpstr>AIMS OF THE PROJECT</vt:lpstr>
      <vt:lpstr>AIMS OF THE PROJECT</vt:lpstr>
      <vt:lpstr>Partners in the project</vt:lpstr>
      <vt:lpstr>EXPECTED RESULTS</vt:lpstr>
      <vt:lpstr>EXPECTED RESULTS</vt:lpstr>
      <vt:lpstr>EXPECTED RESULTS</vt:lpstr>
      <vt:lpstr>EXPECTED RESULTS</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Expanding and Improving Workplace Democracy as a Prerequisite for Humanising Labor and Work Environment DIRECT II Presentation of draft framework of the survey</dc:title>
  <dc:creator>vanko</dc:creator>
  <cp:lastModifiedBy>Ina Atanasova</cp:lastModifiedBy>
  <cp:revision>17</cp:revision>
  <dcterms:modified xsi:type="dcterms:W3CDTF">2021-03-04T12:02:31Z</dcterms:modified>
</cp:coreProperties>
</file>