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5"/>
  </p:notesMasterIdLst>
  <p:sldIdLst>
    <p:sldId id="256" r:id="rId2"/>
    <p:sldId id="258" r:id="rId3"/>
    <p:sldId id="257" r:id="rId4"/>
    <p:sldId id="265" r:id="rId5"/>
    <p:sldId id="266" r:id="rId6"/>
    <p:sldId id="267" r:id="rId7"/>
    <p:sldId id="283" r:id="rId8"/>
    <p:sldId id="285" r:id="rId9"/>
    <p:sldId id="268" r:id="rId10"/>
    <p:sldId id="269" r:id="rId11"/>
    <p:sldId id="286" r:id="rId12"/>
    <p:sldId id="287" r:id="rId13"/>
    <p:sldId id="288" r:id="rId14"/>
    <p:sldId id="289" r:id="rId15"/>
    <p:sldId id="290" r:id="rId16"/>
    <p:sldId id="291" r:id="rId17"/>
    <p:sldId id="292" r:id="rId18"/>
    <p:sldId id="293" r:id="rId19"/>
    <p:sldId id="271" r:id="rId20"/>
    <p:sldId id="294" r:id="rId21"/>
    <p:sldId id="295" r:id="rId22"/>
    <p:sldId id="296" r:id="rId23"/>
    <p:sldId id="264" r:id="rId24"/>
  </p:sldIdLst>
  <p:sldSz cx="9144000" cy="5143500" type="screen16x9"/>
  <p:notesSz cx="6858000" cy="9144000"/>
  <p:embeddedFontLst>
    <p:embeddedFont>
      <p:font typeface="Playfair Display" charset="-52"/>
      <p:regular r:id="rId26"/>
      <p:bold r:id="rId27"/>
      <p:italic r:id="rId28"/>
      <p:boldItalic r:id="rId29"/>
    </p:embeddedFont>
    <p:embeddedFont>
      <p:font typeface="Roboto Condensed" charset="0"/>
      <p:regular r:id="rId30"/>
      <p:bold r:id="rId31"/>
      <p:italic r:id="rId32"/>
      <p:boldItalic r:id="rId33"/>
    </p:embeddedFont>
    <p:embeddedFont>
      <p:font typeface="Lato" charset="0"/>
      <p:regular r:id="rId34"/>
      <p:bold r:id="rId35"/>
      <p:italic r:id="rId36"/>
      <p:boldItalic r:id="rId3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5" d="100"/>
          <a:sy n="85" d="100"/>
        </p:scale>
        <p:origin x="-474" y="-52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font" Target="fonts/font8.fntdata"/><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7.fntdata"/><Relationship Id="rId37" Type="http://schemas.openxmlformats.org/officeDocument/2006/relationships/font" Target="fonts/font12.fnt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36" Type="http://schemas.openxmlformats.org/officeDocument/2006/relationships/font" Target="fonts/font1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font" Target="fonts/font5.fntdata"/><Relationship Id="rId35" Type="http://schemas.openxmlformats.org/officeDocument/2006/relationships/font" Target="fonts/font10.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73937554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7e2cc1a20e_0_2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7e2cc1a20e_0_2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7e2cc1a20e_0_2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7e2cc1a20e_0_2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7e2cc1a20e_0_2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7e2cc1a20e_0_2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7e2cc1a20e_0_2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7e2cc1a20e_0_2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rect2" type="title">
  <p:cSld name="TITLE">
    <p:spTree>
      <p:nvGrpSpPr>
        <p:cNvPr id="1"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2992950" y="992700"/>
            <a:ext cx="3158100" cy="3158100"/>
          </a:xfrm>
          <a:prstGeom prst="rect">
            <a:avLst/>
          </a:prstGeom>
          <a:noFill/>
          <a:ln w="28575" cap="flat"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096250" y="1627200"/>
            <a:ext cx="2951400" cy="15843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3200"/>
              <a:buNone/>
              <a:defRPr>
                <a:solidFill>
                  <a:schemeClr val="lt1"/>
                </a:solidFill>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a:endParaRPr/>
          </a:p>
        </p:txBody>
      </p:sp>
      <p:sp>
        <p:nvSpPr>
          <p:cNvPr id="13" name="Google Shape;13;p2"/>
          <p:cNvSpPr txBox="1">
            <a:spLocks noGrp="1"/>
          </p:cNvSpPr>
          <p:nvPr>
            <p:ph type="subTitle" idx="1"/>
          </p:nvPr>
        </p:nvSpPr>
        <p:spPr>
          <a:xfrm>
            <a:off x="3096363" y="3266930"/>
            <a:ext cx="2951400" cy="701400"/>
          </a:xfrm>
          <a:prstGeom prst="rect">
            <a:avLst/>
          </a:prstGeom>
        </p:spPr>
        <p:txBody>
          <a:bodyPr spcFirstLastPara="1" wrap="square" lIns="91425" tIns="91425" rIns="91425" bIns="91425" anchor="b" anchorCtr="0">
            <a:noAutofit/>
          </a:bodyPr>
          <a:lstStyle>
            <a:lvl1pPr lvl="0" algn="ctr">
              <a:lnSpc>
                <a:spcPct val="100000"/>
              </a:lnSpc>
              <a:spcBef>
                <a:spcPts val="0"/>
              </a:spcBef>
              <a:spcAft>
                <a:spcPts val="0"/>
              </a:spcAft>
              <a:buClr>
                <a:schemeClr val="lt1"/>
              </a:buClr>
              <a:buSzPts val="1800"/>
              <a:buNone/>
              <a:defRPr b="1">
                <a:solidFill>
                  <a:schemeClr val="lt1"/>
                </a:solidFill>
              </a:defRPr>
            </a:lvl1pPr>
            <a:lvl2pPr lvl="1" algn="ctr">
              <a:lnSpc>
                <a:spcPct val="100000"/>
              </a:lnSpc>
              <a:spcBef>
                <a:spcPts val="0"/>
              </a:spcBef>
              <a:spcAft>
                <a:spcPts val="0"/>
              </a:spcAft>
              <a:buClr>
                <a:schemeClr val="lt1"/>
              </a:buClr>
              <a:buSzPts val="1800"/>
              <a:buNone/>
              <a:defRPr sz="1800" b="1">
                <a:solidFill>
                  <a:schemeClr val="lt1"/>
                </a:solidFill>
              </a:defRPr>
            </a:lvl2pPr>
            <a:lvl3pPr lvl="2" algn="ctr">
              <a:lnSpc>
                <a:spcPct val="100000"/>
              </a:lnSpc>
              <a:spcBef>
                <a:spcPts val="0"/>
              </a:spcBef>
              <a:spcAft>
                <a:spcPts val="0"/>
              </a:spcAft>
              <a:buClr>
                <a:schemeClr val="lt1"/>
              </a:buClr>
              <a:buSzPts val="1800"/>
              <a:buNone/>
              <a:defRPr sz="1800" b="1">
                <a:solidFill>
                  <a:schemeClr val="lt1"/>
                </a:solidFill>
              </a:defRPr>
            </a:lvl3pPr>
            <a:lvl4pPr lvl="3" algn="ctr">
              <a:lnSpc>
                <a:spcPct val="100000"/>
              </a:lnSpc>
              <a:spcBef>
                <a:spcPts val="0"/>
              </a:spcBef>
              <a:spcAft>
                <a:spcPts val="0"/>
              </a:spcAft>
              <a:buClr>
                <a:schemeClr val="lt1"/>
              </a:buClr>
              <a:buSzPts val="1800"/>
              <a:buNone/>
              <a:defRPr sz="1800" b="1">
                <a:solidFill>
                  <a:schemeClr val="lt1"/>
                </a:solidFill>
              </a:defRPr>
            </a:lvl4pPr>
            <a:lvl5pPr lvl="4" algn="ctr">
              <a:lnSpc>
                <a:spcPct val="100000"/>
              </a:lnSpc>
              <a:spcBef>
                <a:spcPts val="0"/>
              </a:spcBef>
              <a:spcAft>
                <a:spcPts val="0"/>
              </a:spcAft>
              <a:buClr>
                <a:schemeClr val="lt1"/>
              </a:buClr>
              <a:buSzPts val="1800"/>
              <a:buNone/>
              <a:defRPr sz="1800" b="1">
                <a:solidFill>
                  <a:schemeClr val="lt1"/>
                </a:solidFill>
              </a:defRPr>
            </a:lvl5pPr>
            <a:lvl6pPr lvl="5" algn="ctr">
              <a:lnSpc>
                <a:spcPct val="100000"/>
              </a:lnSpc>
              <a:spcBef>
                <a:spcPts val="0"/>
              </a:spcBef>
              <a:spcAft>
                <a:spcPts val="0"/>
              </a:spcAft>
              <a:buClr>
                <a:schemeClr val="lt1"/>
              </a:buClr>
              <a:buSzPts val="1800"/>
              <a:buNone/>
              <a:defRPr sz="1800" b="1">
                <a:solidFill>
                  <a:schemeClr val="lt1"/>
                </a:solidFill>
              </a:defRPr>
            </a:lvl6pPr>
            <a:lvl7pPr lvl="6" algn="ctr">
              <a:lnSpc>
                <a:spcPct val="100000"/>
              </a:lnSpc>
              <a:spcBef>
                <a:spcPts val="0"/>
              </a:spcBef>
              <a:spcAft>
                <a:spcPts val="0"/>
              </a:spcAft>
              <a:buClr>
                <a:schemeClr val="lt1"/>
              </a:buClr>
              <a:buSzPts val="1800"/>
              <a:buNone/>
              <a:defRPr sz="1800" b="1">
                <a:solidFill>
                  <a:schemeClr val="lt1"/>
                </a:solidFill>
              </a:defRPr>
            </a:lvl7pPr>
            <a:lvl8pPr lvl="7" algn="ctr">
              <a:lnSpc>
                <a:spcPct val="100000"/>
              </a:lnSpc>
              <a:spcBef>
                <a:spcPts val="0"/>
              </a:spcBef>
              <a:spcAft>
                <a:spcPts val="0"/>
              </a:spcAft>
              <a:buClr>
                <a:schemeClr val="lt1"/>
              </a:buClr>
              <a:buSzPts val="1800"/>
              <a:buNone/>
              <a:defRPr sz="1800" b="1">
                <a:solidFill>
                  <a:schemeClr val="lt1"/>
                </a:solidFill>
              </a:defRPr>
            </a:lvl8pPr>
            <a:lvl9pPr lvl="8" algn="ctr">
              <a:lnSpc>
                <a:spcPct val="100000"/>
              </a:lnSpc>
              <a:spcBef>
                <a:spcPts val="0"/>
              </a:spcBef>
              <a:spcAft>
                <a:spcPts val="0"/>
              </a:spcAft>
              <a:buClr>
                <a:schemeClr val="lt1"/>
              </a:buClr>
              <a:buSzPts val="1800"/>
              <a:buNone/>
              <a:defRPr sz="1800" b="1">
                <a:solidFill>
                  <a:schemeClr val="lt1"/>
                </a:solidFill>
              </a:defRPr>
            </a:lvl9pPr>
          </a:lstStyle>
          <a:p>
            <a:endParaRPr/>
          </a:p>
        </p:txBody>
      </p:sp>
      <p:sp>
        <p:nvSpPr>
          <p:cNvPr id="14" name="Google Shape;14;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509550" y="1423875"/>
            <a:ext cx="8124900" cy="17982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17" name="Google Shape;17;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Google Shape;22;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0" name="Google Shape;30;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1"/>
          <p:cNvSpPr txBox="1">
            <a:spLocks noGrp="1"/>
          </p:cNvSpPr>
          <p:nvPr>
            <p:ph type="title" hasCustomPrompt="1"/>
          </p:nvPr>
        </p:nvSpPr>
        <p:spPr>
          <a:xfrm>
            <a:off x="311700" y="1233100"/>
            <a:ext cx="8520600" cy="1610100"/>
          </a:xfrm>
          <a:prstGeom prst="rect">
            <a:avLst/>
          </a:prstGeom>
        </p:spPr>
        <p:txBody>
          <a:bodyPr spcFirstLastPara="1" wrap="square" lIns="91425" tIns="91425" rIns="91425" bIns="91425" anchor="b" anchorCtr="0">
            <a:noAutofit/>
          </a:bodyPr>
          <a:lstStyle>
            <a:lvl1pPr lvl="0" algn="ctr">
              <a:spcBef>
                <a:spcPts val="0"/>
              </a:spcBef>
              <a:spcAft>
                <a:spcPts val="0"/>
              </a:spcAft>
              <a:buSzPts val="10000"/>
              <a:buNone/>
              <a:defRPr sz="10000"/>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a:spLocks noGrp="1"/>
          </p:cNvSpPr>
          <p:nvPr>
            <p:ph type="body" idx="1"/>
          </p:nvPr>
        </p:nvSpPr>
        <p:spPr>
          <a:xfrm>
            <a:off x="311700" y="29194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coral">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91350"/>
            <a:ext cx="8520600" cy="6261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200"/>
              <a:buFont typeface="Roboto Condensed"/>
              <a:buNone/>
              <a:defRPr sz="3200" b="1">
                <a:solidFill>
                  <a:schemeClr val="dk1"/>
                </a:solidFill>
                <a:latin typeface="Roboto Condensed"/>
                <a:ea typeface="Roboto Condensed"/>
                <a:cs typeface="Roboto Condensed"/>
                <a:sym typeface="Roboto Condensed"/>
              </a:defRPr>
            </a:lvl1pPr>
            <a:lvl2pPr lvl="1">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Roboto Condensed"/>
              <a:buChar char="●"/>
              <a:defRPr sz="1800">
                <a:solidFill>
                  <a:schemeClr val="dk2"/>
                </a:solidFill>
                <a:latin typeface="Roboto Condensed"/>
                <a:ea typeface="Roboto Condensed"/>
                <a:cs typeface="Roboto Condensed"/>
                <a:sym typeface="Roboto Condensed"/>
              </a:defRPr>
            </a:lvl1pPr>
            <a:lvl2pPr marL="914400" lvl="1" indent="-317500">
              <a:lnSpc>
                <a:spcPct val="115000"/>
              </a:lnSpc>
              <a:spcBef>
                <a:spcPts val="1600"/>
              </a:spcBef>
              <a:spcAft>
                <a:spcPts val="0"/>
              </a:spcAft>
              <a:buClr>
                <a:schemeClr val="dk2"/>
              </a:buClr>
              <a:buSzPts val="1400"/>
              <a:buFont typeface="Roboto Condensed"/>
              <a:buChar char="○"/>
              <a:defRPr>
                <a:solidFill>
                  <a:schemeClr val="dk2"/>
                </a:solidFill>
                <a:latin typeface="Roboto Condensed"/>
                <a:ea typeface="Roboto Condensed"/>
                <a:cs typeface="Roboto Condensed"/>
                <a:sym typeface="Roboto Condensed"/>
              </a:defRPr>
            </a:lvl2pPr>
            <a:lvl3pPr marL="1371600" lvl="2" indent="-317500">
              <a:lnSpc>
                <a:spcPct val="115000"/>
              </a:lnSpc>
              <a:spcBef>
                <a:spcPts val="1600"/>
              </a:spcBef>
              <a:spcAft>
                <a:spcPts val="0"/>
              </a:spcAft>
              <a:buClr>
                <a:schemeClr val="dk2"/>
              </a:buClr>
              <a:buSzPts val="1400"/>
              <a:buFont typeface="Roboto Condensed"/>
              <a:buChar char="■"/>
              <a:defRPr>
                <a:solidFill>
                  <a:schemeClr val="dk2"/>
                </a:solidFill>
                <a:latin typeface="Roboto Condensed"/>
                <a:ea typeface="Roboto Condensed"/>
                <a:cs typeface="Roboto Condensed"/>
                <a:sym typeface="Roboto Condensed"/>
              </a:defRPr>
            </a:lvl3pPr>
            <a:lvl4pPr marL="1828800" lvl="3" indent="-317500">
              <a:lnSpc>
                <a:spcPct val="115000"/>
              </a:lnSpc>
              <a:spcBef>
                <a:spcPts val="1600"/>
              </a:spcBef>
              <a:spcAft>
                <a:spcPts val="0"/>
              </a:spcAft>
              <a:buClr>
                <a:schemeClr val="dk2"/>
              </a:buClr>
              <a:buSzPts val="1400"/>
              <a:buFont typeface="Roboto Condensed"/>
              <a:buChar char="●"/>
              <a:defRPr>
                <a:solidFill>
                  <a:schemeClr val="dk2"/>
                </a:solidFill>
                <a:latin typeface="Roboto Condensed"/>
                <a:ea typeface="Roboto Condensed"/>
                <a:cs typeface="Roboto Condensed"/>
                <a:sym typeface="Roboto Condensed"/>
              </a:defRPr>
            </a:lvl4pPr>
            <a:lvl5pPr marL="2286000" lvl="4" indent="-317500">
              <a:lnSpc>
                <a:spcPct val="115000"/>
              </a:lnSpc>
              <a:spcBef>
                <a:spcPts val="1600"/>
              </a:spcBef>
              <a:spcAft>
                <a:spcPts val="0"/>
              </a:spcAft>
              <a:buClr>
                <a:schemeClr val="dk2"/>
              </a:buClr>
              <a:buSzPts val="1400"/>
              <a:buFont typeface="Roboto Condensed"/>
              <a:buChar char="○"/>
              <a:defRPr>
                <a:solidFill>
                  <a:schemeClr val="dk2"/>
                </a:solidFill>
                <a:latin typeface="Roboto Condensed"/>
                <a:ea typeface="Roboto Condensed"/>
                <a:cs typeface="Roboto Condensed"/>
                <a:sym typeface="Roboto Condensed"/>
              </a:defRPr>
            </a:lvl5pPr>
            <a:lvl6pPr marL="2743200" lvl="5" indent="-317500">
              <a:lnSpc>
                <a:spcPct val="115000"/>
              </a:lnSpc>
              <a:spcBef>
                <a:spcPts val="1600"/>
              </a:spcBef>
              <a:spcAft>
                <a:spcPts val="0"/>
              </a:spcAft>
              <a:buClr>
                <a:schemeClr val="dk2"/>
              </a:buClr>
              <a:buSzPts val="1400"/>
              <a:buFont typeface="Roboto Condensed"/>
              <a:buChar char="■"/>
              <a:defRPr>
                <a:solidFill>
                  <a:schemeClr val="dk2"/>
                </a:solidFill>
                <a:latin typeface="Roboto Condensed"/>
                <a:ea typeface="Roboto Condensed"/>
                <a:cs typeface="Roboto Condensed"/>
                <a:sym typeface="Roboto Condensed"/>
              </a:defRPr>
            </a:lvl6pPr>
            <a:lvl7pPr marL="3200400" lvl="6" indent="-317500">
              <a:lnSpc>
                <a:spcPct val="115000"/>
              </a:lnSpc>
              <a:spcBef>
                <a:spcPts val="1600"/>
              </a:spcBef>
              <a:spcAft>
                <a:spcPts val="0"/>
              </a:spcAft>
              <a:buClr>
                <a:schemeClr val="dk2"/>
              </a:buClr>
              <a:buSzPts val="1400"/>
              <a:buFont typeface="Roboto Condensed"/>
              <a:buChar char="●"/>
              <a:defRPr>
                <a:solidFill>
                  <a:schemeClr val="dk2"/>
                </a:solidFill>
                <a:latin typeface="Roboto Condensed"/>
                <a:ea typeface="Roboto Condensed"/>
                <a:cs typeface="Roboto Condensed"/>
                <a:sym typeface="Roboto Condensed"/>
              </a:defRPr>
            </a:lvl7pPr>
            <a:lvl8pPr marL="3657600" lvl="7" indent="-317500">
              <a:lnSpc>
                <a:spcPct val="115000"/>
              </a:lnSpc>
              <a:spcBef>
                <a:spcPts val="1600"/>
              </a:spcBef>
              <a:spcAft>
                <a:spcPts val="0"/>
              </a:spcAft>
              <a:buClr>
                <a:schemeClr val="dk2"/>
              </a:buClr>
              <a:buSzPts val="1400"/>
              <a:buFont typeface="Roboto Condensed"/>
              <a:buChar char="○"/>
              <a:defRPr>
                <a:solidFill>
                  <a:schemeClr val="dk2"/>
                </a:solidFill>
                <a:latin typeface="Roboto Condensed"/>
                <a:ea typeface="Roboto Condensed"/>
                <a:cs typeface="Roboto Condensed"/>
                <a:sym typeface="Roboto Condensed"/>
              </a:defRPr>
            </a:lvl8pPr>
            <a:lvl9pPr marL="4114800" lvl="8" indent="-317500">
              <a:lnSpc>
                <a:spcPct val="115000"/>
              </a:lnSpc>
              <a:spcBef>
                <a:spcPts val="1600"/>
              </a:spcBef>
              <a:spcAft>
                <a:spcPts val="1600"/>
              </a:spcAft>
              <a:buClr>
                <a:schemeClr val="dk2"/>
              </a:buClr>
              <a:buSzPts val="1400"/>
              <a:buFont typeface="Roboto Condensed"/>
              <a:buChar char="■"/>
              <a:defRPr>
                <a:solidFill>
                  <a:schemeClr val="dk2"/>
                </a:solidFill>
                <a:latin typeface="Roboto Condensed"/>
                <a:ea typeface="Roboto Condensed"/>
                <a:cs typeface="Roboto Condensed"/>
                <a:sym typeface="Roboto Condensed"/>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7" r:id="rId5"/>
    <p:sldLayoutId id="2147483658"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79000"/>
            <a:lum/>
          </a:blip>
          <a:srcRect/>
          <a:stretch>
            <a:fillRect/>
          </a:stretch>
        </a:blipFill>
        <a:effectLst/>
      </p:bgPr>
    </p:bg>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3096250" y="1102850"/>
            <a:ext cx="2951400" cy="2139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1800" dirty="0"/>
              <a:t>Expanding and Improving Workplace Democracy as a Prerequisite for Humanising Labor and Work Environment</a:t>
            </a:r>
            <a:endParaRPr sz="1800" dirty="0"/>
          </a:p>
          <a:p>
            <a:pPr marL="0" lvl="0" indent="0" algn="ctr" rtl="0">
              <a:spcBef>
                <a:spcPts val="0"/>
              </a:spcBef>
              <a:spcAft>
                <a:spcPts val="0"/>
              </a:spcAft>
              <a:buNone/>
            </a:pPr>
            <a:r>
              <a:rPr lang="en" sz="1800" dirty="0"/>
              <a:t>DIRECT II</a:t>
            </a:r>
            <a:endParaRPr sz="1800" dirty="0"/>
          </a:p>
          <a:p>
            <a:pPr lvl="0"/>
            <a:r>
              <a:rPr lang="en-US" sz="1800" dirty="0"/>
              <a:t>Desk research </a:t>
            </a:r>
            <a:r>
              <a:rPr lang="en-US" sz="1800" dirty="0" smtClean="0"/>
              <a:t>- </a:t>
            </a:r>
            <a:r>
              <a:rPr lang="en-US" sz="1800" dirty="0"/>
              <a:t>Bulgaria</a:t>
            </a:r>
            <a:endParaRPr sz="1800" dirty="0"/>
          </a:p>
        </p:txBody>
      </p:sp>
      <p:sp>
        <p:nvSpPr>
          <p:cNvPr id="60" name="Google Shape;60;p13"/>
          <p:cNvSpPr txBox="1">
            <a:spLocks noGrp="1"/>
          </p:cNvSpPr>
          <p:nvPr>
            <p:ph type="subTitle" idx="1"/>
          </p:nvPr>
        </p:nvSpPr>
        <p:spPr>
          <a:xfrm>
            <a:off x="3096363" y="3266930"/>
            <a:ext cx="2951400" cy="701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1400" b="0" dirty="0" smtClean="0"/>
              <a:t>Second SC </a:t>
            </a:r>
            <a:r>
              <a:rPr lang="en" sz="1400" b="0" dirty="0"/>
              <a:t>meeting , </a:t>
            </a:r>
            <a:br>
              <a:rPr lang="en" sz="1400" b="0" dirty="0"/>
            </a:br>
            <a:r>
              <a:rPr lang="en" sz="1400" b="0" dirty="0" smtClean="0"/>
              <a:t>29 June 2020</a:t>
            </a:r>
            <a:endParaRPr sz="1400" b="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0"/>
            <a:ext cx="8520600" cy="1017450"/>
          </a:xfrm>
          <a:prstGeom prst="rect">
            <a:avLst/>
          </a:prstGeom>
        </p:spPr>
        <p:txBody>
          <a:bodyPr spcFirstLastPara="1" wrap="square" lIns="91425" tIns="91425" rIns="91425" bIns="91425" anchor="t" anchorCtr="0">
            <a:noAutofit/>
          </a:bodyPr>
          <a:lstStyle/>
          <a:p>
            <a:pPr lvl="0" algn="ctr"/>
            <a:r>
              <a:rPr lang="en-US" sz="2400" dirty="0"/>
              <a:t>The implementation of new technologies: automation, </a:t>
            </a:r>
            <a:r>
              <a:rPr lang="en-US" sz="2400" dirty="0" err="1"/>
              <a:t>digitisation</a:t>
            </a:r>
            <a:r>
              <a:rPr lang="en-US" sz="2400" dirty="0"/>
              <a:t>, usage of ICT and their impact on work organisation, working conditions and </a:t>
            </a:r>
            <a:r>
              <a:rPr lang="en-US" sz="2400" dirty="0" smtClean="0"/>
              <a:t>DP</a:t>
            </a:r>
            <a:endParaRPr sz="2400" dirty="0"/>
          </a:p>
        </p:txBody>
      </p:sp>
      <p:sp>
        <p:nvSpPr>
          <p:cNvPr id="71" name="Google Shape;71;p15"/>
          <p:cNvSpPr txBox="1">
            <a:spLocks noGrp="1"/>
          </p:cNvSpPr>
          <p:nvPr>
            <p:ph type="body" idx="1"/>
          </p:nvPr>
        </p:nvSpPr>
        <p:spPr>
          <a:xfrm>
            <a:off x="311700" y="1170878"/>
            <a:ext cx="8520600" cy="3397997"/>
          </a:xfrm>
          <a:prstGeom prst="rect">
            <a:avLst/>
          </a:prstGeom>
        </p:spPr>
        <p:txBody>
          <a:bodyPr spcFirstLastPara="1" wrap="square" lIns="91425" tIns="91425" rIns="91425" bIns="91425" anchor="t" anchorCtr="0">
            <a:noAutofit/>
          </a:bodyPr>
          <a:lstStyle/>
          <a:p>
            <a:pPr marL="114300" indent="0" algn="ctr">
              <a:lnSpc>
                <a:spcPct val="90000"/>
              </a:lnSpc>
              <a:spcAft>
                <a:spcPts val="600"/>
              </a:spcAft>
              <a:buNone/>
            </a:pPr>
            <a:r>
              <a:rPr lang="en-GB" u="sng" dirty="0" smtClean="0"/>
              <a:t>Main features of implemented new technical and technological changes</a:t>
            </a:r>
            <a:endParaRPr lang="en-GB" dirty="0" smtClean="0"/>
          </a:p>
          <a:p>
            <a:pPr>
              <a:lnSpc>
                <a:spcPct val="90000"/>
              </a:lnSpc>
              <a:spcAft>
                <a:spcPts val="600"/>
              </a:spcAft>
            </a:pPr>
            <a:r>
              <a:rPr lang="en-GB" dirty="0" smtClean="0"/>
              <a:t>In Bulgaria there is are many national documents concerning the new technical and technological changes;</a:t>
            </a:r>
          </a:p>
          <a:p>
            <a:pPr>
              <a:lnSpc>
                <a:spcPct val="90000"/>
              </a:lnSpc>
              <a:spcAft>
                <a:spcPts val="600"/>
              </a:spcAft>
            </a:pPr>
            <a:r>
              <a:rPr lang="en-GB" dirty="0" smtClean="0"/>
              <a:t>Among them are country Innovation Strategy for Smart Specialisation 2014-2020 adopted in late 2015, as well as Concept for participation of Bulgaria in the 4th Industrial revolution ; </a:t>
            </a:r>
          </a:p>
          <a:p>
            <a:pPr>
              <a:lnSpc>
                <a:spcPct val="90000"/>
              </a:lnSpc>
              <a:spcAft>
                <a:spcPts val="600"/>
              </a:spcAft>
            </a:pPr>
            <a:r>
              <a:rPr lang="en-GB" dirty="0" smtClean="0"/>
              <a:t>However, according to the existing digital transformation enabling environment Bulgaria is in the group of ‘Modest enabling environment’: together with Croatia, Greece, Hungary, Latvia, Poland and Romania;</a:t>
            </a:r>
          </a:p>
          <a:p>
            <a:pPr>
              <a:lnSpc>
                <a:spcPct val="90000"/>
              </a:lnSpc>
              <a:spcAft>
                <a:spcPts val="600"/>
              </a:spcAft>
            </a:pPr>
            <a:r>
              <a:rPr lang="en-GB" dirty="0" smtClean="0"/>
              <a:t>Still, Bulgaria is doing relatively well in the area of ​​connectivity, especially in terms of wide access to super high-speed and mobile broadband networks;</a:t>
            </a:r>
            <a:endParaRPr lang="en-GB" dirty="0"/>
          </a:p>
        </p:txBody>
      </p:sp>
    </p:spTree>
    <p:extLst>
      <p:ext uri="{BB962C8B-B14F-4D97-AF65-F5344CB8AC3E}">
        <p14:creationId xmlns:p14="http://schemas.microsoft.com/office/powerpoint/2010/main" val="1117656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0"/>
            <a:ext cx="8520600" cy="1017450"/>
          </a:xfrm>
          <a:prstGeom prst="rect">
            <a:avLst/>
          </a:prstGeom>
        </p:spPr>
        <p:txBody>
          <a:bodyPr spcFirstLastPara="1" wrap="square" lIns="91425" tIns="91425" rIns="91425" bIns="91425" anchor="t" anchorCtr="0">
            <a:noAutofit/>
          </a:bodyPr>
          <a:lstStyle/>
          <a:p>
            <a:pPr lvl="0" algn="ctr"/>
            <a:r>
              <a:rPr lang="en-US" sz="2400" dirty="0"/>
              <a:t>The implementation of new technologies: automation, </a:t>
            </a:r>
            <a:r>
              <a:rPr lang="en-US" sz="2400" dirty="0" err="1"/>
              <a:t>digitisation</a:t>
            </a:r>
            <a:r>
              <a:rPr lang="en-US" sz="2400" dirty="0"/>
              <a:t>, usage of ICT and their impact on work organisation, working conditions and </a:t>
            </a:r>
            <a:r>
              <a:rPr lang="en-US" sz="2400" dirty="0" smtClean="0"/>
              <a:t>DP</a:t>
            </a:r>
            <a:endParaRPr sz="2400" dirty="0"/>
          </a:p>
        </p:txBody>
      </p:sp>
      <p:sp>
        <p:nvSpPr>
          <p:cNvPr id="71" name="Google Shape;71;p15"/>
          <p:cNvSpPr txBox="1">
            <a:spLocks noGrp="1"/>
          </p:cNvSpPr>
          <p:nvPr>
            <p:ph type="body" idx="1"/>
          </p:nvPr>
        </p:nvSpPr>
        <p:spPr>
          <a:xfrm>
            <a:off x="311700" y="1170878"/>
            <a:ext cx="8520600" cy="3972622"/>
          </a:xfrm>
          <a:prstGeom prst="rect">
            <a:avLst/>
          </a:prstGeom>
        </p:spPr>
        <p:txBody>
          <a:bodyPr spcFirstLastPara="1" wrap="square" lIns="91425" tIns="91425" rIns="91425" bIns="91425" anchor="t" anchorCtr="0">
            <a:noAutofit/>
          </a:bodyPr>
          <a:lstStyle/>
          <a:p>
            <a:pPr marL="114300" indent="0" algn="ctr">
              <a:lnSpc>
                <a:spcPct val="90000"/>
              </a:lnSpc>
              <a:spcAft>
                <a:spcPts val="600"/>
              </a:spcAft>
              <a:buNone/>
            </a:pPr>
            <a:r>
              <a:rPr lang="en-US" u="sng" dirty="0"/>
              <a:t>Main features of implemented new technical and technological </a:t>
            </a:r>
            <a:r>
              <a:rPr lang="en-US" u="sng" dirty="0" smtClean="0"/>
              <a:t>changes</a:t>
            </a:r>
          </a:p>
          <a:p>
            <a:pPr marL="114300" indent="0" algn="ctr">
              <a:lnSpc>
                <a:spcPct val="90000"/>
              </a:lnSpc>
              <a:spcAft>
                <a:spcPts val="600"/>
              </a:spcAft>
              <a:buNone/>
            </a:pPr>
            <a:endParaRPr lang="en-US" dirty="0"/>
          </a:p>
          <a:p>
            <a:pPr eaLnBrk="1" hangingPunct="1">
              <a:lnSpc>
                <a:spcPct val="80000"/>
              </a:lnSpc>
            </a:pPr>
            <a:r>
              <a:rPr lang="en-GB" dirty="0" smtClean="0"/>
              <a:t>Unfortunately, in respect to the Human Capital dimension Bulgaria registers significantly lower than average results - the share of people with minimum basic skills in the field of digital technologies amounts to about 29% of the Bulgarian population, while the EU average is 57%;</a:t>
            </a:r>
          </a:p>
          <a:p>
            <a:pPr eaLnBrk="1" hangingPunct="1">
              <a:lnSpc>
                <a:spcPct val="80000"/>
              </a:lnSpc>
            </a:pPr>
            <a:r>
              <a:rPr lang="en-GB" dirty="0" smtClean="0"/>
              <a:t>The current global situation caused by the COVID-19 pandemic has forced many enterprises in Bulgaria to take immediate steps to implement technology in the work processes in order to continue their activities as far as possible, depending on the operations of each company;</a:t>
            </a:r>
          </a:p>
          <a:p>
            <a:pPr eaLnBrk="1" hangingPunct="1">
              <a:lnSpc>
                <a:spcPct val="80000"/>
              </a:lnSpc>
            </a:pPr>
            <a:r>
              <a:rPr lang="en-GB" dirty="0" smtClean="0"/>
              <a:t>Of particular importance for the digitalization processes in Bulgaria are the actions of the enterprises after the COVID-19 pandemic - will the technological solutions introduced in the work processes due to the crisis be preserved, or will businesses and production return to the standard processes and traditional forms existing before COVID -19?     </a:t>
            </a:r>
            <a:endParaRPr lang="en-GB" dirty="0"/>
          </a:p>
        </p:txBody>
      </p:sp>
    </p:spTree>
    <p:extLst>
      <p:ext uri="{BB962C8B-B14F-4D97-AF65-F5344CB8AC3E}">
        <p14:creationId xmlns:p14="http://schemas.microsoft.com/office/powerpoint/2010/main" val="3618277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0"/>
            <a:ext cx="8520600" cy="1017450"/>
          </a:xfrm>
          <a:prstGeom prst="rect">
            <a:avLst/>
          </a:prstGeom>
        </p:spPr>
        <p:txBody>
          <a:bodyPr spcFirstLastPara="1" wrap="square" lIns="91425" tIns="91425" rIns="91425" bIns="91425" anchor="t" anchorCtr="0">
            <a:noAutofit/>
          </a:bodyPr>
          <a:lstStyle/>
          <a:p>
            <a:pPr lvl="0" algn="ctr"/>
            <a:r>
              <a:rPr lang="en-US" sz="2400" dirty="0"/>
              <a:t>The implementation of new technologies: automation, </a:t>
            </a:r>
            <a:r>
              <a:rPr lang="en-US" sz="2400" dirty="0" err="1"/>
              <a:t>digitisation</a:t>
            </a:r>
            <a:r>
              <a:rPr lang="en-US" sz="2400" dirty="0"/>
              <a:t>, usage of ICT and their impact on work organisation, working conditions and </a:t>
            </a:r>
            <a:r>
              <a:rPr lang="en-US" sz="2400" dirty="0" smtClean="0"/>
              <a:t>DP</a:t>
            </a:r>
            <a:endParaRPr sz="2400" dirty="0"/>
          </a:p>
        </p:txBody>
      </p:sp>
      <p:sp>
        <p:nvSpPr>
          <p:cNvPr id="71" name="Google Shape;71;p15"/>
          <p:cNvSpPr txBox="1">
            <a:spLocks noGrp="1"/>
          </p:cNvSpPr>
          <p:nvPr>
            <p:ph type="body" idx="1"/>
          </p:nvPr>
        </p:nvSpPr>
        <p:spPr>
          <a:xfrm>
            <a:off x="311700" y="1170878"/>
            <a:ext cx="8520600" cy="3972622"/>
          </a:xfrm>
          <a:prstGeom prst="rect">
            <a:avLst/>
          </a:prstGeom>
        </p:spPr>
        <p:txBody>
          <a:bodyPr spcFirstLastPara="1" wrap="square" lIns="91425" tIns="91425" rIns="91425" bIns="91425" anchor="t" anchorCtr="0">
            <a:noAutofit/>
          </a:bodyPr>
          <a:lstStyle/>
          <a:p>
            <a:pPr marL="114300" indent="0" algn="ctr" eaLnBrk="1" hangingPunct="1">
              <a:lnSpc>
                <a:spcPct val="90000"/>
              </a:lnSpc>
              <a:buNone/>
            </a:pPr>
            <a:r>
              <a:rPr lang="en-IE" u="sng" dirty="0"/>
              <a:t>Main dimensions of consequences, caused by the implementation of new technologies at company level</a:t>
            </a:r>
            <a:r>
              <a:rPr lang="en-IE" dirty="0"/>
              <a:t> </a:t>
            </a:r>
            <a:endParaRPr lang="en-IE" sz="1600" u="sng" dirty="0"/>
          </a:p>
          <a:p>
            <a:pPr marL="596900" lvl="1" indent="0" eaLnBrk="1" hangingPunct="1">
              <a:lnSpc>
                <a:spcPct val="90000"/>
              </a:lnSpc>
              <a:buNone/>
            </a:pPr>
            <a:r>
              <a:rPr lang="en-IE" sz="1600" u="sng" dirty="0"/>
              <a:t>Changes in productivity, work intensity, work organisation, job characteristics, employment and skills requirements:</a:t>
            </a:r>
          </a:p>
          <a:p>
            <a:pPr>
              <a:lnSpc>
                <a:spcPct val="90000"/>
              </a:lnSpc>
            </a:pPr>
            <a:r>
              <a:rPr lang="en-IE" sz="1600" dirty="0" smtClean="0"/>
              <a:t>In </a:t>
            </a:r>
            <a:r>
              <a:rPr lang="en-IE" sz="1600" dirty="0"/>
              <a:t>most </a:t>
            </a:r>
            <a:r>
              <a:rPr lang="en-IE" sz="1600" dirty="0" smtClean="0"/>
              <a:t>companies </a:t>
            </a:r>
            <a:r>
              <a:rPr lang="en-IE" sz="1600" dirty="0"/>
              <a:t>where new technological systems are implemented there is and increase of productivity, changes in work organisation and new requirements concerning the skills;</a:t>
            </a:r>
          </a:p>
          <a:p>
            <a:pPr>
              <a:lnSpc>
                <a:spcPct val="90000"/>
              </a:lnSpc>
            </a:pPr>
            <a:r>
              <a:rPr lang="en-IE" sz="1600" dirty="0"/>
              <a:t>In companies, </a:t>
            </a:r>
            <a:r>
              <a:rPr lang="en-GB" sz="1600" dirty="0" smtClean="0"/>
              <a:t>which</a:t>
            </a:r>
            <a:r>
              <a:rPr lang="en-IE" sz="1600" dirty="0" smtClean="0"/>
              <a:t> </a:t>
            </a:r>
            <a:r>
              <a:rPr lang="en-IE" sz="1600" dirty="0"/>
              <a:t>are  under process of implementation of new work organisation, equipment, technologies and production methods, trends of new stratification of the employees could be observed:  </a:t>
            </a:r>
            <a:endParaRPr lang="en-IE" sz="1600" dirty="0" smtClean="0"/>
          </a:p>
          <a:p>
            <a:pPr>
              <a:lnSpc>
                <a:spcPct val="90000"/>
              </a:lnSpc>
            </a:pPr>
            <a:r>
              <a:rPr lang="en-IE" sz="1600" dirty="0" smtClean="0"/>
              <a:t>the </a:t>
            </a:r>
            <a:r>
              <a:rPr lang="en-IE" sz="1600" dirty="0"/>
              <a:t>“old” production workers and employees in the company administration should work together with the </a:t>
            </a:r>
            <a:r>
              <a:rPr lang="en-IE" sz="1600" dirty="0" smtClean="0"/>
              <a:t>workers </a:t>
            </a:r>
            <a:r>
              <a:rPr lang="en-IE" sz="1600" dirty="0"/>
              <a:t>employed on restructured and renovated jobs and with new workers and high </a:t>
            </a:r>
            <a:r>
              <a:rPr lang="en-GB" sz="1600" dirty="0" smtClean="0"/>
              <a:t>qualified technicians, engineers and other professionals, who occupy entirely new jobs </a:t>
            </a:r>
          </a:p>
          <a:p>
            <a:pPr>
              <a:lnSpc>
                <a:spcPct val="90000"/>
              </a:lnSpc>
            </a:pPr>
            <a:r>
              <a:rPr lang="en-GB" sz="1600" dirty="0" smtClean="0"/>
              <a:t>There are tendencies of new professions emerging, especially in the service part of the enterprises (installation, repairs, diagnostics, information service, maintenance, design, construction). </a:t>
            </a:r>
            <a:endParaRPr lang="en-GB" sz="1600" dirty="0"/>
          </a:p>
        </p:txBody>
      </p:sp>
    </p:spTree>
    <p:extLst>
      <p:ext uri="{BB962C8B-B14F-4D97-AF65-F5344CB8AC3E}">
        <p14:creationId xmlns:p14="http://schemas.microsoft.com/office/powerpoint/2010/main" val="2993416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0"/>
            <a:ext cx="8520600" cy="1017450"/>
          </a:xfrm>
          <a:prstGeom prst="rect">
            <a:avLst/>
          </a:prstGeom>
        </p:spPr>
        <p:txBody>
          <a:bodyPr spcFirstLastPara="1" wrap="square" lIns="91425" tIns="91425" rIns="91425" bIns="91425" anchor="t" anchorCtr="0">
            <a:noAutofit/>
          </a:bodyPr>
          <a:lstStyle/>
          <a:p>
            <a:pPr lvl="0" algn="ctr"/>
            <a:r>
              <a:rPr lang="en-US" sz="2400" dirty="0"/>
              <a:t>The implementation of new technologies: automation, </a:t>
            </a:r>
            <a:r>
              <a:rPr lang="en-US" sz="2400" dirty="0" err="1"/>
              <a:t>digitisation</a:t>
            </a:r>
            <a:r>
              <a:rPr lang="en-US" sz="2400" dirty="0"/>
              <a:t>, usage of ICT and their impact on work organisation, working conditions and </a:t>
            </a:r>
            <a:r>
              <a:rPr lang="en-US" sz="2400" dirty="0" smtClean="0"/>
              <a:t>DP</a:t>
            </a:r>
            <a:endParaRPr sz="2400" dirty="0"/>
          </a:p>
        </p:txBody>
      </p:sp>
      <p:sp>
        <p:nvSpPr>
          <p:cNvPr id="71" name="Google Shape;71;p15"/>
          <p:cNvSpPr txBox="1">
            <a:spLocks noGrp="1"/>
          </p:cNvSpPr>
          <p:nvPr>
            <p:ph type="body" idx="1"/>
          </p:nvPr>
        </p:nvSpPr>
        <p:spPr>
          <a:xfrm>
            <a:off x="311700" y="1081668"/>
            <a:ext cx="8520600" cy="4061832"/>
          </a:xfrm>
          <a:prstGeom prst="rect">
            <a:avLst/>
          </a:prstGeom>
        </p:spPr>
        <p:txBody>
          <a:bodyPr spcFirstLastPara="1" wrap="square" lIns="91425" tIns="91425" rIns="91425" bIns="91425" anchor="t" anchorCtr="0">
            <a:noAutofit/>
          </a:bodyPr>
          <a:lstStyle/>
          <a:p>
            <a:pPr marL="114300" indent="0" algn="ctr" eaLnBrk="1" hangingPunct="1">
              <a:lnSpc>
                <a:spcPct val="90000"/>
              </a:lnSpc>
              <a:buNone/>
            </a:pPr>
            <a:r>
              <a:rPr lang="en-IE" u="sng" dirty="0"/>
              <a:t>Main dimensions of consequences, caused by the implementation of new technologies at company level</a:t>
            </a:r>
            <a:r>
              <a:rPr lang="en-IE" dirty="0"/>
              <a:t> </a:t>
            </a:r>
            <a:endParaRPr lang="en-IE" sz="1600" u="sng" dirty="0" smtClean="0"/>
          </a:p>
          <a:p>
            <a:pPr marL="596900" lvl="1" indent="0" eaLnBrk="1" hangingPunct="1">
              <a:lnSpc>
                <a:spcPct val="90000"/>
              </a:lnSpc>
              <a:buNone/>
            </a:pPr>
            <a:r>
              <a:rPr lang="en-GB" sz="1600" u="sng" dirty="0" smtClean="0"/>
              <a:t>Health and safety at work, special working conditions, for example, home and teleworking</a:t>
            </a:r>
            <a:endParaRPr lang="en-GB" u="sng" dirty="0" smtClean="0"/>
          </a:p>
          <a:p>
            <a:pPr>
              <a:lnSpc>
                <a:spcPct val="90000"/>
              </a:lnSpc>
            </a:pPr>
            <a:r>
              <a:rPr lang="en-GB" sz="1600" dirty="0" smtClean="0"/>
              <a:t>Digitalization and robotics reduce physical load. The signing of documents is done electronically, the transfer and storage of information is carried out through cloud services, the communication is through e-mails and various communication channels (finance, trade);</a:t>
            </a:r>
          </a:p>
          <a:p>
            <a:pPr>
              <a:lnSpc>
                <a:spcPct val="90000"/>
              </a:lnSpc>
            </a:pPr>
            <a:r>
              <a:rPr lang="en-GB" sz="1600" dirty="0" smtClean="0"/>
              <a:t>Work processes are becoming much faster and work on a global scale means that somewhere around the world some processes are running round the clock and the work does not stop. This can sometimes be stressful, especially if a longer stay at work is required due to the need to communicate and work closely with colleagues from an area with a big time difference;</a:t>
            </a:r>
          </a:p>
          <a:p>
            <a:pPr>
              <a:lnSpc>
                <a:spcPct val="90000"/>
              </a:lnSpc>
            </a:pPr>
            <a:r>
              <a:rPr lang="en-GB" sz="1600" dirty="0" smtClean="0"/>
              <a:t>Some of the employees are forced to work with atypical contracts – for example these who are involved in low qualified and manual operation are hired on temporary contracts, seasonal work , shared work etc..;</a:t>
            </a:r>
          </a:p>
          <a:p>
            <a:pPr>
              <a:lnSpc>
                <a:spcPct val="90000"/>
              </a:lnSpc>
            </a:pPr>
            <a:r>
              <a:rPr lang="en-GB" sz="1600" dirty="0" smtClean="0"/>
              <a:t>New inequalities in the workplace are emerging: highly skilled and well-paid workers and engineers working along with low-skilled and low-paid workers, as well as workers with atypical contracts (automotive, other machinery, electronics, chemical and pharmaceutical industries).  </a:t>
            </a:r>
          </a:p>
          <a:p>
            <a:pPr lvl="1" eaLnBrk="1" hangingPunct="1">
              <a:lnSpc>
                <a:spcPct val="90000"/>
              </a:lnSpc>
            </a:pPr>
            <a:endParaRPr lang="bg-BG" sz="1200" dirty="0"/>
          </a:p>
        </p:txBody>
      </p:sp>
    </p:spTree>
    <p:extLst>
      <p:ext uri="{BB962C8B-B14F-4D97-AF65-F5344CB8AC3E}">
        <p14:creationId xmlns:p14="http://schemas.microsoft.com/office/powerpoint/2010/main" val="218337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0"/>
            <a:ext cx="8520600" cy="1017450"/>
          </a:xfrm>
          <a:prstGeom prst="rect">
            <a:avLst/>
          </a:prstGeom>
        </p:spPr>
        <p:txBody>
          <a:bodyPr spcFirstLastPara="1" wrap="square" lIns="91425" tIns="91425" rIns="91425" bIns="91425" anchor="t" anchorCtr="0">
            <a:noAutofit/>
          </a:bodyPr>
          <a:lstStyle/>
          <a:p>
            <a:pPr lvl="0" algn="ctr"/>
            <a:r>
              <a:rPr lang="en-US" sz="2400" dirty="0"/>
              <a:t>The implementation of new technologies: automation, </a:t>
            </a:r>
            <a:r>
              <a:rPr lang="en-US" sz="2400" dirty="0" err="1"/>
              <a:t>digitisation</a:t>
            </a:r>
            <a:r>
              <a:rPr lang="en-US" sz="2400" dirty="0"/>
              <a:t>, usage of ICT and their impact on work organisation, working conditions and </a:t>
            </a:r>
            <a:r>
              <a:rPr lang="en-US" sz="2400" dirty="0" smtClean="0"/>
              <a:t>DP</a:t>
            </a:r>
            <a:endParaRPr sz="2400" dirty="0"/>
          </a:p>
        </p:txBody>
      </p:sp>
      <p:sp>
        <p:nvSpPr>
          <p:cNvPr id="71" name="Google Shape;71;p15"/>
          <p:cNvSpPr txBox="1">
            <a:spLocks noGrp="1"/>
          </p:cNvSpPr>
          <p:nvPr>
            <p:ph type="body" idx="1"/>
          </p:nvPr>
        </p:nvSpPr>
        <p:spPr>
          <a:xfrm>
            <a:off x="311700" y="1226634"/>
            <a:ext cx="8520600" cy="3916866"/>
          </a:xfrm>
          <a:prstGeom prst="rect">
            <a:avLst/>
          </a:prstGeom>
        </p:spPr>
        <p:txBody>
          <a:bodyPr spcFirstLastPara="1" wrap="square" lIns="91425" tIns="91425" rIns="91425" bIns="91425" anchor="t" anchorCtr="0">
            <a:noAutofit/>
          </a:bodyPr>
          <a:lstStyle/>
          <a:p>
            <a:pPr marL="114300" indent="0" algn="ctr" eaLnBrk="1" hangingPunct="1">
              <a:lnSpc>
                <a:spcPct val="80000"/>
              </a:lnSpc>
              <a:buNone/>
            </a:pPr>
            <a:r>
              <a:rPr lang="en-IE" u="sng" dirty="0"/>
              <a:t>Main features of implemented new technical and technological changes</a:t>
            </a:r>
          </a:p>
          <a:p>
            <a:pPr eaLnBrk="1" hangingPunct="1">
              <a:lnSpc>
                <a:spcPct val="80000"/>
              </a:lnSpc>
            </a:pPr>
            <a:endParaRPr lang="en-IE" sz="1400" u="sng" dirty="0"/>
          </a:p>
          <a:p>
            <a:pPr>
              <a:lnSpc>
                <a:spcPct val="80000"/>
              </a:lnSpc>
            </a:pPr>
            <a:r>
              <a:rPr lang="en-GB" dirty="0" smtClean="0"/>
              <a:t>Individual and group work in the enterprises, job enrichment and job rotation, increasing of workers responsibility, occupational stress</a:t>
            </a:r>
          </a:p>
          <a:p>
            <a:pPr>
              <a:lnSpc>
                <a:spcPct val="80000"/>
              </a:lnSpc>
            </a:pPr>
            <a:r>
              <a:rPr lang="en-GB" dirty="0" smtClean="0"/>
              <a:t>The autonomy at work is increasing, but alienation and monotony also increase;</a:t>
            </a:r>
          </a:p>
          <a:p>
            <a:pPr>
              <a:lnSpc>
                <a:spcPct val="80000"/>
              </a:lnSpc>
            </a:pPr>
            <a:r>
              <a:rPr lang="en-GB" dirty="0" smtClean="0"/>
              <a:t>The intensification of work and excessive connection to work-linked devices are likely to damage the balance in life, and even to harm employees’ health;</a:t>
            </a:r>
          </a:p>
          <a:p>
            <a:pPr>
              <a:lnSpc>
                <a:spcPct val="80000"/>
              </a:lnSpc>
            </a:pPr>
            <a:r>
              <a:rPr lang="en-GB" dirty="0" smtClean="0"/>
              <a:t>Stress and tension will increase. Addiction to the Internet will have an impact on the human brain. Communication between people will become a serious problem. Isolation from the natural environment makes communication difficult and soft skills are impaired </a:t>
            </a:r>
            <a:endParaRPr lang="en-GB" u="sng" dirty="0" smtClean="0"/>
          </a:p>
          <a:p>
            <a:pPr>
              <a:lnSpc>
                <a:spcPct val="80000"/>
              </a:lnSpc>
            </a:pPr>
            <a:r>
              <a:rPr lang="en-GB" u="sng" dirty="0" smtClean="0"/>
              <a:t>Changes to remuneration and benefits, etc.</a:t>
            </a:r>
            <a:endParaRPr lang="en-GB" dirty="0" smtClean="0"/>
          </a:p>
          <a:p>
            <a:pPr>
              <a:lnSpc>
                <a:spcPct val="80000"/>
              </a:lnSpc>
            </a:pPr>
            <a:r>
              <a:rPr lang="en-GB" dirty="0" smtClean="0"/>
              <a:t>According to most trade union representatives involved in various surveys, despite the growth in productivity due to the use of new equipment and technologies, wage growth is not appropriate (mechanical engineering, chemical industry, etc.</a:t>
            </a:r>
          </a:p>
          <a:p>
            <a:pPr lvl="1" eaLnBrk="1" hangingPunct="1">
              <a:lnSpc>
                <a:spcPct val="90000"/>
              </a:lnSpc>
            </a:pPr>
            <a:endParaRPr lang="bg-BG" sz="1200" dirty="0"/>
          </a:p>
        </p:txBody>
      </p:sp>
    </p:spTree>
    <p:extLst>
      <p:ext uri="{BB962C8B-B14F-4D97-AF65-F5344CB8AC3E}">
        <p14:creationId xmlns:p14="http://schemas.microsoft.com/office/powerpoint/2010/main" val="742960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0"/>
            <a:ext cx="8520600" cy="1017450"/>
          </a:xfrm>
          <a:prstGeom prst="rect">
            <a:avLst/>
          </a:prstGeom>
        </p:spPr>
        <p:txBody>
          <a:bodyPr spcFirstLastPara="1" wrap="square" lIns="91425" tIns="91425" rIns="91425" bIns="91425" anchor="t" anchorCtr="0">
            <a:noAutofit/>
          </a:bodyPr>
          <a:lstStyle/>
          <a:p>
            <a:pPr lvl="0" algn="ctr"/>
            <a:r>
              <a:rPr lang="en-US" sz="2400" dirty="0"/>
              <a:t>The implementation of new technologies: automation, </a:t>
            </a:r>
            <a:r>
              <a:rPr lang="en-US" sz="2400" dirty="0" err="1"/>
              <a:t>digitisation</a:t>
            </a:r>
            <a:r>
              <a:rPr lang="en-US" sz="2400" dirty="0"/>
              <a:t>, usage of ICT and their impact on work organisation, working conditions and </a:t>
            </a:r>
            <a:r>
              <a:rPr lang="en-US" sz="2400" dirty="0" smtClean="0"/>
              <a:t>DP</a:t>
            </a:r>
            <a:endParaRPr sz="2400" dirty="0"/>
          </a:p>
        </p:txBody>
      </p:sp>
      <p:sp>
        <p:nvSpPr>
          <p:cNvPr id="71" name="Google Shape;71;p15"/>
          <p:cNvSpPr txBox="1">
            <a:spLocks noGrp="1"/>
          </p:cNvSpPr>
          <p:nvPr>
            <p:ph type="body" idx="1"/>
          </p:nvPr>
        </p:nvSpPr>
        <p:spPr>
          <a:xfrm>
            <a:off x="311700" y="1226634"/>
            <a:ext cx="8520600" cy="3916866"/>
          </a:xfrm>
          <a:prstGeom prst="rect">
            <a:avLst/>
          </a:prstGeom>
        </p:spPr>
        <p:txBody>
          <a:bodyPr spcFirstLastPara="1" wrap="square" lIns="91425" tIns="91425" rIns="91425" bIns="91425" anchor="t" anchorCtr="0">
            <a:noAutofit/>
          </a:bodyPr>
          <a:lstStyle/>
          <a:p>
            <a:pPr marL="114300" indent="0" algn="ctr" eaLnBrk="1" hangingPunct="1">
              <a:lnSpc>
                <a:spcPct val="90000"/>
              </a:lnSpc>
              <a:buNone/>
            </a:pPr>
            <a:r>
              <a:rPr lang="en-IE" u="sng" dirty="0"/>
              <a:t>To what extend are the changes important for humanising work and improving occupational welfare and work-life </a:t>
            </a:r>
            <a:r>
              <a:rPr lang="en-IE" u="sng" dirty="0" smtClean="0"/>
              <a:t>balance</a:t>
            </a:r>
          </a:p>
          <a:p>
            <a:pPr marL="114300" indent="0" algn="ctr" eaLnBrk="1" hangingPunct="1">
              <a:lnSpc>
                <a:spcPct val="90000"/>
              </a:lnSpc>
              <a:buNone/>
            </a:pPr>
            <a:endParaRPr lang="en-IE" u="sng" dirty="0"/>
          </a:p>
          <a:p>
            <a:pPr>
              <a:lnSpc>
                <a:spcPct val="90000"/>
              </a:lnSpc>
            </a:pPr>
            <a:r>
              <a:rPr lang="en-IE" dirty="0"/>
              <a:t>Reduction of hand work and heavy work, which requires physical efforts; </a:t>
            </a:r>
          </a:p>
          <a:p>
            <a:pPr>
              <a:lnSpc>
                <a:spcPct val="90000"/>
              </a:lnSpc>
            </a:pPr>
            <a:r>
              <a:rPr lang="en-IE" dirty="0"/>
              <a:t>For some groups of workers </a:t>
            </a:r>
            <a:r>
              <a:rPr lang="en-IE" dirty="0" smtClean="0"/>
              <a:t>work becomes </a:t>
            </a:r>
            <a:r>
              <a:rPr lang="en-IE" dirty="0"/>
              <a:t>more interesting; also the work satisfaction </a:t>
            </a:r>
            <a:r>
              <a:rPr lang="en-IE" dirty="0" smtClean="0"/>
              <a:t>and </a:t>
            </a:r>
            <a:r>
              <a:rPr lang="en-IE" dirty="0"/>
              <a:t>work motivation </a:t>
            </a:r>
            <a:r>
              <a:rPr lang="en-IE" dirty="0" smtClean="0"/>
              <a:t>increases;</a:t>
            </a:r>
            <a:endParaRPr lang="en-IE" dirty="0"/>
          </a:p>
          <a:p>
            <a:pPr>
              <a:lnSpc>
                <a:spcPct val="90000"/>
              </a:lnSpc>
            </a:pPr>
            <a:r>
              <a:rPr lang="en-IE" dirty="0"/>
              <a:t>The H&amp; S at work  usually are improved, but for many groups also the work intensity and occupational stress </a:t>
            </a:r>
            <a:r>
              <a:rPr lang="en-IE" dirty="0" smtClean="0"/>
              <a:t>increases;</a:t>
            </a:r>
            <a:endParaRPr lang="en-IE" dirty="0"/>
          </a:p>
          <a:p>
            <a:pPr>
              <a:lnSpc>
                <a:spcPct val="90000"/>
              </a:lnSpc>
            </a:pPr>
            <a:r>
              <a:rPr lang="en-IE" dirty="0"/>
              <a:t>The working time could became more flexible, but at the same time some negative changes appear (shift work, night work , sometimes longer working hours etc</a:t>
            </a:r>
            <a:r>
              <a:rPr lang="en-IE" dirty="0" smtClean="0"/>
              <a:t>.);</a:t>
            </a:r>
            <a:endParaRPr lang="en-IE" dirty="0"/>
          </a:p>
          <a:p>
            <a:pPr>
              <a:lnSpc>
                <a:spcPct val="90000"/>
              </a:lnSpc>
            </a:pPr>
            <a:r>
              <a:rPr lang="en-IE" dirty="0"/>
              <a:t>At the same time, for some sectors, companies  and jobs, especially in the services (</a:t>
            </a:r>
            <a:r>
              <a:rPr lang="en-IE" dirty="0" smtClean="0"/>
              <a:t>IT, </a:t>
            </a:r>
            <a:r>
              <a:rPr lang="en-IE" dirty="0"/>
              <a:t>etc.) also more possibilities for  better work-life balance </a:t>
            </a:r>
            <a:r>
              <a:rPr lang="en-IE" dirty="0" smtClean="0"/>
              <a:t>appear;</a:t>
            </a:r>
            <a:endParaRPr lang="en-IE" dirty="0"/>
          </a:p>
          <a:p>
            <a:pPr>
              <a:lnSpc>
                <a:spcPct val="90000"/>
              </a:lnSpc>
            </a:pPr>
            <a:r>
              <a:rPr lang="en-IE" dirty="0"/>
              <a:t>However, for many jobs work still is not changed enough or changes didn’t lead to improvement of working </a:t>
            </a:r>
            <a:r>
              <a:rPr lang="en-IE" dirty="0" smtClean="0"/>
              <a:t>conditions.</a:t>
            </a:r>
            <a:endParaRPr lang="en-IE" dirty="0"/>
          </a:p>
          <a:p>
            <a:pPr lvl="1" eaLnBrk="1" hangingPunct="1">
              <a:lnSpc>
                <a:spcPct val="90000"/>
              </a:lnSpc>
            </a:pPr>
            <a:endParaRPr lang="bg-BG" sz="1200" dirty="0"/>
          </a:p>
        </p:txBody>
      </p:sp>
    </p:spTree>
    <p:extLst>
      <p:ext uri="{BB962C8B-B14F-4D97-AF65-F5344CB8AC3E}">
        <p14:creationId xmlns:p14="http://schemas.microsoft.com/office/powerpoint/2010/main" val="968051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0"/>
            <a:ext cx="8520600" cy="1017450"/>
          </a:xfrm>
          <a:prstGeom prst="rect">
            <a:avLst/>
          </a:prstGeom>
        </p:spPr>
        <p:txBody>
          <a:bodyPr spcFirstLastPara="1" wrap="square" lIns="91425" tIns="91425" rIns="91425" bIns="91425" anchor="t" anchorCtr="0">
            <a:noAutofit/>
          </a:bodyPr>
          <a:lstStyle/>
          <a:p>
            <a:pPr lvl="0" algn="ctr"/>
            <a:r>
              <a:rPr lang="en-US" sz="2400" dirty="0"/>
              <a:t>The implementation of new technologies: automation, </a:t>
            </a:r>
            <a:r>
              <a:rPr lang="en-US" sz="2400" dirty="0" err="1"/>
              <a:t>digitisation</a:t>
            </a:r>
            <a:r>
              <a:rPr lang="en-US" sz="2400" dirty="0"/>
              <a:t>, usage of ICT and their impact on work organisation, working conditions and </a:t>
            </a:r>
            <a:r>
              <a:rPr lang="en-US" sz="2400" dirty="0" smtClean="0"/>
              <a:t>DP</a:t>
            </a:r>
            <a:endParaRPr sz="2400" dirty="0"/>
          </a:p>
        </p:txBody>
      </p:sp>
      <p:sp>
        <p:nvSpPr>
          <p:cNvPr id="71" name="Google Shape;71;p15"/>
          <p:cNvSpPr txBox="1">
            <a:spLocks noGrp="1"/>
          </p:cNvSpPr>
          <p:nvPr>
            <p:ph type="body" idx="1"/>
          </p:nvPr>
        </p:nvSpPr>
        <p:spPr>
          <a:xfrm>
            <a:off x="311700" y="1226634"/>
            <a:ext cx="8520600" cy="3916866"/>
          </a:xfrm>
          <a:prstGeom prst="rect">
            <a:avLst/>
          </a:prstGeom>
        </p:spPr>
        <p:txBody>
          <a:bodyPr spcFirstLastPara="1" wrap="square" lIns="91425" tIns="91425" rIns="91425" bIns="91425" anchor="t" anchorCtr="0">
            <a:noAutofit/>
          </a:bodyPr>
          <a:lstStyle/>
          <a:p>
            <a:pPr marL="114300" indent="0" algn="ctr" eaLnBrk="1" hangingPunct="1">
              <a:lnSpc>
                <a:spcPct val="90000"/>
              </a:lnSpc>
              <a:buNone/>
            </a:pPr>
            <a:r>
              <a:rPr lang="en-IE" u="sng" dirty="0"/>
              <a:t>To what extend are the changes important for humanising work and improving occupational welfare and work-life </a:t>
            </a:r>
            <a:r>
              <a:rPr lang="en-IE" u="sng" dirty="0" smtClean="0"/>
              <a:t>balance</a:t>
            </a:r>
          </a:p>
          <a:p>
            <a:pPr marL="114300" indent="0" algn="ctr" eaLnBrk="1" hangingPunct="1">
              <a:lnSpc>
                <a:spcPct val="90000"/>
              </a:lnSpc>
              <a:buNone/>
            </a:pPr>
            <a:endParaRPr lang="en-IE" u="sng" dirty="0"/>
          </a:p>
          <a:p>
            <a:pPr>
              <a:lnSpc>
                <a:spcPct val="90000"/>
              </a:lnSpc>
            </a:pPr>
            <a:r>
              <a:rPr lang="en-US" dirty="0" smtClean="0"/>
              <a:t>The </a:t>
            </a:r>
            <a:r>
              <a:rPr lang="en-US" dirty="0"/>
              <a:t>importance of some interests, such as improvement of qualification and skills, career development, work-life balance, better socialization at work-place, better relationships with co-workers and receiving adequate information, increased</a:t>
            </a:r>
            <a:r>
              <a:rPr lang="en-US" dirty="0" smtClean="0"/>
              <a:t>;</a:t>
            </a:r>
            <a:endParaRPr lang="en-US" dirty="0"/>
          </a:p>
          <a:p>
            <a:pPr>
              <a:lnSpc>
                <a:spcPct val="90000"/>
              </a:lnSpc>
            </a:pPr>
            <a:r>
              <a:rPr lang="en-US" dirty="0" smtClean="0"/>
              <a:t>There </a:t>
            </a:r>
            <a:r>
              <a:rPr lang="en-US" dirty="0"/>
              <a:t>is evidence that values changed from rather collectivistic to more individualistic and more focused at the future and sustainability, rather to the fordist “bread and butter” values</a:t>
            </a:r>
            <a:r>
              <a:rPr lang="en-US" dirty="0" smtClean="0"/>
              <a:t>.</a:t>
            </a:r>
            <a:endParaRPr lang="en-US" dirty="0"/>
          </a:p>
          <a:p>
            <a:pPr>
              <a:lnSpc>
                <a:spcPct val="90000"/>
              </a:lnSpc>
            </a:pPr>
            <a:r>
              <a:rPr lang="en-US" dirty="0" smtClean="0"/>
              <a:t>At </a:t>
            </a:r>
            <a:r>
              <a:rPr lang="en-US" dirty="0"/>
              <a:t>the same time the other groups of workers don’t change much their main interests, which concern higher payment, job security, H&amp;S at work. The atypical workers are mainly interested in job security and regular payment of wages. Their values are still short-term focused.</a:t>
            </a:r>
          </a:p>
          <a:p>
            <a:pPr lvl="1" eaLnBrk="1" hangingPunct="1">
              <a:lnSpc>
                <a:spcPct val="90000"/>
              </a:lnSpc>
            </a:pPr>
            <a:endParaRPr lang="bg-BG" sz="1200" dirty="0"/>
          </a:p>
        </p:txBody>
      </p:sp>
    </p:spTree>
    <p:extLst>
      <p:ext uri="{BB962C8B-B14F-4D97-AF65-F5344CB8AC3E}">
        <p14:creationId xmlns:p14="http://schemas.microsoft.com/office/powerpoint/2010/main" val="3905458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0"/>
            <a:ext cx="8520600" cy="1017450"/>
          </a:xfrm>
          <a:prstGeom prst="rect">
            <a:avLst/>
          </a:prstGeom>
        </p:spPr>
        <p:txBody>
          <a:bodyPr spcFirstLastPara="1" wrap="square" lIns="91425" tIns="91425" rIns="91425" bIns="91425" anchor="t" anchorCtr="0">
            <a:noAutofit/>
          </a:bodyPr>
          <a:lstStyle/>
          <a:p>
            <a:pPr lvl="0" algn="ctr"/>
            <a:r>
              <a:rPr lang="en-US" sz="2400" dirty="0"/>
              <a:t>The implementation of new technologies: automation, </a:t>
            </a:r>
            <a:r>
              <a:rPr lang="en-US" sz="2400" dirty="0" err="1"/>
              <a:t>digitisation</a:t>
            </a:r>
            <a:r>
              <a:rPr lang="en-US" sz="2400" dirty="0"/>
              <a:t>, usage of ICT and their impact on work organisation, working conditions and </a:t>
            </a:r>
            <a:r>
              <a:rPr lang="en-US" sz="2400" dirty="0" smtClean="0"/>
              <a:t>DP</a:t>
            </a:r>
            <a:endParaRPr sz="2400" dirty="0"/>
          </a:p>
        </p:txBody>
      </p:sp>
      <p:sp>
        <p:nvSpPr>
          <p:cNvPr id="71" name="Google Shape;71;p15"/>
          <p:cNvSpPr txBox="1">
            <a:spLocks noGrp="1"/>
          </p:cNvSpPr>
          <p:nvPr>
            <p:ph type="body" idx="1"/>
          </p:nvPr>
        </p:nvSpPr>
        <p:spPr>
          <a:xfrm>
            <a:off x="311700" y="1226634"/>
            <a:ext cx="8520600" cy="3916866"/>
          </a:xfrm>
          <a:prstGeom prst="rect">
            <a:avLst/>
          </a:prstGeom>
        </p:spPr>
        <p:txBody>
          <a:bodyPr spcFirstLastPara="1" wrap="square" lIns="91425" tIns="91425" rIns="91425" bIns="91425" anchor="t" anchorCtr="0">
            <a:noAutofit/>
          </a:bodyPr>
          <a:lstStyle/>
          <a:p>
            <a:pPr marL="114300" indent="0" algn="ctr" eaLnBrk="1" hangingPunct="1">
              <a:lnSpc>
                <a:spcPct val="90000"/>
              </a:lnSpc>
              <a:buNone/>
            </a:pPr>
            <a:r>
              <a:rPr lang="en-US" u="sng" dirty="0"/>
              <a:t>What changes have there been to </a:t>
            </a:r>
            <a:r>
              <a:rPr lang="en-US" u="sng" dirty="0" smtClean="0"/>
              <a:t>the IR system </a:t>
            </a:r>
            <a:r>
              <a:rPr lang="en-US" u="sng" dirty="0"/>
              <a:t>after implementing new </a:t>
            </a:r>
            <a:r>
              <a:rPr lang="en-US" u="sng" dirty="0" smtClean="0"/>
              <a:t>technologies</a:t>
            </a:r>
            <a:endParaRPr lang="en-US" u="sng" dirty="0"/>
          </a:p>
          <a:p>
            <a:pPr algn="just">
              <a:lnSpc>
                <a:spcPct val="90000"/>
              </a:lnSpc>
            </a:pPr>
            <a:r>
              <a:rPr lang="en-US" dirty="0" smtClean="0"/>
              <a:t>The </a:t>
            </a:r>
            <a:r>
              <a:rPr lang="en-US" dirty="0"/>
              <a:t>industrial relations in Bulgaria are still not as much affected by the Industry </a:t>
            </a:r>
            <a:r>
              <a:rPr lang="en-US" dirty="0" smtClean="0"/>
              <a:t>4.0</a:t>
            </a:r>
            <a:r>
              <a:rPr lang="en-US" dirty="0"/>
              <a:t>, digitalization and platform economy; </a:t>
            </a:r>
          </a:p>
          <a:p>
            <a:pPr algn="just">
              <a:lnSpc>
                <a:spcPct val="90000"/>
              </a:lnSpc>
            </a:pPr>
            <a:r>
              <a:rPr lang="en-US" dirty="0" smtClean="0"/>
              <a:t>In </a:t>
            </a:r>
            <a:r>
              <a:rPr lang="en-US" dirty="0"/>
              <a:t>some of the sectors, where the smart production is already used (machine-building, including automotive, electronic production, chemical and pharmaceutical production and others) some changes in the scope and subject of collective bargaining and consultations at company and sectoral level have been made</a:t>
            </a:r>
            <a:r>
              <a:rPr lang="en-US" dirty="0" smtClean="0"/>
              <a:t>;</a:t>
            </a:r>
            <a:endParaRPr lang="en-US" dirty="0"/>
          </a:p>
          <a:p>
            <a:pPr algn="just">
              <a:lnSpc>
                <a:spcPct val="90000"/>
              </a:lnSpc>
            </a:pPr>
            <a:r>
              <a:rPr lang="en-US" dirty="0" smtClean="0"/>
              <a:t>The </a:t>
            </a:r>
            <a:r>
              <a:rPr lang="en-US" dirty="0"/>
              <a:t>trade union experts themselves report that the risks for unions are many, but at the same time the opportunities are significant. According to them, the organising </a:t>
            </a:r>
            <a:r>
              <a:rPr lang="en-US" dirty="0" smtClean="0"/>
              <a:t>and </a:t>
            </a:r>
            <a:r>
              <a:rPr lang="en-US" dirty="0"/>
              <a:t>collective bargaining in the digital world should provide the pragmatism and security for  every worker, regardless of the level of technological development that society has </a:t>
            </a:r>
            <a:r>
              <a:rPr lang="en-US" dirty="0" smtClean="0"/>
              <a:t>reached;</a:t>
            </a:r>
            <a:endParaRPr lang="en-US" dirty="0"/>
          </a:p>
          <a:p>
            <a:pPr algn="just">
              <a:lnSpc>
                <a:spcPct val="90000"/>
              </a:lnSpc>
            </a:pPr>
            <a:r>
              <a:rPr lang="en-US" dirty="0"/>
              <a:t> </a:t>
            </a:r>
            <a:r>
              <a:rPr lang="en-US" dirty="0" smtClean="0"/>
              <a:t>Research </a:t>
            </a:r>
            <a:r>
              <a:rPr lang="en-US" dirty="0"/>
              <a:t>and scientific circles emphasize the need for trade union efforts to focus on providing "universal basic income" (UBI) that could neutralize the effects of technological unemployment.</a:t>
            </a:r>
          </a:p>
          <a:p>
            <a:pPr lvl="1" eaLnBrk="1" hangingPunct="1">
              <a:lnSpc>
                <a:spcPct val="90000"/>
              </a:lnSpc>
            </a:pPr>
            <a:endParaRPr lang="bg-BG" sz="1200" dirty="0"/>
          </a:p>
        </p:txBody>
      </p:sp>
    </p:spTree>
    <p:extLst>
      <p:ext uri="{BB962C8B-B14F-4D97-AF65-F5344CB8AC3E}">
        <p14:creationId xmlns:p14="http://schemas.microsoft.com/office/powerpoint/2010/main" val="1883368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518217" y="1722897"/>
            <a:ext cx="8124900" cy="1798200"/>
          </a:xfrm>
          <a:prstGeom prst="rect">
            <a:avLst/>
          </a:prstGeom>
        </p:spPr>
        <p:txBody>
          <a:bodyPr spcFirstLastPara="1" wrap="square" lIns="91425" tIns="91425" rIns="91425" bIns="91425" anchor="ctr" anchorCtr="0">
            <a:noAutofit/>
          </a:bodyPr>
          <a:lstStyle/>
          <a:p>
            <a:pPr lvl="0"/>
            <a:r>
              <a:rPr lang="en-US" dirty="0"/>
              <a:t>Comparison between workers representation and </a:t>
            </a:r>
            <a:r>
              <a:rPr lang="en-US" dirty="0" smtClean="0"/>
              <a:t>DP </a:t>
            </a:r>
            <a:r>
              <a:rPr lang="en-US" dirty="0"/>
              <a:t>before the changes and after their implementation: quantitative and qualitative results </a:t>
            </a:r>
            <a:endParaRPr dirty="0"/>
          </a:p>
        </p:txBody>
      </p:sp>
    </p:spTree>
    <p:extLst>
      <p:ext uri="{BB962C8B-B14F-4D97-AF65-F5344CB8AC3E}">
        <p14:creationId xmlns:p14="http://schemas.microsoft.com/office/powerpoint/2010/main" val="1829115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0"/>
            <a:ext cx="8520600" cy="1017450"/>
          </a:xfrm>
          <a:prstGeom prst="rect">
            <a:avLst/>
          </a:prstGeom>
        </p:spPr>
        <p:txBody>
          <a:bodyPr spcFirstLastPara="1" wrap="square" lIns="91425" tIns="91425" rIns="91425" bIns="91425" anchor="t" anchorCtr="0">
            <a:noAutofit/>
          </a:bodyPr>
          <a:lstStyle/>
          <a:p>
            <a:pPr lvl="0" algn="ctr"/>
            <a:r>
              <a:rPr lang="en-IE" sz="2800" dirty="0"/>
              <a:t>Comparison between workers representation and </a:t>
            </a:r>
            <a:r>
              <a:rPr lang="en-IE" sz="2800" dirty="0" smtClean="0"/>
              <a:t>DP </a:t>
            </a:r>
            <a:r>
              <a:rPr lang="en-IE" sz="2800" dirty="0"/>
              <a:t>before the changes and after their implementation: quantitative and qualitative results </a:t>
            </a:r>
            <a:endParaRPr sz="2800" dirty="0"/>
          </a:p>
        </p:txBody>
      </p:sp>
      <p:sp>
        <p:nvSpPr>
          <p:cNvPr id="71" name="Google Shape;71;p15"/>
          <p:cNvSpPr txBox="1">
            <a:spLocks noGrp="1"/>
          </p:cNvSpPr>
          <p:nvPr>
            <p:ph type="body" idx="1"/>
          </p:nvPr>
        </p:nvSpPr>
        <p:spPr>
          <a:xfrm>
            <a:off x="311700" y="1405053"/>
            <a:ext cx="8520600" cy="3163821"/>
          </a:xfrm>
          <a:prstGeom prst="rect">
            <a:avLst/>
          </a:prstGeom>
        </p:spPr>
        <p:txBody>
          <a:bodyPr spcFirstLastPara="1" wrap="square" lIns="91425" tIns="91425" rIns="91425" bIns="91425" anchor="t" anchorCtr="0">
            <a:noAutofit/>
          </a:bodyPr>
          <a:lstStyle/>
          <a:p>
            <a:pPr eaLnBrk="1" hangingPunct="1">
              <a:lnSpc>
                <a:spcPct val="80000"/>
              </a:lnSpc>
            </a:pPr>
            <a:r>
              <a:rPr lang="en-US" dirty="0"/>
              <a:t>It is still difficult to evaluate to what extend the new technical systems affected the workers’ representation and the direct participation</a:t>
            </a:r>
          </a:p>
          <a:p>
            <a:pPr eaLnBrk="1" hangingPunct="1">
              <a:lnSpc>
                <a:spcPct val="80000"/>
              </a:lnSpc>
            </a:pPr>
            <a:endParaRPr lang="en-US" dirty="0"/>
          </a:p>
          <a:p>
            <a:pPr eaLnBrk="1" hangingPunct="1">
              <a:lnSpc>
                <a:spcPct val="80000"/>
              </a:lnSpc>
            </a:pPr>
            <a:r>
              <a:rPr lang="en-US" dirty="0" smtClean="0"/>
              <a:t>In </a:t>
            </a:r>
            <a:r>
              <a:rPr lang="en-US" dirty="0"/>
              <a:t>many ‘old’ enterprises, where such new technical and technological systems are implemented , there are not substantial changes in the workers representation;</a:t>
            </a:r>
          </a:p>
          <a:p>
            <a:pPr eaLnBrk="1" hangingPunct="1">
              <a:lnSpc>
                <a:spcPct val="80000"/>
              </a:lnSpc>
            </a:pPr>
            <a:endParaRPr lang="en-US" dirty="0"/>
          </a:p>
          <a:p>
            <a:pPr eaLnBrk="1" hangingPunct="1">
              <a:lnSpc>
                <a:spcPct val="80000"/>
              </a:lnSpc>
            </a:pPr>
            <a:r>
              <a:rPr lang="en-US" dirty="0" smtClean="0"/>
              <a:t>However</a:t>
            </a:r>
            <a:r>
              <a:rPr lang="en-US" dirty="0"/>
              <a:t>, in cases of new enterprises, especially form services,  the workers representation often </a:t>
            </a:r>
            <a:r>
              <a:rPr lang="en-US" dirty="0" smtClean="0"/>
              <a:t>doesn’t </a:t>
            </a:r>
            <a:r>
              <a:rPr lang="en-US" dirty="0"/>
              <a:t>exist, but it was not caused by the technique and technology, it is rather </a:t>
            </a:r>
            <a:r>
              <a:rPr lang="en-US" dirty="0" smtClean="0"/>
              <a:t>a management </a:t>
            </a:r>
            <a:r>
              <a:rPr lang="en-US" dirty="0"/>
              <a:t>influence;</a:t>
            </a:r>
          </a:p>
          <a:p>
            <a:pPr eaLnBrk="1" hangingPunct="1">
              <a:lnSpc>
                <a:spcPct val="80000"/>
              </a:lnSpc>
            </a:pPr>
            <a:endParaRPr lang="en-US" dirty="0"/>
          </a:p>
          <a:p>
            <a:pPr eaLnBrk="1" hangingPunct="1">
              <a:lnSpc>
                <a:spcPct val="80000"/>
              </a:lnSpc>
            </a:pPr>
            <a:r>
              <a:rPr lang="en-US" dirty="0" smtClean="0"/>
              <a:t>According </a:t>
            </a:r>
            <a:r>
              <a:rPr lang="en-US" dirty="0"/>
              <a:t>to the previous research, the implementation of </a:t>
            </a:r>
            <a:r>
              <a:rPr lang="en-US" dirty="0" smtClean="0"/>
              <a:t>direct </a:t>
            </a:r>
            <a:r>
              <a:rPr lang="en-US" dirty="0"/>
              <a:t>participation is related to the work organisation, but it could happen also in companies, which are still not digitalized</a:t>
            </a:r>
          </a:p>
        </p:txBody>
      </p:sp>
    </p:spTree>
    <p:extLst>
      <p:ext uri="{BB962C8B-B14F-4D97-AF65-F5344CB8AC3E}">
        <p14:creationId xmlns:p14="http://schemas.microsoft.com/office/powerpoint/2010/main" val="1804478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lvl="0"/>
            <a:r>
              <a:rPr lang="en-US" dirty="0"/>
              <a:t>Content</a:t>
            </a:r>
            <a:endParaRPr dirty="0"/>
          </a:p>
        </p:txBody>
      </p:sp>
      <p:sp>
        <p:nvSpPr>
          <p:cNvPr id="71" name="Google Shape;71;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609600" indent="-609600" eaLnBrk="1" hangingPunct="1">
              <a:lnSpc>
                <a:spcPct val="80000"/>
              </a:lnSpc>
            </a:pPr>
            <a:r>
              <a:rPr lang="en-GB" dirty="0" smtClean="0"/>
              <a:t>Main dimensions of direct participation and its impact on the system of industrial relations in Bulgaria (based on previous research);</a:t>
            </a:r>
            <a:endParaRPr lang="en-US" dirty="0"/>
          </a:p>
          <a:p>
            <a:pPr marL="609600" indent="-609600" eaLnBrk="1" hangingPunct="1">
              <a:lnSpc>
                <a:spcPct val="80000"/>
              </a:lnSpc>
            </a:pPr>
            <a:r>
              <a:rPr lang="en-IE" dirty="0"/>
              <a:t>The implementation of new technologies: automation, digitisation, usage of ICT and their impact on work organisation, working conditions and direct participation - national dimensions in the partner </a:t>
            </a:r>
            <a:r>
              <a:rPr lang="en-IE" dirty="0" smtClean="0"/>
              <a:t>countries; </a:t>
            </a:r>
            <a:endParaRPr lang="en-IE" dirty="0"/>
          </a:p>
          <a:p>
            <a:pPr marL="609600" indent="-609600" eaLnBrk="1" hangingPunct="1">
              <a:lnSpc>
                <a:spcPct val="80000"/>
              </a:lnSpc>
            </a:pPr>
            <a:r>
              <a:rPr lang="en-IE" dirty="0"/>
              <a:t>Comparison between workers representation and direct participation before the changes and after their implementation: quantitative and qualitative </a:t>
            </a:r>
            <a:r>
              <a:rPr lang="en-IE" dirty="0" smtClean="0"/>
              <a:t>results; </a:t>
            </a:r>
            <a:endParaRPr lang="en-IE" dirty="0"/>
          </a:p>
          <a:p>
            <a:pPr marL="609600" indent="-609600" eaLnBrk="1" hangingPunct="1">
              <a:lnSpc>
                <a:spcPct val="80000"/>
              </a:lnSpc>
            </a:pPr>
            <a:r>
              <a:rPr lang="en-IE" dirty="0"/>
              <a:t>The role of direct participation for implementation of changes; the role of workers’ representation (including trade unions) for the technical and technological </a:t>
            </a:r>
            <a:r>
              <a:rPr lang="en-IE" dirty="0" smtClean="0"/>
              <a:t>changes</a:t>
            </a:r>
            <a:endParaRPr lang="en-IE" dirty="0"/>
          </a:p>
          <a:p>
            <a:pPr marL="609600" indent="-609600" eaLnBrk="1" hangingPunct="1">
              <a:lnSpc>
                <a:spcPct val="80000"/>
              </a:lnSpc>
            </a:pPr>
            <a:r>
              <a:rPr lang="en-IE" dirty="0"/>
              <a:t>The role of direct (and representative) participation for sustainability and improving work environment (for example, the quality of working life, humanising work, improving occupational welfare, motivation for work and job satisfaction, etc.) </a:t>
            </a:r>
            <a:endParaRPr lang="bg-BG"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0"/>
            <a:ext cx="8520600" cy="1017450"/>
          </a:xfrm>
          <a:prstGeom prst="rect">
            <a:avLst/>
          </a:prstGeom>
        </p:spPr>
        <p:txBody>
          <a:bodyPr spcFirstLastPara="1" wrap="square" lIns="91425" tIns="91425" rIns="91425" bIns="91425" anchor="t" anchorCtr="0">
            <a:noAutofit/>
          </a:bodyPr>
          <a:lstStyle/>
          <a:p>
            <a:pPr lvl="0" algn="ctr"/>
            <a:r>
              <a:rPr lang="en-US" sz="2800" dirty="0"/>
              <a:t>The role of </a:t>
            </a:r>
            <a:r>
              <a:rPr lang="en-US" sz="2800" dirty="0" smtClean="0"/>
              <a:t>DP for </a:t>
            </a:r>
            <a:r>
              <a:rPr lang="en-US" sz="2800" dirty="0"/>
              <a:t>implementation of changes; the role of </a:t>
            </a:r>
            <a:r>
              <a:rPr lang="en-US" sz="2800" dirty="0" smtClean="0"/>
              <a:t>workers representation </a:t>
            </a:r>
            <a:r>
              <a:rPr lang="en-US" sz="2800" dirty="0"/>
              <a:t>(including </a:t>
            </a:r>
            <a:r>
              <a:rPr lang="en-US" sz="2800" dirty="0" smtClean="0"/>
              <a:t>TU) </a:t>
            </a:r>
            <a:r>
              <a:rPr lang="en-US" sz="2800" dirty="0"/>
              <a:t>for the technical and technological changes</a:t>
            </a:r>
            <a:endParaRPr sz="2800" dirty="0"/>
          </a:p>
        </p:txBody>
      </p:sp>
      <p:sp>
        <p:nvSpPr>
          <p:cNvPr id="71" name="Google Shape;71;p15"/>
          <p:cNvSpPr txBox="1">
            <a:spLocks noGrp="1"/>
          </p:cNvSpPr>
          <p:nvPr>
            <p:ph type="body" idx="1"/>
          </p:nvPr>
        </p:nvSpPr>
        <p:spPr>
          <a:xfrm>
            <a:off x="311700" y="1405053"/>
            <a:ext cx="8520600" cy="3163821"/>
          </a:xfrm>
          <a:prstGeom prst="rect">
            <a:avLst/>
          </a:prstGeom>
        </p:spPr>
        <p:txBody>
          <a:bodyPr spcFirstLastPara="1" wrap="square" lIns="91425" tIns="91425" rIns="91425" bIns="91425" anchor="t" anchorCtr="0">
            <a:noAutofit/>
          </a:bodyPr>
          <a:lstStyle/>
          <a:p>
            <a:pPr marL="114300" indent="0" eaLnBrk="1" hangingPunct="1">
              <a:lnSpc>
                <a:spcPct val="80000"/>
              </a:lnSpc>
              <a:buNone/>
            </a:pPr>
            <a:r>
              <a:rPr lang="en-IE" sz="2000" dirty="0"/>
              <a:t>Trade unions should focus on retaining employees in developing industries by participating in the following processes: </a:t>
            </a:r>
          </a:p>
          <a:p>
            <a:pPr marL="596900" lvl="1" indent="0" eaLnBrk="1" hangingPunct="1">
              <a:lnSpc>
                <a:spcPct val="80000"/>
              </a:lnSpc>
              <a:buNone/>
            </a:pPr>
            <a:r>
              <a:rPr lang="en-IE" sz="1800" dirty="0"/>
              <a:t>1) delivering vocational </a:t>
            </a:r>
            <a:r>
              <a:rPr lang="en-IE" sz="1800" dirty="0" smtClean="0"/>
              <a:t>training </a:t>
            </a:r>
            <a:r>
              <a:rPr lang="en-IE" sz="1800" dirty="0"/>
              <a:t>which </a:t>
            </a:r>
            <a:r>
              <a:rPr lang="en-IE" sz="1800" dirty="0" smtClean="0"/>
              <a:t>increases </a:t>
            </a:r>
            <a:r>
              <a:rPr lang="en-IE" sz="1800" dirty="0"/>
              <a:t>workers’ employability; </a:t>
            </a:r>
          </a:p>
          <a:p>
            <a:pPr marL="596900" lvl="1" indent="0" eaLnBrk="1" hangingPunct="1">
              <a:lnSpc>
                <a:spcPct val="80000"/>
              </a:lnSpc>
              <a:buNone/>
            </a:pPr>
            <a:r>
              <a:rPr lang="en-IE" sz="1800" dirty="0"/>
              <a:t>2) encouraging life-long learning at the workplace; </a:t>
            </a:r>
          </a:p>
          <a:p>
            <a:pPr marL="596900" lvl="1" indent="0" eaLnBrk="1" hangingPunct="1">
              <a:lnSpc>
                <a:spcPct val="80000"/>
              </a:lnSpc>
              <a:buNone/>
            </a:pPr>
            <a:r>
              <a:rPr lang="en-IE" sz="1800" dirty="0"/>
              <a:t>3) allocating workers within the company regarding their current qualification; </a:t>
            </a:r>
          </a:p>
          <a:p>
            <a:pPr marL="596900" lvl="1" indent="0" eaLnBrk="1" hangingPunct="1">
              <a:lnSpc>
                <a:spcPct val="80000"/>
              </a:lnSpc>
              <a:buNone/>
            </a:pPr>
            <a:r>
              <a:rPr lang="en-IE" sz="1800" dirty="0"/>
              <a:t>4) reducing new forms of work related stress. </a:t>
            </a:r>
          </a:p>
          <a:p>
            <a:pPr eaLnBrk="1" hangingPunct="1">
              <a:lnSpc>
                <a:spcPct val="80000"/>
              </a:lnSpc>
            </a:pPr>
            <a:endParaRPr lang="en-IE" sz="2000" dirty="0"/>
          </a:p>
          <a:p>
            <a:pPr marL="114300" indent="0" eaLnBrk="1" hangingPunct="1">
              <a:lnSpc>
                <a:spcPct val="80000"/>
              </a:lnSpc>
              <a:buNone/>
            </a:pPr>
            <a:r>
              <a:rPr lang="en-IE" sz="2000" dirty="0"/>
              <a:t>Trade unions should also play role in establishing new vocational centres for training of employees </a:t>
            </a:r>
            <a:r>
              <a:rPr lang="en-IE" sz="2000" dirty="0" smtClean="0"/>
              <a:t>(correlating </a:t>
            </a:r>
            <a:r>
              <a:rPr lang="en-IE" sz="2000" dirty="0"/>
              <a:t>to the business and its needs) and in attracting dismissed workers who have developed their own business as subcontractors to the smart production companies.</a:t>
            </a:r>
            <a:endParaRPr lang="bg-BG" sz="2000" dirty="0"/>
          </a:p>
        </p:txBody>
      </p:sp>
    </p:spTree>
    <p:extLst>
      <p:ext uri="{BB962C8B-B14F-4D97-AF65-F5344CB8AC3E}">
        <p14:creationId xmlns:p14="http://schemas.microsoft.com/office/powerpoint/2010/main" val="15818352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0"/>
            <a:ext cx="8520600" cy="1017450"/>
          </a:xfrm>
          <a:prstGeom prst="rect">
            <a:avLst/>
          </a:prstGeom>
        </p:spPr>
        <p:txBody>
          <a:bodyPr spcFirstLastPara="1" wrap="square" lIns="91425" tIns="91425" rIns="91425" bIns="91425" anchor="t" anchorCtr="0">
            <a:noAutofit/>
          </a:bodyPr>
          <a:lstStyle/>
          <a:p>
            <a:pPr lvl="0" algn="ctr"/>
            <a:r>
              <a:rPr lang="en-US" sz="2800" dirty="0"/>
              <a:t>The role of direct (and representative) participation for sustainability and improving work </a:t>
            </a:r>
            <a:r>
              <a:rPr lang="en-US" sz="2800" dirty="0" smtClean="0"/>
              <a:t>environment</a:t>
            </a:r>
            <a:endParaRPr sz="2800" dirty="0"/>
          </a:p>
        </p:txBody>
      </p:sp>
      <p:sp>
        <p:nvSpPr>
          <p:cNvPr id="71" name="Google Shape;71;p15"/>
          <p:cNvSpPr txBox="1">
            <a:spLocks noGrp="1"/>
          </p:cNvSpPr>
          <p:nvPr>
            <p:ph type="body" idx="1"/>
          </p:nvPr>
        </p:nvSpPr>
        <p:spPr>
          <a:xfrm>
            <a:off x="311700" y="1405053"/>
            <a:ext cx="8520600" cy="3163821"/>
          </a:xfrm>
          <a:prstGeom prst="rect">
            <a:avLst/>
          </a:prstGeom>
        </p:spPr>
        <p:txBody>
          <a:bodyPr spcFirstLastPara="1" wrap="square" lIns="91425" tIns="91425" rIns="91425" bIns="91425" anchor="t" anchorCtr="0">
            <a:noAutofit/>
          </a:bodyPr>
          <a:lstStyle/>
          <a:p>
            <a:pPr eaLnBrk="1" hangingPunct="1"/>
            <a:r>
              <a:rPr lang="en-GB" sz="2000" dirty="0" smtClean="0"/>
              <a:t>The results of previous studies show similar attitudes of both employers and union representatives in the understanding that direct participation could improve corporate governance and sustainability due to the more efficient use of human capital ;</a:t>
            </a:r>
          </a:p>
          <a:p>
            <a:pPr eaLnBrk="1" hangingPunct="1"/>
            <a:r>
              <a:rPr lang="en-US" sz="2000" dirty="0" smtClean="0"/>
              <a:t>The </a:t>
            </a:r>
            <a:r>
              <a:rPr lang="en-US" sz="2000" dirty="0"/>
              <a:t>direct participation usually </a:t>
            </a:r>
            <a:r>
              <a:rPr lang="en-US" sz="2000" dirty="0" smtClean="0"/>
              <a:t>leads </a:t>
            </a:r>
            <a:r>
              <a:rPr lang="en-US" sz="2000" dirty="0"/>
              <a:t>to improvement of skills and workers’ motivation and initiative;</a:t>
            </a:r>
          </a:p>
          <a:p>
            <a:pPr eaLnBrk="1" hangingPunct="1"/>
            <a:r>
              <a:rPr lang="en-US" sz="2000" dirty="0" smtClean="0"/>
              <a:t>Sometimes </a:t>
            </a:r>
            <a:r>
              <a:rPr lang="en-US" sz="2000" dirty="0"/>
              <a:t>also the level of payment </a:t>
            </a:r>
            <a:r>
              <a:rPr lang="en-US" sz="2000" dirty="0" smtClean="0"/>
              <a:t>increases </a:t>
            </a:r>
            <a:r>
              <a:rPr lang="en-US" sz="2000" dirty="0"/>
              <a:t>and new bonuses are implemented</a:t>
            </a:r>
          </a:p>
        </p:txBody>
      </p:sp>
    </p:spTree>
    <p:extLst>
      <p:ext uri="{BB962C8B-B14F-4D97-AF65-F5344CB8AC3E}">
        <p14:creationId xmlns:p14="http://schemas.microsoft.com/office/powerpoint/2010/main" val="3857216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0"/>
            <a:ext cx="8520600" cy="1017450"/>
          </a:xfrm>
          <a:prstGeom prst="rect">
            <a:avLst/>
          </a:prstGeom>
        </p:spPr>
        <p:txBody>
          <a:bodyPr spcFirstLastPara="1" wrap="square" lIns="91425" tIns="91425" rIns="91425" bIns="91425" anchor="t" anchorCtr="0">
            <a:noAutofit/>
          </a:bodyPr>
          <a:lstStyle/>
          <a:p>
            <a:pPr lvl="0" algn="ctr"/>
            <a:r>
              <a:rPr lang="en-US" sz="2800" dirty="0"/>
              <a:t>The role of direct (and representative) participation for sustainability and improving work </a:t>
            </a:r>
            <a:r>
              <a:rPr lang="en-US" sz="2800" dirty="0" smtClean="0"/>
              <a:t>environment</a:t>
            </a:r>
            <a:endParaRPr sz="2800" dirty="0"/>
          </a:p>
        </p:txBody>
      </p:sp>
      <p:sp>
        <p:nvSpPr>
          <p:cNvPr id="71" name="Google Shape;71;p15"/>
          <p:cNvSpPr txBox="1">
            <a:spLocks noGrp="1"/>
          </p:cNvSpPr>
          <p:nvPr>
            <p:ph type="body" idx="1"/>
          </p:nvPr>
        </p:nvSpPr>
        <p:spPr>
          <a:xfrm>
            <a:off x="311700" y="925551"/>
            <a:ext cx="8520600" cy="4137103"/>
          </a:xfrm>
          <a:prstGeom prst="rect">
            <a:avLst/>
          </a:prstGeom>
        </p:spPr>
        <p:txBody>
          <a:bodyPr spcFirstLastPara="1" wrap="square" lIns="91425" tIns="91425" rIns="91425" bIns="91425" anchor="t" anchorCtr="0">
            <a:noAutofit/>
          </a:bodyPr>
          <a:lstStyle/>
          <a:p>
            <a:pPr marL="114300" indent="0" eaLnBrk="1" hangingPunct="1">
              <a:buNone/>
            </a:pPr>
            <a:r>
              <a:rPr lang="en-US" sz="2000" dirty="0"/>
              <a:t>What changes have there been to  the industrial relations system after implementing new technologies - are there big challenges</a:t>
            </a:r>
            <a:r>
              <a:rPr lang="en-US" sz="2000" dirty="0" smtClean="0"/>
              <a:t>?</a:t>
            </a:r>
            <a:endParaRPr lang="en-US" sz="2000" dirty="0"/>
          </a:p>
          <a:p>
            <a:pPr eaLnBrk="1" hangingPunct="1"/>
            <a:r>
              <a:rPr lang="en-US" sz="1700" dirty="0" smtClean="0"/>
              <a:t>According </a:t>
            </a:r>
            <a:r>
              <a:rPr lang="en-US" sz="1700" dirty="0"/>
              <a:t>to the interviewed social </a:t>
            </a:r>
            <a:r>
              <a:rPr lang="en-US" sz="1700" dirty="0" smtClean="0"/>
              <a:t>partners, IR are </a:t>
            </a:r>
            <a:r>
              <a:rPr lang="en-US" sz="1700" dirty="0"/>
              <a:t>not undergoing significant transformation nowadays. However they must be in line with the introduction of the new </a:t>
            </a:r>
            <a:r>
              <a:rPr lang="en-US" sz="1700" dirty="0" smtClean="0"/>
              <a:t>technologies;</a:t>
            </a:r>
            <a:endParaRPr lang="en-US" sz="1700" dirty="0"/>
          </a:p>
          <a:p>
            <a:pPr eaLnBrk="1" hangingPunct="1"/>
            <a:r>
              <a:rPr lang="en-US" sz="1700" dirty="0" smtClean="0"/>
              <a:t>They </a:t>
            </a:r>
            <a:r>
              <a:rPr lang="en-US" sz="1700" dirty="0"/>
              <a:t>think that trade unions should not oppose to the new technologies, they rather should try to adapt their area of protection activities, structures and methods according to the industrial change. </a:t>
            </a:r>
          </a:p>
          <a:p>
            <a:pPr eaLnBrk="1" hangingPunct="1"/>
            <a:r>
              <a:rPr lang="en-US" sz="1700" dirty="0" smtClean="0"/>
              <a:t>TU should </a:t>
            </a:r>
            <a:r>
              <a:rPr lang="en-US" sz="1700" dirty="0"/>
              <a:t>focus on improvement of workers’ skills and qualifications and life-long learning</a:t>
            </a:r>
            <a:r>
              <a:rPr lang="en-US" sz="1700" dirty="0" smtClean="0"/>
              <a:t>.</a:t>
            </a:r>
            <a:endParaRPr lang="en-US" sz="1700" dirty="0"/>
          </a:p>
          <a:p>
            <a:pPr eaLnBrk="1" hangingPunct="1"/>
            <a:r>
              <a:rPr lang="en-US" sz="1700" dirty="0"/>
              <a:t> </a:t>
            </a:r>
            <a:r>
              <a:rPr lang="en-US" sz="1700" dirty="0" smtClean="0"/>
              <a:t>According </a:t>
            </a:r>
            <a:r>
              <a:rPr lang="en-US" sz="1700" dirty="0"/>
              <a:t>to trade union representatives, the main challenges are trade union identity and values, which still are the same like in the </a:t>
            </a:r>
            <a:r>
              <a:rPr lang="en-US" sz="1700" dirty="0" smtClean="0"/>
              <a:t>“fordist</a:t>
            </a:r>
            <a:r>
              <a:rPr lang="en-US" sz="1700" dirty="0"/>
              <a:t>” age</a:t>
            </a:r>
            <a:r>
              <a:rPr lang="en-US" sz="1700" dirty="0" smtClean="0"/>
              <a:t>. </a:t>
            </a:r>
            <a:r>
              <a:rPr lang="en-US" sz="1700" dirty="0"/>
              <a:t>Trade unions should identify or establish new values, in regards to the new “individualistic” values of the employees in the new digital workplaces and young employees. </a:t>
            </a:r>
          </a:p>
        </p:txBody>
      </p:sp>
    </p:spTree>
    <p:extLst>
      <p:ext uri="{BB962C8B-B14F-4D97-AF65-F5344CB8AC3E}">
        <p14:creationId xmlns:p14="http://schemas.microsoft.com/office/powerpoint/2010/main" val="941814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1"/>
          <p:cNvSpPr txBox="1">
            <a:spLocks noGrp="1"/>
          </p:cNvSpPr>
          <p:nvPr>
            <p:ph type="title"/>
          </p:nvPr>
        </p:nvSpPr>
        <p:spPr>
          <a:xfrm>
            <a:off x="411373" y="1345775"/>
            <a:ext cx="8520600" cy="1610100"/>
          </a:xfrm>
          <a:prstGeom prst="rect">
            <a:avLst/>
          </a:prstGeom>
        </p:spPr>
        <p:txBody>
          <a:bodyPr spcFirstLastPara="1" wrap="square" lIns="91425" tIns="91425" rIns="91425" bIns="91425" anchor="b" anchorCtr="0">
            <a:noAutofit/>
          </a:bodyPr>
          <a:lstStyle/>
          <a:p>
            <a:r>
              <a:rPr lang="en-GB" sz="4000" dirty="0"/>
              <a:t>Thank </a:t>
            </a:r>
            <a:r>
              <a:rPr lang="en-GB" sz="4000" dirty="0" smtClean="0"/>
              <a:t>you </a:t>
            </a:r>
            <a:r>
              <a:rPr lang="en-GB" sz="4000" dirty="0"/>
              <a:t>for </a:t>
            </a:r>
            <a:r>
              <a:rPr lang="en-GB" sz="4000" dirty="0" smtClean="0"/>
              <a:t>your </a:t>
            </a:r>
            <a:r>
              <a:rPr lang="en-GB" sz="4000" dirty="0"/>
              <a:t>attention</a:t>
            </a:r>
            <a:endParaRPr lang="bg-BG"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509550" y="1423875"/>
            <a:ext cx="8124900" cy="1798200"/>
          </a:xfrm>
          <a:prstGeom prst="rect">
            <a:avLst/>
          </a:prstGeom>
        </p:spPr>
        <p:txBody>
          <a:bodyPr spcFirstLastPara="1" wrap="square" lIns="91425" tIns="91425" rIns="91425" bIns="91425" anchor="ctr" anchorCtr="0">
            <a:noAutofit/>
          </a:bodyPr>
          <a:lstStyle/>
          <a:p>
            <a:pPr lvl="0"/>
            <a:r>
              <a:rPr lang="en-US" dirty="0"/>
              <a:t>Main dimensions of direct participation and its impact </a:t>
            </a:r>
            <a:r>
              <a:rPr lang="en-US" dirty="0" smtClean="0"/>
              <a:t>on </a:t>
            </a:r>
            <a:r>
              <a:rPr lang="en-US" dirty="0"/>
              <a:t>the system of industrial relations in Bulgaria (based on previous research)</a:t>
            </a:r>
            <a:br>
              <a:rPr lang="en-US" dirty="0"/>
            </a:br>
            <a:endParaRP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1"/>
            <a:ext cx="8520600" cy="1017450"/>
          </a:xfrm>
          <a:prstGeom prst="rect">
            <a:avLst/>
          </a:prstGeom>
        </p:spPr>
        <p:txBody>
          <a:bodyPr spcFirstLastPara="1" wrap="square" lIns="91425" tIns="91425" rIns="91425" bIns="91425" anchor="t" anchorCtr="0">
            <a:noAutofit/>
          </a:bodyPr>
          <a:lstStyle/>
          <a:p>
            <a:pPr lvl="0" algn="ctr"/>
            <a:r>
              <a:rPr lang="en-US" sz="2800" dirty="0"/>
              <a:t>Main dimensions of </a:t>
            </a:r>
            <a:r>
              <a:rPr lang="en-US" sz="2800" dirty="0" smtClean="0"/>
              <a:t>DP </a:t>
            </a:r>
            <a:r>
              <a:rPr lang="en-US" sz="2800" dirty="0"/>
              <a:t>and its impact on the system of industrial relations in Bulgaria </a:t>
            </a:r>
            <a:endParaRPr sz="2800" dirty="0"/>
          </a:p>
        </p:txBody>
      </p:sp>
      <p:sp>
        <p:nvSpPr>
          <p:cNvPr id="71" name="Google Shape;71;p15"/>
          <p:cNvSpPr txBox="1">
            <a:spLocks noGrp="1"/>
          </p:cNvSpPr>
          <p:nvPr>
            <p:ph type="body" idx="1"/>
          </p:nvPr>
        </p:nvSpPr>
        <p:spPr>
          <a:xfrm>
            <a:off x="311700" y="914400"/>
            <a:ext cx="8520600" cy="4003288"/>
          </a:xfrm>
          <a:prstGeom prst="rect">
            <a:avLst/>
          </a:prstGeom>
        </p:spPr>
        <p:txBody>
          <a:bodyPr spcFirstLastPara="1" wrap="square" lIns="91425" tIns="91425" rIns="91425" bIns="91425" anchor="t" anchorCtr="0">
            <a:noAutofit/>
          </a:bodyPr>
          <a:lstStyle/>
          <a:p>
            <a:pPr marL="114300" indent="0" algn="ctr">
              <a:lnSpc>
                <a:spcPct val="90000"/>
              </a:lnSpc>
              <a:spcAft>
                <a:spcPts val="600"/>
              </a:spcAft>
              <a:buNone/>
            </a:pPr>
            <a:r>
              <a:rPr lang="en-GB" dirty="0" smtClean="0"/>
              <a:t>Relations between DP and work organisation, employment, skills requirements, health and safety at work, etc.</a:t>
            </a:r>
          </a:p>
          <a:p>
            <a:pPr>
              <a:lnSpc>
                <a:spcPct val="90000"/>
              </a:lnSpc>
              <a:spcAft>
                <a:spcPts val="600"/>
              </a:spcAft>
            </a:pPr>
            <a:r>
              <a:rPr lang="en-GB" sz="1700" dirty="0" smtClean="0"/>
              <a:t>Most of the participants in the previous research share the opinion that direct participation in management of enterprises is useful for achieving higher productivity, introducing new technological solutions, stimulating initiative, and hence for achieving higher competitiveness and sustainable business development;</a:t>
            </a:r>
          </a:p>
          <a:p>
            <a:pPr>
              <a:lnSpc>
                <a:spcPct val="90000"/>
              </a:lnSpc>
              <a:spcAft>
                <a:spcPts val="600"/>
              </a:spcAft>
            </a:pPr>
            <a:r>
              <a:rPr lang="en-GB" sz="1700" dirty="0" smtClean="0"/>
              <a:t>Direct participation in most of the investigated companies involves various types and forms and usually broad number of issues is covered;</a:t>
            </a:r>
          </a:p>
          <a:p>
            <a:pPr>
              <a:lnSpc>
                <a:spcPct val="90000"/>
              </a:lnSpc>
              <a:spcAft>
                <a:spcPts val="600"/>
              </a:spcAft>
            </a:pPr>
            <a:r>
              <a:rPr lang="en-GB" sz="1700" dirty="0" smtClean="0"/>
              <a:t>Direct participation is better used in companies where particular work organisation (lean production) is implemented;</a:t>
            </a:r>
          </a:p>
          <a:p>
            <a:pPr>
              <a:lnSpc>
                <a:spcPct val="90000"/>
              </a:lnSpc>
              <a:spcAft>
                <a:spcPts val="600"/>
              </a:spcAft>
            </a:pPr>
            <a:r>
              <a:rPr lang="en-GB" sz="1700" dirty="0" smtClean="0"/>
              <a:t>In some companies DP exists together with new work organisation and flexibilisation;</a:t>
            </a:r>
          </a:p>
          <a:p>
            <a:pPr>
              <a:lnSpc>
                <a:spcPct val="90000"/>
              </a:lnSpc>
              <a:spcAft>
                <a:spcPts val="600"/>
              </a:spcAft>
            </a:pPr>
            <a:r>
              <a:rPr lang="en-GB" sz="1700" dirty="0" smtClean="0"/>
              <a:t>Research results demonstrate a certain correlation between the quality of industrial relations and the use of forms of DP. Moreover, contrary to the hypothesis that direct participation would lead to neglect of trade unions, such practice and results are not confirmed  </a:t>
            </a:r>
          </a:p>
          <a:p>
            <a:pPr marL="114300" indent="0">
              <a:lnSpc>
                <a:spcPct val="90000"/>
              </a:lnSpc>
              <a:spcAft>
                <a:spcPts val="600"/>
              </a:spcAft>
              <a:buNone/>
            </a:pPr>
            <a:endParaRPr lang="en-GB" dirty="0"/>
          </a:p>
        </p:txBody>
      </p:sp>
    </p:spTree>
    <p:extLst>
      <p:ext uri="{BB962C8B-B14F-4D97-AF65-F5344CB8AC3E}">
        <p14:creationId xmlns:p14="http://schemas.microsoft.com/office/powerpoint/2010/main" val="2409548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0"/>
            <a:ext cx="8520600" cy="869795"/>
          </a:xfrm>
          <a:prstGeom prst="rect">
            <a:avLst/>
          </a:prstGeom>
        </p:spPr>
        <p:txBody>
          <a:bodyPr spcFirstLastPara="1" wrap="square" lIns="91425" tIns="91425" rIns="91425" bIns="91425" anchor="t" anchorCtr="0">
            <a:noAutofit/>
          </a:bodyPr>
          <a:lstStyle/>
          <a:p>
            <a:pPr lvl="0" algn="ctr"/>
            <a:r>
              <a:rPr lang="en-US" sz="2800" dirty="0"/>
              <a:t>Main dimensions of DP and its impact on the system of industrial relations in Bulgaria </a:t>
            </a:r>
            <a:endParaRPr sz="2800" dirty="0"/>
          </a:p>
        </p:txBody>
      </p:sp>
      <p:sp>
        <p:nvSpPr>
          <p:cNvPr id="71" name="Google Shape;71;p15"/>
          <p:cNvSpPr txBox="1">
            <a:spLocks noGrp="1"/>
          </p:cNvSpPr>
          <p:nvPr>
            <p:ph type="body" idx="1"/>
          </p:nvPr>
        </p:nvSpPr>
        <p:spPr>
          <a:xfrm>
            <a:off x="334002" y="814039"/>
            <a:ext cx="8520600" cy="4329461"/>
          </a:xfrm>
          <a:prstGeom prst="rect">
            <a:avLst/>
          </a:prstGeom>
        </p:spPr>
        <p:txBody>
          <a:bodyPr spcFirstLastPara="1" wrap="square" lIns="91425" tIns="91425" rIns="91425" bIns="91425" anchor="t" anchorCtr="0">
            <a:noAutofit/>
          </a:bodyPr>
          <a:lstStyle/>
          <a:p>
            <a:pPr marL="114300" indent="0" algn="ctr">
              <a:lnSpc>
                <a:spcPct val="90000"/>
              </a:lnSpc>
              <a:spcAft>
                <a:spcPts val="600"/>
              </a:spcAft>
              <a:buNone/>
            </a:pPr>
            <a:r>
              <a:rPr lang="en-US" dirty="0"/>
              <a:t>Direct participation and workers representation at company </a:t>
            </a:r>
            <a:r>
              <a:rPr lang="en-US" dirty="0" smtClean="0"/>
              <a:t>level</a:t>
            </a:r>
            <a:endParaRPr lang="en-US" dirty="0"/>
          </a:p>
          <a:p>
            <a:pPr>
              <a:lnSpc>
                <a:spcPct val="90000"/>
              </a:lnSpc>
              <a:spcAft>
                <a:spcPts val="600"/>
              </a:spcAft>
            </a:pPr>
            <a:r>
              <a:rPr lang="en-US" dirty="0" smtClean="0"/>
              <a:t>According </a:t>
            </a:r>
            <a:r>
              <a:rPr lang="en-US" dirty="0"/>
              <a:t>to the results of previous </a:t>
            </a:r>
            <a:r>
              <a:rPr lang="en-US" dirty="0" smtClean="0"/>
              <a:t>research the </a:t>
            </a:r>
            <a:r>
              <a:rPr lang="en-US" dirty="0"/>
              <a:t>representative participation is </a:t>
            </a:r>
            <a:r>
              <a:rPr lang="en-US" dirty="0" smtClean="0"/>
              <a:t>dominating in the Bulgarian enterprises;</a:t>
            </a:r>
            <a:endParaRPr lang="en-US" dirty="0"/>
          </a:p>
          <a:p>
            <a:pPr>
              <a:lnSpc>
                <a:spcPct val="90000"/>
              </a:lnSpc>
              <a:spcAft>
                <a:spcPts val="600"/>
              </a:spcAft>
            </a:pPr>
            <a:r>
              <a:rPr lang="en-US" dirty="0" smtClean="0"/>
              <a:t>Conflicts </a:t>
            </a:r>
            <a:r>
              <a:rPr lang="en-US" dirty="0"/>
              <a:t>among the various forms of industrial democracy do not usually appear, with some exceptions –when the interests  of one or more groups of workers is in contradiction  with the interests of all the other workers</a:t>
            </a:r>
            <a:r>
              <a:rPr lang="en-US" dirty="0" smtClean="0"/>
              <a:t>;</a:t>
            </a:r>
            <a:endParaRPr lang="en-US" dirty="0"/>
          </a:p>
          <a:p>
            <a:pPr>
              <a:lnSpc>
                <a:spcPct val="90000"/>
              </a:lnSpc>
              <a:spcAft>
                <a:spcPts val="600"/>
              </a:spcAft>
            </a:pPr>
            <a:r>
              <a:rPr lang="en-US" dirty="0" smtClean="0"/>
              <a:t>However</a:t>
            </a:r>
            <a:r>
              <a:rPr lang="en-US" dirty="0"/>
              <a:t>, according to most of the research data there are no </a:t>
            </a:r>
            <a:r>
              <a:rPr lang="en-US" dirty="0" smtClean="0"/>
              <a:t>indications, </a:t>
            </a:r>
            <a:r>
              <a:rPr lang="en-US" dirty="0"/>
              <a:t>that there is a sufficiently stable link between </a:t>
            </a:r>
            <a:r>
              <a:rPr lang="en-US" dirty="0" smtClean="0"/>
              <a:t>DP and </a:t>
            </a:r>
            <a:r>
              <a:rPr lang="en-US" dirty="0"/>
              <a:t>I&amp;C processes, as well as between </a:t>
            </a:r>
            <a:r>
              <a:rPr lang="en-US" dirty="0" smtClean="0"/>
              <a:t>DP </a:t>
            </a:r>
            <a:r>
              <a:rPr lang="en-US" dirty="0"/>
              <a:t>and H&amp;S committees </a:t>
            </a:r>
            <a:r>
              <a:rPr lang="en-US" dirty="0" smtClean="0"/>
              <a:t>;</a:t>
            </a:r>
            <a:endParaRPr lang="en-US" dirty="0"/>
          </a:p>
          <a:p>
            <a:pPr>
              <a:lnSpc>
                <a:spcPct val="90000"/>
              </a:lnSpc>
              <a:spcAft>
                <a:spcPts val="600"/>
              </a:spcAft>
            </a:pPr>
            <a:r>
              <a:rPr lang="en-US" dirty="0" smtClean="0"/>
              <a:t>Most </a:t>
            </a:r>
            <a:r>
              <a:rPr lang="en-US" dirty="0"/>
              <a:t>of the employers and some of the trade union representatives share the views that </a:t>
            </a:r>
            <a:r>
              <a:rPr lang="en-US" dirty="0" smtClean="0"/>
              <a:t>DP </a:t>
            </a:r>
            <a:r>
              <a:rPr lang="en-US" dirty="0"/>
              <a:t>and the other forms of industrial democracy are interrelated and could support each other </a:t>
            </a:r>
            <a:r>
              <a:rPr lang="en-US" dirty="0" smtClean="0"/>
              <a:t>;</a:t>
            </a:r>
            <a:r>
              <a:rPr lang="en-US" dirty="0"/>
              <a:t>	</a:t>
            </a:r>
          </a:p>
          <a:p>
            <a:pPr>
              <a:lnSpc>
                <a:spcPct val="90000"/>
              </a:lnSpc>
              <a:spcAft>
                <a:spcPts val="600"/>
              </a:spcAft>
            </a:pPr>
            <a:r>
              <a:rPr lang="en-US" dirty="0" smtClean="0"/>
              <a:t>In companies </a:t>
            </a:r>
            <a:r>
              <a:rPr lang="en-US" dirty="0"/>
              <a:t>with </a:t>
            </a:r>
            <a:r>
              <a:rPr lang="en-US" dirty="0" smtClean="0"/>
              <a:t>TU, </a:t>
            </a:r>
            <a:r>
              <a:rPr lang="en-US" dirty="0"/>
              <a:t>sometimes there are consultations and even negotiations </a:t>
            </a:r>
            <a:r>
              <a:rPr lang="en-US" dirty="0" smtClean="0"/>
              <a:t>with them on </a:t>
            </a:r>
            <a:r>
              <a:rPr lang="en-US" dirty="0"/>
              <a:t>the mechanisms for implementing </a:t>
            </a:r>
            <a:r>
              <a:rPr lang="en-US" dirty="0" smtClean="0"/>
              <a:t>DP, </a:t>
            </a:r>
            <a:r>
              <a:rPr lang="en-US" dirty="0"/>
              <a:t>but they are not sufficiently informed about all the features and results of its </a:t>
            </a:r>
            <a:r>
              <a:rPr lang="en-US" dirty="0" smtClean="0"/>
              <a:t>implementation. </a:t>
            </a:r>
            <a:endParaRPr lang="en-US" dirty="0"/>
          </a:p>
          <a:p>
            <a:pPr marL="114300" indent="0">
              <a:lnSpc>
                <a:spcPct val="90000"/>
              </a:lnSpc>
              <a:spcAft>
                <a:spcPts val="600"/>
              </a:spcAft>
              <a:buNone/>
            </a:pPr>
            <a:endParaRPr lang="en-US" dirty="0"/>
          </a:p>
        </p:txBody>
      </p:sp>
    </p:spTree>
    <p:extLst>
      <p:ext uri="{BB962C8B-B14F-4D97-AF65-F5344CB8AC3E}">
        <p14:creationId xmlns:p14="http://schemas.microsoft.com/office/powerpoint/2010/main" val="29895082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0"/>
            <a:ext cx="8520600" cy="880946"/>
          </a:xfrm>
          <a:prstGeom prst="rect">
            <a:avLst/>
          </a:prstGeom>
        </p:spPr>
        <p:txBody>
          <a:bodyPr spcFirstLastPara="1" wrap="square" lIns="91425" tIns="91425" rIns="91425" bIns="91425" anchor="t" anchorCtr="0">
            <a:noAutofit/>
          </a:bodyPr>
          <a:lstStyle/>
          <a:p>
            <a:pPr lvl="0" algn="ctr"/>
            <a:r>
              <a:rPr lang="en-US" sz="2800" dirty="0"/>
              <a:t>Main dimensions of DP and its impact on the system of industrial relations in Bulgaria </a:t>
            </a:r>
            <a:endParaRPr sz="2800" dirty="0"/>
          </a:p>
        </p:txBody>
      </p:sp>
      <p:sp>
        <p:nvSpPr>
          <p:cNvPr id="71" name="Google Shape;71;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114300" indent="0" algn="ctr" eaLnBrk="1" hangingPunct="1">
              <a:lnSpc>
                <a:spcPct val="90000"/>
              </a:lnSpc>
              <a:buNone/>
            </a:pPr>
            <a:r>
              <a:rPr lang="en-IE" sz="2000" u="sng" dirty="0"/>
              <a:t>Trade unions and employers’ views concerning direct participation</a:t>
            </a:r>
          </a:p>
          <a:p>
            <a:pPr eaLnBrk="1" hangingPunct="1">
              <a:lnSpc>
                <a:spcPct val="90000"/>
              </a:lnSpc>
            </a:pPr>
            <a:endParaRPr lang="en-IE" sz="2000" u="sng" dirty="0"/>
          </a:p>
          <a:p>
            <a:pPr eaLnBrk="1" hangingPunct="1">
              <a:lnSpc>
                <a:spcPct val="90000"/>
              </a:lnSpc>
            </a:pPr>
            <a:r>
              <a:rPr lang="en-GB" dirty="0" smtClean="0"/>
              <a:t>In general, trade union representatives and employers express broad views concerning the direct participation as a form of industrial democracy; </a:t>
            </a:r>
          </a:p>
          <a:p>
            <a:pPr eaLnBrk="1" hangingPunct="1">
              <a:lnSpc>
                <a:spcPct val="90000"/>
              </a:lnSpc>
            </a:pPr>
            <a:r>
              <a:rPr lang="en-GB" dirty="0" smtClean="0"/>
              <a:t>Some of them understand the importance of DP as managerial approach;</a:t>
            </a:r>
          </a:p>
          <a:p>
            <a:pPr eaLnBrk="1" hangingPunct="1">
              <a:lnSpc>
                <a:spcPct val="90000"/>
              </a:lnSpc>
            </a:pPr>
            <a:r>
              <a:rPr lang="en-GB" dirty="0" smtClean="0"/>
              <a:t>Some </a:t>
            </a:r>
            <a:r>
              <a:rPr lang="en-GB" b="1" dirty="0" smtClean="0"/>
              <a:t>trade union representatives</a:t>
            </a:r>
            <a:r>
              <a:rPr lang="en-GB" dirty="0" smtClean="0"/>
              <a:t>, think that direct participation could improve the industrial democracy (including the collective bargaining) and the industrial relations in general;</a:t>
            </a:r>
          </a:p>
          <a:p>
            <a:pPr eaLnBrk="1" hangingPunct="1">
              <a:lnSpc>
                <a:spcPct val="90000"/>
              </a:lnSpc>
            </a:pPr>
            <a:r>
              <a:rPr lang="en-GB" dirty="0" smtClean="0"/>
              <a:t>In many cases, the views of employer and trade union representatives on direct participation seem similar; </a:t>
            </a:r>
          </a:p>
          <a:p>
            <a:pPr eaLnBrk="1" hangingPunct="1">
              <a:lnSpc>
                <a:spcPct val="90000"/>
              </a:lnSpc>
            </a:pPr>
            <a:r>
              <a:rPr lang="en-GB" dirty="0" smtClean="0"/>
              <a:t>However, trade union representatives more often focus on the negative impact of DP on some labour issues</a:t>
            </a:r>
            <a:endParaRPr lang="en-GB" dirty="0"/>
          </a:p>
        </p:txBody>
      </p:sp>
    </p:spTree>
    <p:extLst>
      <p:ext uri="{BB962C8B-B14F-4D97-AF65-F5344CB8AC3E}">
        <p14:creationId xmlns:p14="http://schemas.microsoft.com/office/powerpoint/2010/main" val="1174223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0"/>
            <a:ext cx="8520600" cy="880946"/>
          </a:xfrm>
          <a:prstGeom prst="rect">
            <a:avLst/>
          </a:prstGeom>
        </p:spPr>
        <p:txBody>
          <a:bodyPr spcFirstLastPara="1" wrap="square" lIns="91425" tIns="91425" rIns="91425" bIns="91425" anchor="t" anchorCtr="0">
            <a:noAutofit/>
          </a:bodyPr>
          <a:lstStyle/>
          <a:p>
            <a:pPr lvl="0" algn="ctr"/>
            <a:r>
              <a:rPr lang="en-US" sz="2800" dirty="0"/>
              <a:t>Main dimensions of DP and its impact on the system of industrial relations in Bulgaria </a:t>
            </a:r>
            <a:endParaRPr sz="2800" dirty="0"/>
          </a:p>
        </p:txBody>
      </p:sp>
      <p:sp>
        <p:nvSpPr>
          <p:cNvPr id="71" name="Google Shape;71;p15"/>
          <p:cNvSpPr txBox="1">
            <a:spLocks noGrp="1"/>
          </p:cNvSpPr>
          <p:nvPr>
            <p:ph type="body" idx="1"/>
          </p:nvPr>
        </p:nvSpPr>
        <p:spPr>
          <a:xfrm>
            <a:off x="311700" y="947854"/>
            <a:ext cx="8520600" cy="3791414"/>
          </a:xfrm>
          <a:prstGeom prst="rect">
            <a:avLst/>
          </a:prstGeom>
        </p:spPr>
        <p:txBody>
          <a:bodyPr spcFirstLastPara="1" wrap="square" lIns="91425" tIns="91425" rIns="91425" bIns="91425" anchor="t" anchorCtr="0">
            <a:noAutofit/>
          </a:bodyPr>
          <a:lstStyle/>
          <a:p>
            <a:pPr marL="114300" indent="0" algn="ctr" eaLnBrk="1" hangingPunct="1">
              <a:buNone/>
            </a:pPr>
            <a:r>
              <a:rPr lang="en-IE" sz="2400" u="sng" dirty="0" smtClean="0"/>
              <a:t>DP </a:t>
            </a:r>
            <a:r>
              <a:rPr lang="en-IE" sz="2400" u="sng" dirty="0"/>
              <a:t>and workers’ and employers’ </a:t>
            </a:r>
            <a:r>
              <a:rPr lang="en-IE" sz="2400" u="sng" dirty="0" smtClean="0"/>
              <a:t>interests - </a:t>
            </a:r>
            <a:r>
              <a:rPr lang="en-IE" sz="2400" u="sng" dirty="0"/>
              <a:t>main </a:t>
            </a:r>
            <a:r>
              <a:rPr lang="en-IE" sz="2400" u="sng" dirty="0" smtClean="0"/>
              <a:t>results</a:t>
            </a:r>
          </a:p>
          <a:p>
            <a:pPr marL="114300" indent="0" algn="ctr" eaLnBrk="1" hangingPunct="1">
              <a:buNone/>
            </a:pPr>
            <a:endParaRPr lang="en-IE" sz="2400" u="sng" dirty="0"/>
          </a:p>
          <a:p>
            <a:pPr eaLnBrk="1" hangingPunct="1"/>
            <a:r>
              <a:rPr lang="en-GB" sz="2000" dirty="0" smtClean="0"/>
              <a:t>According to the latest research on the performance of business structures in their specific work environment, one of the main determinants of success is the continuous increase of the workforce motivation and, in particular, the direct participation of employees (in various forms) in the process of enterprise activities  and management of socioeconomic relations;</a:t>
            </a:r>
          </a:p>
          <a:p>
            <a:pPr eaLnBrk="1" hangingPunct="1"/>
            <a:r>
              <a:rPr lang="en-GB" sz="2000" dirty="0" smtClean="0"/>
              <a:t>Employee participation includes both motivational and decision-making activities, as they enable employees to exercise democratic influence over the company's business decisions.</a:t>
            </a:r>
            <a:endParaRPr lang="en-GB" dirty="0"/>
          </a:p>
        </p:txBody>
      </p:sp>
    </p:spTree>
    <p:extLst>
      <p:ext uri="{BB962C8B-B14F-4D97-AF65-F5344CB8AC3E}">
        <p14:creationId xmlns:p14="http://schemas.microsoft.com/office/powerpoint/2010/main" val="1964520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0"/>
            <a:ext cx="8520600" cy="880946"/>
          </a:xfrm>
          <a:prstGeom prst="rect">
            <a:avLst/>
          </a:prstGeom>
        </p:spPr>
        <p:txBody>
          <a:bodyPr spcFirstLastPara="1" wrap="square" lIns="91425" tIns="91425" rIns="91425" bIns="91425" anchor="t" anchorCtr="0">
            <a:noAutofit/>
          </a:bodyPr>
          <a:lstStyle/>
          <a:p>
            <a:pPr lvl="0" algn="ctr"/>
            <a:r>
              <a:rPr lang="en-US" sz="2800" dirty="0"/>
              <a:t>Main dimensions of DP and its impact on the system of industrial relations in Bulgaria </a:t>
            </a:r>
            <a:endParaRPr sz="2800" dirty="0"/>
          </a:p>
        </p:txBody>
      </p:sp>
      <p:sp>
        <p:nvSpPr>
          <p:cNvPr id="71" name="Google Shape;71;p15"/>
          <p:cNvSpPr txBox="1">
            <a:spLocks noGrp="1"/>
          </p:cNvSpPr>
          <p:nvPr>
            <p:ph type="body" idx="1"/>
          </p:nvPr>
        </p:nvSpPr>
        <p:spPr>
          <a:xfrm>
            <a:off x="311700" y="947854"/>
            <a:ext cx="8520600" cy="3791414"/>
          </a:xfrm>
          <a:prstGeom prst="rect">
            <a:avLst/>
          </a:prstGeom>
        </p:spPr>
        <p:txBody>
          <a:bodyPr spcFirstLastPara="1" wrap="square" lIns="91425" tIns="91425" rIns="91425" bIns="91425" anchor="t" anchorCtr="0">
            <a:noAutofit/>
          </a:bodyPr>
          <a:lstStyle/>
          <a:p>
            <a:pPr marL="114300" indent="0" algn="ctr" eaLnBrk="1" hangingPunct="1">
              <a:buNone/>
            </a:pPr>
            <a:r>
              <a:rPr lang="en-IE" sz="2400" u="sng" dirty="0" smtClean="0"/>
              <a:t>DP and </a:t>
            </a:r>
            <a:r>
              <a:rPr lang="en-IE" sz="2400" u="sng" dirty="0"/>
              <a:t>workers’ and employers’ </a:t>
            </a:r>
            <a:r>
              <a:rPr lang="en-IE" sz="2400" u="sng" dirty="0" smtClean="0"/>
              <a:t>interests - </a:t>
            </a:r>
            <a:r>
              <a:rPr lang="en-IE" sz="2400" u="sng" dirty="0"/>
              <a:t>main </a:t>
            </a:r>
            <a:r>
              <a:rPr lang="en-IE" sz="2400" u="sng" dirty="0" smtClean="0"/>
              <a:t>results</a:t>
            </a:r>
            <a:endParaRPr lang="en-IE" sz="2400" u="sng" dirty="0"/>
          </a:p>
          <a:p>
            <a:pPr eaLnBrk="1" hangingPunct="1"/>
            <a:r>
              <a:rPr lang="en-US" dirty="0" smtClean="0"/>
              <a:t>However</a:t>
            </a:r>
            <a:r>
              <a:rPr lang="en-US" dirty="0"/>
              <a:t>,  management </a:t>
            </a:r>
            <a:r>
              <a:rPr lang="en-US" dirty="0" smtClean="0"/>
              <a:t>teams </a:t>
            </a:r>
            <a:r>
              <a:rPr lang="en-US" dirty="0"/>
              <a:t>of some enterprises accept the </a:t>
            </a:r>
            <a:r>
              <a:rPr lang="en-US" dirty="0" smtClean="0"/>
              <a:t>workers </a:t>
            </a:r>
            <a:r>
              <a:rPr lang="en-US" dirty="0"/>
              <a:t>participation in general as a barrier for business and feel free to interpret European law selectively in order to minimize their obligations under national law; this sometimes happens also concerning the direct participation, which is usually not regulated by the law</a:t>
            </a:r>
            <a:r>
              <a:rPr lang="en-US" dirty="0" smtClean="0"/>
              <a:t>;</a:t>
            </a:r>
            <a:endParaRPr lang="en-US" dirty="0"/>
          </a:p>
          <a:p>
            <a:pPr eaLnBrk="1" hangingPunct="1"/>
            <a:r>
              <a:rPr lang="en-US" dirty="0" smtClean="0"/>
              <a:t>Nevertheless, </a:t>
            </a:r>
            <a:r>
              <a:rPr lang="en-US" dirty="0"/>
              <a:t>many stakeholders at </a:t>
            </a:r>
            <a:r>
              <a:rPr lang="en-US" dirty="0" smtClean="0"/>
              <a:t>EU level trade </a:t>
            </a:r>
            <a:r>
              <a:rPr lang="en-US" dirty="0"/>
              <a:t>unions, employers’ </a:t>
            </a:r>
            <a:r>
              <a:rPr lang="en-US" dirty="0" smtClean="0"/>
              <a:t>organisations and academicals </a:t>
            </a:r>
            <a:r>
              <a:rPr lang="en-US" dirty="0"/>
              <a:t>agree to work on the model of "good corporate governance", which includes various aspects of employee participation in </a:t>
            </a:r>
            <a:r>
              <a:rPr lang="en-US" dirty="0" smtClean="0"/>
              <a:t>management; DP is not on </a:t>
            </a:r>
            <a:r>
              <a:rPr lang="en-US" dirty="0"/>
              <a:t>the </a:t>
            </a:r>
            <a:r>
              <a:rPr lang="en-US" dirty="0" smtClean="0"/>
              <a:t>forefront </a:t>
            </a:r>
            <a:r>
              <a:rPr lang="en-US" dirty="0"/>
              <a:t>in </a:t>
            </a:r>
            <a:r>
              <a:rPr lang="en-US" dirty="0" smtClean="0"/>
              <a:t>those </a:t>
            </a:r>
            <a:r>
              <a:rPr lang="en-US" dirty="0"/>
              <a:t>discussions, but </a:t>
            </a:r>
            <a:r>
              <a:rPr lang="en-US" dirty="0" smtClean="0"/>
              <a:t>still </a:t>
            </a:r>
            <a:r>
              <a:rPr lang="en-US" dirty="0"/>
              <a:t>it is a subject </a:t>
            </a:r>
            <a:r>
              <a:rPr lang="en-US" dirty="0" smtClean="0"/>
              <a:t>in </a:t>
            </a:r>
            <a:r>
              <a:rPr lang="en-US" dirty="0"/>
              <a:t>some of them</a:t>
            </a:r>
            <a:r>
              <a:rPr lang="en-US" dirty="0" smtClean="0"/>
              <a:t>;</a:t>
            </a:r>
          </a:p>
          <a:p>
            <a:pPr eaLnBrk="1" hangingPunct="1"/>
            <a:r>
              <a:rPr lang="en-US" dirty="0" smtClean="0"/>
              <a:t>According </a:t>
            </a:r>
            <a:r>
              <a:rPr lang="en-US" dirty="0"/>
              <a:t>to some results of previous research, </a:t>
            </a:r>
            <a:r>
              <a:rPr lang="en-US" dirty="0" smtClean="0"/>
              <a:t>DP is </a:t>
            </a:r>
            <a:r>
              <a:rPr lang="en-US" dirty="0"/>
              <a:t>broader in companies, where better industrial relations exist. </a:t>
            </a:r>
            <a:endParaRPr lang="en-US" dirty="0" smtClean="0"/>
          </a:p>
        </p:txBody>
      </p:sp>
    </p:spTree>
    <p:extLst>
      <p:ext uri="{BB962C8B-B14F-4D97-AF65-F5344CB8AC3E}">
        <p14:creationId xmlns:p14="http://schemas.microsoft.com/office/powerpoint/2010/main" val="4059836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518217" y="1722897"/>
            <a:ext cx="8124900" cy="1798200"/>
          </a:xfrm>
          <a:prstGeom prst="rect">
            <a:avLst/>
          </a:prstGeom>
        </p:spPr>
        <p:txBody>
          <a:bodyPr spcFirstLastPara="1" wrap="square" lIns="91425" tIns="91425" rIns="91425" bIns="91425" anchor="ctr" anchorCtr="0">
            <a:noAutofit/>
          </a:bodyPr>
          <a:lstStyle/>
          <a:p>
            <a:pPr lvl="0"/>
            <a:r>
              <a:rPr lang="en-US" dirty="0"/>
              <a:t>The implementation of new technologies: automation, </a:t>
            </a:r>
            <a:r>
              <a:rPr lang="en-US" dirty="0" err="1"/>
              <a:t>digitisation</a:t>
            </a:r>
            <a:r>
              <a:rPr lang="en-US" dirty="0"/>
              <a:t>, usage of ICT and their impact on work organisation, working conditions and </a:t>
            </a:r>
            <a:r>
              <a:rPr lang="en-US" dirty="0" smtClean="0"/>
              <a:t>DP</a:t>
            </a:r>
            <a:endParaRPr dirty="0"/>
          </a:p>
        </p:txBody>
      </p:sp>
    </p:spTree>
    <p:extLst>
      <p:ext uri="{BB962C8B-B14F-4D97-AF65-F5344CB8AC3E}">
        <p14:creationId xmlns:p14="http://schemas.microsoft.com/office/powerpoint/2010/main" val="2816654273"/>
      </p:ext>
    </p:extLst>
  </p:cSld>
  <p:clrMapOvr>
    <a:masterClrMapping/>
  </p:clrMapOvr>
</p:sld>
</file>

<file path=ppt/theme/theme1.xml><?xml version="1.0" encoding="utf-8"?>
<a:theme xmlns:a="http://schemas.openxmlformats.org/drawingml/2006/main" name="Coral">
  <a:themeElements>
    <a:clrScheme name="Coral">
      <a:dk1>
        <a:srgbClr val="EB5F35"/>
      </a:dk1>
      <a:lt1>
        <a:srgbClr val="FFFFFF"/>
      </a:lt1>
      <a:dk2>
        <a:srgbClr val="5E696C"/>
      </a:dk2>
      <a:lt2>
        <a:srgbClr val="BFC7CA"/>
      </a:lt2>
      <a:accent1>
        <a:srgbClr val="1E2D31"/>
      </a:accent1>
      <a:accent2>
        <a:srgbClr val="273C42"/>
      </a:accent2>
      <a:accent3>
        <a:srgbClr val="1A3C90"/>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2937</Words>
  <Application>Microsoft Office PowerPoint</Application>
  <PresentationFormat>On-screen Show (16:9)</PresentationFormat>
  <Paragraphs>128</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Playfair Display</vt:lpstr>
      <vt:lpstr>Roboto Condensed</vt:lpstr>
      <vt:lpstr>Lato</vt:lpstr>
      <vt:lpstr>Coral</vt:lpstr>
      <vt:lpstr>Expanding and Improving Workplace Democracy as a Prerequisite for Humanising Labor and Work Environment DIRECT II Desk research - Bulgaria</vt:lpstr>
      <vt:lpstr>Content</vt:lpstr>
      <vt:lpstr>Main dimensions of direct participation and its impact on the system of industrial relations in Bulgaria (based on previous research) </vt:lpstr>
      <vt:lpstr>Main dimensions of DP and its impact on the system of industrial relations in Bulgaria </vt:lpstr>
      <vt:lpstr>Main dimensions of DP and its impact on the system of industrial relations in Bulgaria </vt:lpstr>
      <vt:lpstr>Main dimensions of DP and its impact on the system of industrial relations in Bulgaria </vt:lpstr>
      <vt:lpstr>Main dimensions of DP and its impact on the system of industrial relations in Bulgaria </vt:lpstr>
      <vt:lpstr>Main dimensions of DP and its impact on the system of industrial relations in Bulgaria </vt:lpstr>
      <vt:lpstr>The implementation of new technologies: automation, digitisation, usage of ICT and their impact on work organisation, working conditions and DP</vt:lpstr>
      <vt:lpstr>The implementation of new technologies: automation, digitisation, usage of ICT and their impact on work organisation, working conditions and DP</vt:lpstr>
      <vt:lpstr>The implementation of new technologies: automation, digitisation, usage of ICT and their impact on work organisation, working conditions and DP</vt:lpstr>
      <vt:lpstr>The implementation of new technologies: automation, digitisation, usage of ICT and their impact on work organisation, working conditions and DP</vt:lpstr>
      <vt:lpstr>The implementation of new technologies: automation, digitisation, usage of ICT and their impact on work organisation, working conditions and DP</vt:lpstr>
      <vt:lpstr>The implementation of new technologies: automation, digitisation, usage of ICT and their impact on work organisation, working conditions and DP</vt:lpstr>
      <vt:lpstr>The implementation of new technologies: automation, digitisation, usage of ICT and their impact on work organisation, working conditions and DP</vt:lpstr>
      <vt:lpstr>The implementation of new technologies: automation, digitisation, usage of ICT and their impact on work organisation, working conditions and DP</vt:lpstr>
      <vt:lpstr>The implementation of new technologies: automation, digitisation, usage of ICT and their impact on work organisation, working conditions and DP</vt:lpstr>
      <vt:lpstr>Comparison between workers representation and DP before the changes and after their implementation: quantitative and qualitative results </vt:lpstr>
      <vt:lpstr>Comparison between workers representation and DP before the changes and after their implementation: quantitative and qualitative results </vt:lpstr>
      <vt:lpstr>The role of DP for implementation of changes; the role of workers representation (including TU) for the technical and technological changes</vt:lpstr>
      <vt:lpstr>The role of direct (and representative) participation for sustainability and improving work environment</vt:lpstr>
      <vt:lpstr>The role of direct (and representative) participation for sustainability and improving work environment</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Expanding and Improving Workplace Democracy as a Prerequisite for Humanising Labor and Work Environment DIRECT II Presentation of draft framework of the survey</dc:title>
  <dc:creator>vanko</dc:creator>
  <cp:lastModifiedBy>Ina Atanasova</cp:lastModifiedBy>
  <cp:revision>22</cp:revision>
  <dcterms:modified xsi:type="dcterms:W3CDTF">2020-06-29T09:36:45Z</dcterms:modified>
</cp:coreProperties>
</file>