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01" d="100"/>
          <a:sy n="101" d="100"/>
        </p:scale>
        <p:origin x="-90" y="-79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3AAC896-E58E-448D-B3EF-6EE3C212701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xmlns="" id="{FB4EF5EE-C016-4639-9738-9023AAB962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xmlns="" id="{F6A03CC6-20B7-4D92-AD0B-3C7A487DB403}"/>
              </a:ext>
            </a:extLst>
          </p:cNvPr>
          <p:cNvSpPr>
            <a:spLocks noGrp="1"/>
          </p:cNvSpPr>
          <p:nvPr>
            <p:ph type="dt" sz="half" idx="10"/>
          </p:nvPr>
        </p:nvSpPr>
        <p:spPr/>
        <p:txBody>
          <a:bodyPr/>
          <a:lstStyle/>
          <a:p>
            <a:fld id="{94AF802A-DAEC-4DC0-8B68-38549C3C2D57}" type="datetimeFigureOut">
              <a:rPr lang="es-ES" smtClean="0"/>
              <a:t>12/07/2022</a:t>
            </a:fld>
            <a:endParaRPr lang="es-ES"/>
          </a:p>
        </p:txBody>
      </p:sp>
      <p:sp>
        <p:nvSpPr>
          <p:cNvPr id="5" name="Marcador de pie de página 4">
            <a:extLst>
              <a:ext uri="{FF2B5EF4-FFF2-40B4-BE49-F238E27FC236}">
                <a16:creationId xmlns:a16="http://schemas.microsoft.com/office/drawing/2014/main" xmlns="" id="{6E178794-DA00-4388-9224-5981795053F7}"/>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xmlns="" id="{59041ACB-26B7-4B4C-BFD1-52B3F9EBF99C}"/>
              </a:ext>
            </a:extLst>
          </p:cNvPr>
          <p:cNvSpPr>
            <a:spLocks noGrp="1"/>
          </p:cNvSpPr>
          <p:nvPr>
            <p:ph type="sldNum" sz="quarter" idx="12"/>
          </p:nvPr>
        </p:nvSpPr>
        <p:spPr/>
        <p:txBody>
          <a:bodyPr/>
          <a:lstStyle/>
          <a:p>
            <a:fld id="{EC36009B-7945-4BAD-B362-0B4D7B333120}" type="slidenum">
              <a:rPr lang="es-ES" smtClean="0"/>
              <a:t>‹#›</a:t>
            </a:fld>
            <a:endParaRPr lang="es-ES"/>
          </a:p>
        </p:txBody>
      </p:sp>
    </p:spTree>
    <p:extLst>
      <p:ext uri="{BB962C8B-B14F-4D97-AF65-F5344CB8AC3E}">
        <p14:creationId xmlns:p14="http://schemas.microsoft.com/office/powerpoint/2010/main" val="513616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FF0F93C-027A-4EE1-B9B4-DB58A96D9B7C}"/>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xmlns="" id="{1658246A-49CF-4567-9D79-FE19961F9CA9}"/>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53B9FB1D-3E4B-47FF-BAF0-1B5BBCD373F3}"/>
              </a:ext>
            </a:extLst>
          </p:cNvPr>
          <p:cNvSpPr>
            <a:spLocks noGrp="1"/>
          </p:cNvSpPr>
          <p:nvPr>
            <p:ph type="dt" sz="half" idx="10"/>
          </p:nvPr>
        </p:nvSpPr>
        <p:spPr/>
        <p:txBody>
          <a:bodyPr/>
          <a:lstStyle/>
          <a:p>
            <a:fld id="{94AF802A-DAEC-4DC0-8B68-38549C3C2D57}" type="datetimeFigureOut">
              <a:rPr lang="es-ES" smtClean="0"/>
              <a:t>12/07/2022</a:t>
            </a:fld>
            <a:endParaRPr lang="es-ES"/>
          </a:p>
        </p:txBody>
      </p:sp>
      <p:sp>
        <p:nvSpPr>
          <p:cNvPr id="5" name="Marcador de pie de página 4">
            <a:extLst>
              <a:ext uri="{FF2B5EF4-FFF2-40B4-BE49-F238E27FC236}">
                <a16:creationId xmlns:a16="http://schemas.microsoft.com/office/drawing/2014/main" xmlns="" id="{17955988-0BFF-434A-B5EE-6C0C87817C07}"/>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xmlns="" id="{B2C6891A-9A33-4788-9434-A3ABA57E8EC6}"/>
              </a:ext>
            </a:extLst>
          </p:cNvPr>
          <p:cNvSpPr>
            <a:spLocks noGrp="1"/>
          </p:cNvSpPr>
          <p:nvPr>
            <p:ph type="sldNum" sz="quarter" idx="12"/>
          </p:nvPr>
        </p:nvSpPr>
        <p:spPr/>
        <p:txBody>
          <a:bodyPr/>
          <a:lstStyle/>
          <a:p>
            <a:fld id="{EC36009B-7945-4BAD-B362-0B4D7B333120}" type="slidenum">
              <a:rPr lang="es-ES" smtClean="0"/>
              <a:t>‹#›</a:t>
            </a:fld>
            <a:endParaRPr lang="es-ES"/>
          </a:p>
        </p:txBody>
      </p:sp>
    </p:spTree>
    <p:extLst>
      <p:ext uri="{BB962C8B-B14F-4D97-AF65-F5344CB8AC3E}">
        <p14:creationId xmlns:p14="http://schemas.microsoft.com/office/powerpoint/2010/main" val="2451752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55800AFD-C7AE-41AE-A82D-28599848F9FA}"/>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xmlns="" id="{28077B21-830E-4914-86D2-74891EE20115}"/>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63404AF9-34EC-46B0-8A2F-8BAFCCFD9DC1}"/>
              </a:ext>
            </a:extLst>
          </p:cNvPr>
          <p:cNvSpPr>
            <a:spLocks noGrp="1"/>
          </p:cNvSpPr>
          <p:nvPr>
            <p:ph type="dt" sz="half" idx="10"/>
          </p:nvPr>
        </p:nvSpPr>
        <p:spPr/>
        <p:txBody>
          <a:bodyPr/>
          <a:lstStyle/>
          <a:p>
            <a:fld id="{94AF802A-DAEC-4DC0-8B68-38549C3C2D57}" type="datetimeFigureOut">
              <a:rPr lang="es-ES" smtClean="0"/>
              <a:t>12/07/2022</a:t>
            </a:fld>
            <a:endParaRPr lang="es-ES"/>
          </a:p>
        </p:txBody>
      </p:sp>
      <p:sp>
        <p:nvSpPr>
          <p:cNvPr id="5" name="Marcador de pie de página 4">
            <a:extLst>
              <a:ext uri="{FF2B5EF4-FFF2-40B4-BE49-F238E27FC236}">
                <a16:creationId xmlns:a16="http://schemas.microsoft.com/office/drawing/2014/main" xmlns="" id="{DB4CD616-A280-41BE-A3D1-A174950A2773}"/>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xmlns="" id="{D3DF43EA-59DC-416F-B7B7-2DBBB9FA5A3D}"/>
              </a:ext>
            </a:extLst>
          </p:cNvPr>
          <p:cNvSpPr>
            <a:spLocks noGrp="1"/>
          </p:cNvSpPr>
          <p:nvPr>
            <p:ph type="sldNum" sz="quarter" idx="12"/>
          </p:nvPr>
        </p:nvSpPr>
        <p:spPr/>
        <p:txBody>
          <a:bodyPr/>
          <a:lstStyle/>
          <a:p>
            <a:fld id="{EC36009B-7945-4BAD-B362-0B4D7B333120}" type="slidenum">
              <a:rPr lang="es-ES" smtClean="0"/>
              <a:t>‹#›</a:t>
            </a:fld>
            <a:endParaRPr lang="es-ES"/>
          </a:p>
        </p:txBody>
      </p:sp>
    </p:spTree>
    <p:extLst>
      <p:ext uri="{BB962C8B-B14F-4D97-AF65-F5344CB8AC3E}">
        <p14:creationId xmlns:p14="http://schemas.microsoft.com/office/powerpoint/2010/main" val="3723302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D2B3475-CBAC-4ED4-A952-AE9F5BB7AB7A}"/>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815A3594-6033-4BE7-B884-032C4ED44D80}"/>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E50F5042-45BB-4D36-88D2-C88A85C515C3}"/>
              </a:ext>
            </a:extLst>
          </p:cNvPr>
          <p:cNvSpPr>
            <a:spLocks noGrp="1"/>
          </p:cNvSpPr>
          <p:nvPr>
            <p:ph type="dt" sz="half" idx="10"/>
          </p:nvPr>
        </p:nvSpPr>
        <p:spPr/>
        <p:txBody>
          <a:bodyPr/>
          <a:lstStyle/>
          <a:p>
            <a:fld id="{94AF802A-DAEC-4DC0-8B68-38549C3C2D57}" type="datetimeFigureOut">
              <a:rPr lang="es-ES" smtClean="0"/>
              <a:t>12/07/2022</a:t>
            </a:fld>
            <a:endParaRPr lang="es-ES"/>
          </a:p>
        </p:txBody>
      </p:sp>
      <p:sp>
        <p:nvSpPr>
          <p:cNvPr id="5" name="Marcador de pie de página 4">
            <a:extLst>
              <a:ext uri="{FF2B5EF4-FFF2-40B4-BE49-F238E27FC236}">
                <a16:creationId xmlns:a16="http://schemas.microsoft.com/office/drawing/2014/main" xmlns="" id="{048EB344-F134-4571-A88C-F0093C1C6ADF}"/>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xmlns="" id="{98270F0F-ECBD-4915-B652-46ADBB0DCCA1}"/>
              </a:ext>
            </a:extLst>
          </p:cNvPr>
          <p:cNvSpPr>
            <a:spLocks noGrp="1"/>
          </p:cNvSpPr>
          <p:nvPr>
            <p:ph type="sldNum" sz="quarter" idx="12"/>
          </p:nvPr>
        </p:nvSpPr>
        <p:spPr/>
        <p:txBody>
          <a:bodyPr/>
          <a:lstStyle/>
          <a:p>
            <a:fld id="{EC36009B-7945-4BAD-B362-0B4D7B333120}" type="slidenum">
              <a:rPr lang="es-ES" smtClean="0"/>
              <a:t>‹#›</a:t>
            </a:fld>
            <a:endParaRPr lang="es-ES"/>
          </a:p>
        </p:txBody>
      </p:sp>
    </p:spTree>
    <p:extLst>
      <p:ext uri="{BB962C8B-B14F-4D97-AF65-F5344CB8AC3E}">
        <p14:creationId xmlns:p14="http://schemas.microsoft.com/office/powerpoint/2010/main" val="2016186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47F9F91-5EF0-4553-AFDB-EF59FD77BEAD}"/>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670F61E1-ACBD-4700-AD0C-7B9B057189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xmlns="" id="{FEBA59D6-FF75-46F7-9EB3-371637239835}"/>
              </a:ext>
            </a:extLst>
          </p:cNvPr>
          <p:cNvSpPr>
            <a:spLocks noGrp="1"/>
          </p:cNvSpPr>
          <p:nvPr>
            <p:ph type="dt" sz="half" idx="10"/>
          </p:nvPr>
        </p:nvSpPr>
        <p:spPr/>
        <p:txBody>
          <a:bodyPr/>
          <a:lstStyle/>
          <a:p>
            <a:fld id="{94AF802A-DAEC-4DC0-8B68-38549C3C2D57}" type="datetimeFigureOut">
              <a:rPr lang="es-ES" smtClean="0"/>
              <a:t>12/07/2022</a:t>
            </a:fld>
            <a:endParaRPr lang="es-ES"/>
          </a:p>
        </p:txBody>
      </p:sp>
      <p:sp>
        <p:nvSpPr>
          <p:cNvPr id="5" name="Marcador de pie de página 4">
            <a:extLst>
              <a:ext uri="{FF2B5EF4-FFF2-40B4-BE49-F238E27FC236}">
                <a16:creationId xmlns:a16="http://schemas.microsoft.com/office/drawing/2014/main" xmlns="" id="{54B2D554-5178-46F3-A546-6A578E8EAC29}"/>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xmlns="" id="{75CE1247-32B1-44B2-B31E-8400D49C62DA}"/>
              </a:ext>
            </a:extLst>
          </p:cNvPr>
          <p:cNvSpPr>
            <a:spLocks noGrp="1"/>
          </p:cNvSpPr>
          <p:nvPr>
            <p:ph type="sldNum" sz="quarter" idx="12"/>
          </p:nvPr>
        </p:nvSpPr>
        <p:spPr/>
        <p:txBody>
          <a:bodyPr/>
          <a:lstStyle/>
          <a:p>
            <a:fld id="{EC36009B-7945-4BAD-B362-0B4D7B333120}" type="slidenum">
              <a:rPr lang="es-ES" smtClean="0"/>
              <a:t>‹#›</a:t>
            </a:fld>
            <a:endParaRPr lang="es-ES"/>
          </a:p>
        </p:txBody>
      </p:sp>
    </p:spTree>
    <p:extLst>
      <p:ext uri="{BB962C8B-B14F-4D97-AF65-F5344CB8AC3E}">
        <p14:creationId xmlns:p14="http://schemas.microsoft.com/office/powerpoint/2010/main" val="2514776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4C721E6-8179-4747-9A30-EECF4B221D42}"/>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53E447D9-C59C-4576-BEE3-E1C334C2DD75}"/>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xmlns="" id="{01E09321-B42E-4E38-9B90-34789C3E9D8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xmlns="" id="{B001EF31-00CC-475B-A9B3-373698EA5BBE}"/>
              </a:ext>
            </a:extLst>
          </p:cNvPr>
          <p:cNvSpPr>
            <a:spLocks noGrp="1"/>
          </p:cNvSpPr>
          <p:nvPr>
            <p:ph type="dt" sz="half" idx="10"/>
          </p:nvPr>
        </p:nvSpPr>
        <p:spPr/>
        <p:txBody>
          <a:bodyPr/>
          <a:lstStyle/>
          <a:p>
            <a:fld id="{94AF802A-DAEC-4DC0-8B68-38549C3C2D57}" type="datetimeFigureOut">
              <a:rPr lang="es-ES" smtClean="0"/>
              <a:t>12/07/2022</a:t>
            </a:fld>
            <a:endParaRPr lang="es-ES"/>
          </a:p>
        </p:txBody>
      </p:sp>
      <p:sp>
        <p:nvSpPr>
          <p:cNvPr id="6" name="Marcador de pie de página 5">
            <a:extLst>
              <a:ext uri="{FF2B5EF4-FFF2-40B4-BE49-F238E27FC236}">
                <a16:creationId xmlns:a16="http://schemas.microsoft.com/office/drawing/2014/main" xmlns="" id="{28F2F2FC-7855-421C-A874-6FB8A7059ED7}"/>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xmlns="" id="{02CA0A52-458E-4545-8415-6783315038A3}"/>
              </a:ext>
            </a:extLst>
          </p:cNvPr>
          <p:cNvSpPr>
            <a:spLocks noGrp="1"/>
          </p:cNvSpPr>
          <p:nvPr>
            <p:ph type="sldNum" sz="quarter" idx="12"/>
          </p:nvPr>
        </p:nvSpPr>
        <p:spPr/>
        <p:txBody>
          <a:bodyPr/>
          <a:lstStyle/>
          <a:p>
            <a:fld id="{EC36009B-7945-4BAD-B362-0B4D7B333120}" type="slidenum">
              <a:rPr lang="es-ES" smtClean="0"/>
              <a:t>‹#›</a:t>
            </a:fld>
            <a:endParaRPr lang="es-ES"/>
          </a:p>
        </p:txBody>
      </p:sp>
    </p:spTree>
    <p:extLst>
      <p:ext uri="{BB962C8B-B14F-4D97-AF65-F5344CB8AC3E}">
        <p14:creationId xmlns:p14="http://schemas.microsoft.com/office/powerpoint/2010/main" val="1869955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E2EB973-661A-44FF-844E-B434E8BA9D33}"/>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4E8D2CCD-E5B2-4276-AADC-BF16347972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xmlns="" id="{24AFA7E0-D6C0-4C65-A28F-57494202980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xmlns="" id="{BB729901-340F-4D58-AFAF-A038E4C0B9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xmlns="" id="{B20C2DE1-242F-4EB8-BB21-DC7247BAC8EF}"/>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xmlns="" id="{612E23D8-02D9-4E85-A803-666CC10E75F2}"/>
              </a:ext>
            </a:extLst>
          </p:cNvPr>
          <p:cNvSpPr>
            <a:spLocks noGrp="1"/>
          </p:cNvSpPr>
          <p:nvPr>
            <p:ph type="dt" sz="half" idx="10"/>
          </p:nvPr>
        </p:nvSpPr>
        <p:spPr/>
        <p:txBody>
          <a:bodyPr/>
          <a:lstStyle/>
          <a:p>
            <a:fld id="{94AF802A-DAEC-4DC0-8B68-38549C3C2D57}" type="datetimeFigureOut">
              <a:rPr lang="es-ES" smtClean="0"/>
              <a:t>12/07/2022</a:t>
            </a:fld>
            <a:endParaRPr lang="es-ES"/>
          </a:p>
        </p:txBody>
      </p:sp>
      <p:sp>
        <p:nvSpPr>
          <p:cNvPr id="8" name="Marcador de pie de página 7">
            <a:extLst>
              <a:ext uri="{FF2B5EF4-FFF2-40B4-BE49-F238E27FC236}">
                <a16:creationId xmlns:a16="http://schemas.microsoft.com/office/drawing/2014/main" xmlns="" id="{D69C43F2-03E1-4717-893A-16076FF78CB6}"/>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xmlns="" id="{E15241CE-040C-4155-B605-04B275EFC992}"/>
              </a:ext>
            </a:extLst>
          </p:cNvPr>
          <p:cNvSpPr>
            <a:spLocks noGrp="1"/>
          </p:cNvSpPr>
          <p:nvPr>
            <p:ph type="sldNum" sz="quarter" idx="12"/>
          </p:nvPr>
        </p:nvSpPr>
        <p:spPr/>
        <p:txBody>
          <a:bodyPr/>
          <a:lstStyle/>
          <a:p>
            <a:fld id="{EC36009B-7945-4BAD-B362-0B4D7B333120}" type="slidenum">
              <a:rPr lang="es-ES" smtClean="0"/>
              <a:t>‹#›</a:t>
            </a:fld>
            <a:endParaRPr lang="es-ES"/>
          </a:p>
        </p:txBody>
      </p:sp>
    </p:spTree>
    <p:extLst>
      <p:ext uri="{BB962C8B-B14F-4D97-AF65-F5344CB8AC3E}">
        <p14:creationId xmlns:p14="http://schemas.microsoft.com/office/powerpoint/2010/main" val="1899934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C1C3517-6992-4E1F-944B-EE6319041969}"/>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xmlns="" id="{41F8AF88-4F9C-48D1-B4A5-7AED09E38AF9}"/>
              </a:ext>
            </a:extLst>
          </p:cNvPr>
          <p:cNvSpPr>
            <a:spLocks noGrp="1"/>
          </p:cNvSpPr>
          <p:nvPr>
            <p:ph type="dt" sz="half" idx="10"/>
          </p:nvPr>
        </p:nvSpPr>
        <p:spPr/>
        <p:txBody>
          <a:bodyPr/>
          <a:lstStyle/>
          <a:p>
            <a:fld id="{94AF802A-DAEC-4DC0-8B68-38549C3C2D57}" type="datetimeFigureOut">
              <a:rPr lang="es-ES" smtClean="0"/>
              <a:t>12/07/2022</a:t>
            </a:fld>
            <a:endParaRPr lang="es-ES"/>
          </a:p>
        </p:txBody>
      </p:sp>
      <p:sp>
        <p:nvSpPr>
          <p:cNvPr id="4" name="Marcador de pie de página 3">
            <a:extLst>
              <a:ext uri="{FF2B5EF4-FFF2-40B4-BE49-F238E27FC236}">
                <a16:creationId xmlns:a16="http://schemas.microsoft.com/office/drawing/2014/main" xmlns="" id="{13388AD1-8C85-4EFD-A173-286117B9FA36}"/>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xmlns="" id="{D776C430-A00A-4DA0-BC40-18CF1F5AB4DB}"/>
              </a:ext>
            </a:extLst>
          </p:cNvPr>
          <p:cNvSpPr>
            <a:spLocks noGrp="1"/>
          </p:cNvSpPr>
          <p:nvPr>
            <p:ph type="sldNum" sz="quarter" idx="12"/>
          </p:nvPr>
        </p:nvSpPr>
        <p:spPr/>
        <p:txBody>
          <a:bodyPr/>
          <a:lstStyle/>
          <a:p>
            <a:fld id="{EC36009B-7945-4BAD-B362-0B4D7B333120}" type="slidenum">
              <a:rPr lang="es-ES" smtClean="0"/>
              <a:t>‹#›</a:t>
            </a:fld>
            <a:endParaRPr lang="es-ES"/>
          </a:p>
        </p:txBody>
      </p:sp>
    </p:spTree>
    <p:extLst>
      <p:ext uri="{BB962C8B-B14F-4D97-AF65-F5344CB8AC3E}">
        <p14:creationId xmlns:p14="http://schemas.microsoft.com/office/powerpoint/2010/main" val="4202940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163E12A9-3DE1-47C9-A707-9DC5C8A1ABB1}"/>
              </a:ext>
            </a:extLst>
          </p:cNvPr>
          <p:cNvSpPr>
            <a:spLocks noGrp="1"/>
          </p:cNvSpPr>
          <p:nvPr>
            <p:ph type="dt" sz="half" idx="10"/>
          </p:nvPr>
        </p:nvSpPr>
        <p:spPr/>
        <p:txBody>
          <a:bodyPr/>
          <a:lstStyle/>
          <a:p>
            <a:fld id="{94AF802A-DAEC-4DC0-8B68-38549C3C2D57}" type="datetimeFigureOut">
              <a:rPr lang="es-ES" smtClean="0"/>
              <a:t>12/07/2022</a:t>
            </a:fld>
            <a:endParaRPr lang="es-ES"/>
          </a:p>
        </p:txBody>
      </p:sp>
      <p:sp>
        <p:nvSpPr>
          <p:cNvPr id="3" name="Marcador de pie de página 2">
            <a:extLst>
              <a:ext uri="{FF2B5EF4-FFF2-40B4-BE49-F238E27FC236}">
                <a16:creationId xmlns:a16="http://schemas.microsoft.com/office/drawing/2014/main" xmlns="" id="{B6B2CECB-DD96-405A-B460-8A8E15AC8A5C}"/>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xmlns="" id="{E57F785B-0624-4491-8812-33B2F9738608}"/>
              </a:ext>
            </a:extLst>
          </p:cNvPr>
          <p:cNvSpPr>
            <a:spLocks noGrp="1"/>
          </p:cNvSpPr>
          <p:nvPr>
            <p:ph type="sldNum" sz="quarter" idx="12"/>
          </p:nvPr>
        </p:nvSpPr>
        <p:spPr/>
        <p:txBody>
          <a:bodyPr/>
          <a:lstStyle/>
          <a:p>
            <a:fld id="{EC36009B-7945-4BAD-B362-0B4D7B333120}" type="slidenum">
              <a:rPr lang="es-ES" smtClean="0"/>
              <a:t>‹#›</a:t>
            </a:fld>
            <a:endParaRPr lang="es-ES"/>
          </a:p>
        </p:txBody>
      </p:sp>
    </p:spTree>
    <p:extLst>
      <p:ext uri="{BB962C8B-B14F-4D97-AF65-F5344CB8AC3E}">
        <p14:creationId xmlns:p14="http://schemas.microsoft.com/office/powerpoint/2010/main" val="3259536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DC516F6-405C-48B9-8C33-5EF4F2CA01A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C8EE9B0E-01F8-483C-8771-D3F04CE76F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xmlns="" id="{D5AADA06-44A0-4159-B9CA-437A8CF71E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D04F4742-0DF9-40BD-9D99-BEFB10D8DEF2}"/>
              </a:ext>
            </a:extLst>
          </p:cNvPr>
          <p:cNvSpPr>
            <a:spLocks noGrp="1"/>
          </p:cNvSpPr>
          <p:nvPr>
            <p:ph type="dt" sz="half" idx="10"/>
          </p:nvPr>
        </p:nvSpPr>
        <p:spPr/>
        <p:txBody>
          <a:bodyPr/>
          <a:lstStyle/>
          <a:p>
            <a:fld id="{94AF802A-DAEC-4DC0-8B68-38549C3C2D57}" type="datetimeFigureOut">
              <a:rPr lang="es-ES" smtClean="0"/>
              <a:t>12/07/2022</a:t>
            </a:fld>
            <a:endParaRPr lang="es-ES"/>
          </a:p>
        </p:txBody>
      </p:sp>
      <p:sp>
        <p:nvSpPr>
          <p:cNvPr id="6" name="Marcador de pie de página 5">
            <a:extLst>
              <a:ext uri="{FF2B5EF4-FFF2-40B4-BE49-F238E27FC236}">
                <a16:creationId xmlns:a16="http://schemas.microsoft.com/office/drawing/2014/main" xmlns="" id="{D111E175-8B0D-4AE6-B7E0-F3E98AABAD44}"/>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xmlns="" id="{BB555798-577D-49EE-91DB-F57D7F9BE3AE}"/>
              </a:ext>
            </a:extLst>
          </p:cNvPr>
          <p:cNvSpPr>
            <a:spLocks noGrp="1"/>
          </p:cNvSpPr>
          <p:nvPr>
            <p:ph type="sldNum" sz="quarter" idx="12"/>
          </p:nvPr>
        </p:nvSpPr>
        <p:spPr/>
        <p:txBody>
          <a:bodyPr/>
          <a:lstStyle/>
          <a:p>
            <a:fld id="{EC36009B-7945-4BAD-B362-0B4D7B333120}" type="slidenum">
              <a:rPr lang="es-ES" smtClean="0"/>
              <a:t>‹#›</a:t>
            </a:fld>
            <a:endParaRPr lang="es-ES"/>
          </a:p>
        </p:txBody>
      </p:sp>
    </p:spTree>
    <p:extLst>
      <p:ext uri="{BB962C8B-B14F-4D97-AF65-F5344CB8AC3E}">
        <p14:creationId xmlns:p14="http://schemas.microsoft.com/office/powerpoint/2010/main" val="1114461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DE7888F-14FB-4465-BA53-BDD143BBA83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xmlns="" id="{03D3AC83-A0E6-4BCF-A141-EDC2639DBB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xmlns="" id="{31AA1CC8-1853-47F7-89EE-F82749420E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9207A377-B35E-463D-A29A-24D2744EB847}"/>
              </a:ext>
            </a:extLst>
          </p:cNvPr>
          <p:cNvSpPr>
            <a:spLocks noGrp="1"/>
          </p:cNvSpPr>
          <p:nvPr>
            <p:ph type="dt" sz="half" idx="10"/>
          </p:nvPr>
        </p:nvSpPr>
        <p:spPr/>
        <p:txBody>
          <a:bodyPr/>
          <a:lstStyle/>
          <a:p>
            <a:fld id="{94AF802A-DAEC-4DC0-8B68-38549C3C2D57}" type="datetimeFigureOut">
              <a:rPr lang="es-ES" smtClean="0"/>
              <a:t>12/07/2022</a:t>
            </a:fld>
            <a:endParaRPr lang="es-ES"/>
          </a:p>
        </p:txBody>
      </p:sp>
      <p:sp>
        <p:nvSpPr>
          <p:cNvPr id="6" name="Marcador de pie de página 5">
            <a:extLst>
              <a:ext uri="{FF2B5EF4-FFF2-40B4-BE49-F238E27FC236}">
                <a16:creationId xmlns:a16="http://schemas.microsoft.com/office/drawing/2014/main" xmlns="" id="{826F3A59-4391-4C07-B79F-3A5E9C6F8914}"/>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xmlns="" id="{B10C69AF-AAEA-46FE-8369-586D959C1302}"/>
              </a:ext>
            </a:extLst>
          </p:cNvPr>
          <p:cNvSpPr>
            <a:spLocks noGrp="1"/>
          </p:cNvSpPr>
          <p:nvPr>
            <p:ph type="sldNum" sz="quarter" idx="12"/>
          </p:nvPr>
        </p:nvSpPr>
        <p:spPr/>
        <p:txBody>
          <a:bodyPr/>
          <a:lstStyle/>
          <a:p>
            <a:fld id="{EC36009B-7945-4BAD-B362-0B4D7B333120}" type="slidenum">
              <a:rPr lang="es-ES" smtClean="0"/>
              <a:t>‹#›</a:t>
            </a:fld>
            <a:endParaRPr lang="es-ES"/>
          </a:p>
        </p:txBody>
      </p:sp>
    </p:spTree>
    <p:extLst>
      <p:ext uri="{BB962C8B-B14F-4D97-AF65-F5344CB8AC3E}">
        <p14:creationId xmlns:p14="http://schemas.microsoft.com/office/powerpoint/2010/main" val="1768649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6DFF0B88-3CC5-48C3-9EAF-64213966AB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E181716C-238E-4BBD-BE4A-8E2BDA9401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D87DDA84-C840-4CA1-B9CF-C1DA82F595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AF802A-DAEC-4DC0-8B68-38549C3C2D57}" type="datetimeFigureOut">
              <a:rPr lang="es-ES" smtClean="0"/>
              <a:t>12/07/2022</a:t>
            </a:fld>
            <a:endParaRPr lang="es-ES"/>
          </a:p>
        </p:txBody>
      </p:sp>
      <p:sp>
        <p:nvSpPr>
          <p:cNvPr id="5" name="Marcador de pie de página 4">
            <a:extLst>
              <a:ext uri="{FF2B5EF4-FFF2-40B4-BE49-F238E27FC236}">
                <a16:creationId xmlns:a16="http://schemas.microsoft.com/office/drawing/2014/main" xmlns="" id="{4BA1EED8-D1A9-4110-81B7-641E54C84C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xmlns="" id="{05FCB92C-EFF0-41C5-B20D-1A6950E024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36009B-7945-4BAD-B362-0B4D7B333120}" type="slidenum">
              <a:rPr lang="es-ES" smtClean="0"/>
              <a:t>‹#›</a:t>
            </a:fld>
            <a:endParaRPr lang="es-ES"/>
          </a:p>
        </p:txBody>
      </p:sp>
      <p:sp>
        <p:nvSpPr>
          <p:cNvPr id="7" name="MSIPCMContentMarking" descr="{&quot;HashCode&quot;:-75512786,&quot;Placement&quot;:&quot;Header&quot;,&quot;Top&quot;:0.0,&quot;Left&quot;:450.693634,&quot;SlideWidth&quot;:960,&quot;SlideHeight&quot;:540}">
            <a:extLst>
              <a:ext uri="{FF2B5EF4-FFF2-40B4-BE49-F238E27FC236}">
                <a16:creationId xmlns:a16="http://schemas.microsoft.com/office/drawing/2014/main" xmlns="" id="{C6107DBA-570F-4F4A-A4DA-224BF0D116C8}"/>
              </a:ext>
            </a:extLst>
          </p:cNvPr>
          <p:cNvSpPr txBox="1"/>
          <p:nvPr userDrawn="1"/>
        </p:nvSpPr>
        <p:spPr>
          <a:xfrm>
            <a:off x="5723809" y="0"/>
            <a:ext cx="744382" cy="217646"/>
          </a:xfrm>
          <a:prstGeom prst="rect">
            <a:avLst/>
          </a:prstGeom>
          <a:noFill/>
        </p:spPr>
        <p:txBody>
          <a:bodyPr vert="horz" wrap="square" lIns="0" tIns="0" rIns="0" bIns="0" rtlCol="0" anchor="ctr" anchorCtr="1">
            <a:spAutoFit/>
          </a:bodyPr>
          <a:lstStyle/>
          <a:p>
            <a:pPr algn="ctr">
              <a:spcBef>
                <a:spcPts val="0"/>
              </a:spcBef>
              <a:spcAft>
                <a:spcPts val="0"/>
              </a:spcAft>
            </a:pPr>
            <a:r>
              <a:rPr lang="es-ES" sz="800">
                <a:solidFill>
                  <a:srgbClr val="000000"/>
                </a:solidFill>
                <a:latin typeface="Arial" panose="020B0604020202020204" pitchFamily="34" charset="0"/>
              </a:rPr>
              <a:t>INTERNAL</a:t>
            </a:r>
          </a:p>
        </p:txBody>
      </p:sp>
    </p:spTree>
    <p:extLst>
      <p:ext uri="{BB962C8B-B14F-4D97-AF65-F5344CB8AC3E}">
        <p14:creationId xmlns:p14="http://schemas.microsoft.com/office/powerpoint/2010/main" val="901552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xmlns="" id="{C422150E-5D72-40D2-B9EE-99D98D3F0E7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0750" r="36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Freeform 5">
            <a:extLst>
              <a:ext uri="{FF2B5EF4-FFF2-40B4-BE49-F238E27FC236}">
                <a16:creationId xmlns:a16="http://schemas.microsoft.com/office/drawing/2014/main" xmlns="" id="{87CC2527-562A-4F69-B487-4371E5B243E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ítulo 1">
            <a:extLst>
              <a:ext uri="{FF2B5EF4-FFF2-40B4-BE49-F238E27FC236}">
                <a16:creationId xmlns:a16="http://schemas.microsoft.com/office/drawing/2014/main" xmlns="" id="{C3EA3CE7-A8AB-45B0-ADEC-DB7A95C713C6}"/>
              </a:ext>
            </a:extLst>
          </p:cNvPr>
          <p:cNvSpPr>
            <a:spLocks noGrp="1"/>
          </p:cNvSpPr>
          <p:nvPr>
            <p:ph type="ctrTitle"/>
          </p:nvPr>
        </p:nvSpPr>
        <p:spPr>
          <a:xfrm>
            <a:off x="8022021" y="3231931"/>
            <a:ext cx="3852041" cy="1834056"/>
          </a:xfrm>
        </p:spPr>
        <p:txBody>
          <a:bodyPr>
            <a:normAutofit/>
          </a:bodyPr>
          <a:lstStyle/>
          <a:p>
            <a:r>
              <a:rPr lang="es-ES" sz="4000" b="1" dirty="0"/>
              <a:t>CRITICA DE LAS METODOLOGIAS AGILE</a:t>
            </a:r>
          </a:p>
        </p:txBody>
      </p:sp>
      <p:sp>
        <p:nvSpPr>
          <p:cNvPr id="3" name="Subtítulo 2">
            <a:extLst>
              <a:ext uri="{FF2B5EF4-FFF2-40B4-BE49-F238E27FC236}">
                <a16:creationId xmlns:a16="http://schemas.microsoft.com/office/drawing/2014/main" xmlns="" id="{681ACAAE-8560-49DD-92D6-A0392F3FD816}"/>
              </a:ext>
            </a:extLst>
          </p:cNvPr>
          <p:cNvSpPr>
            <a:spLocks noGrp="1"/>
          </p:cNvSpPr>
          <p:nvPr>
            <p:ph type="subTitle" idx="1"/>
          </p:nvPr>
        </p:nvSpPr>
        <p:spPr>
          <a:xfrm>
            <a:off x="7782910" y="5242675"/>
            <a:ext cx="4330262" cy="683284"/>
          </a:xfrm>
        </p:spPr>
        <p:txBody>
          <a:bodyPr>
            <a:normAutofit/>
          </a:bodyPr>
          <a:lstStyle/>
          <a:p>
            <a:r>
              <a:rPr lang="es-ES" sz="2000" dirty="0"/>
              <a:t>Roser Medina Garrido</a:t>
            </a:r>
          </a:p>
        </p:txBody>
      </p:sp>
      <p:cxnSp>
        <p:nvCxnSpPr>
          <p:cNvPr id="1033" name="Straight Connector 1032">
            <a:extLst>
              <a:ext uri="{FF2B5EF4-FFF2-40B4-BE49-F238E27FC236}">
                <a16:creationId xmlns:a16="http://schemas.microsoft.com/office/drawing/2014/main" xmlns="" id="{BCDAEC91-5BCE-4B55-9CC0-43EF94CB734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860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A939D99-3D5B-41A5-A26C-C86B4FDBBD95}"/>
              </a:ext>
            </a:extLst>
          </p:cNvPr>
          <p:cNvSpPr>
            <a:spLocks noGrp="1"/>
          </p:cNvSpPr>
          <p:nvPr>
            <p:ph type="title"/>
          </p:nvPr>
        </p:nvSpPr>
        <p:spPr/>
        <p:txBody>
          <a:bodyPr>
            <a:normAutofit/>
          </a:bodyPr>
          <a:lstStyle/>
          <a:p>
            <a:r>
              <a:rPr lang="es-ES" sz="3200" b="1" dirty="0"/>
              <a:t>Cambios tectónicos</a:t>
            </a:r>
          </a:p>
        </p:txBody>
      </p:sp>
      <p:sp>
        <p:nvSpPr>
          <p:cNvPr id="3" name="Marcador de contenido 2">
            <a:extLst>
              <a:ext uri="{FF2B5EF4-FFF2-40B4-BE49-F238E27FC236}">
                <a16:creationId xmlns:a16="http://schemas.microsoft.com/office/drawing/2014/main" xmlns="" id="{6DF54745-281C-4E9D-8A4E-8F4090DBF8AA}"/>
              </a:ext>
            </a:extLst>
          </p:cNvPr>
          <p:cNvSpPr>
            <a:spLocks noGrp="1"/>
          </p:cNvSpPr>
          <p:nvPr>
            <p:ph idx="1"/>
          </p:nvPr>
        </p:nvSpPr>
        <p:spPr/>
        <p:txBody>
          <a:bodyPr>
            <a:normAutofit/>
          </a:bodyPr>
          <a:lstStyle/>
          <a:p>
            <a:r>
              <a:rPr lang="es-ES" b="1" dirty="0"/>
              <a:t>Cambios relacionados con los procesos de digitalización</a:t>
            </a:r>
            <a:r>
              <a:rPr lang="es-ES" sz="2000" dirty="0"/>
              <a:t>. Se refieren a los procesos de </a:t>
            </a:r>
            <a:r>
              <a:rPr lang="es-ES" sz="2000" i="1" dirty="0"/>
              <a:t>robotización</a:t>
            </a:r>
            <a:r>
              <a:rPr lang="es-ES" sz="2000" dirty="0"/>
              <a:t> y a la </a:t>
            </a:r>
            <a:r>
              <a:rPr lang="es-ES" sz="2000" i="1" dirty="0"/>
              <a:t>economía de </a:t>
            </a:r>
            <a:r>
              <a:rPr lang="es-ES" sz="2000" i="1" dirty="0" err="1"/>
              <a:t>plataformas</a:t>
            </a:r>
            <a:r>
              <a:rPr lang="es-ES" sz="2000" dirty="0" err="1"/>
              <a:t>.Los</a:t>
            </a:r>
            <a:r>
              <a:rPr lang="es-ES" sz="2000" dirty="0"/>
              <a:t> impactos se refieren al conjunto de los procesos que implican al mundo del trabajo.</a:t>
            </a:r>
          </a:p>
          <a:p>
            <a:r>
              <a:rPr lang="es-ES" b="1" dirty="0">
                <a:effectLst/>
                <a:latin typeface="Calibri" panose="020F0502020204030204" pitchFamily="34" charset="0"/>
                <a:ea typeface="Calibri" panose="020F0502020204030204" pitchFamily="34" charset="0"/>
                <a:cs typeface="Times New Roman" panose="02020603050405020304" pitchFamily="18" charset="0"/>
              </a:rPr>
              <a:t>La Acción colectiva para mejorar las condiciones laborales.</a:t>
            </a:r>
          </a:p>
          <a:p>
            <a:endParaRPr lang="es-ES" b="1" dirty="0">
              <a:effectLst/>
              <a:latin typeface="Calibri" panose="020F0502020204030204" pitchFamily="34" charset="0"/>
              <a:ea typeface="Calibri" panose="020F0502020204030204" pitchFamily="34" charset="0"/>
              <a:cs typeface="Times New Roman" panose="02020603050405020304" pitchFamily="18" charset="0"/>
            </a:endParaRPr>
          </a:p>
          <a:p>
            <a:r>
              <a:rPr lang="es-ES" b="1" dirty="0">
                <a:effectLst/>
                <a:latin typeface="Calibri" panose="020F0502020204030204" pitchFamily="34" charset="0"/>
                <a:ea typeface="Calibri" panose="020F0502020204030204" pitchFamily="34" charset="0"/>
                <a:cs typeface="Times New Roman" panose="02020603050405020304" pitchFamily="18" charset="0"/>
              </a:rPr>
              <a:t>Enorme diversificación de situaciones laborales</a:t>
            </a:r>
            <a:r>
              <a:rPr lang="es-ES" b="1" dirty="0">
                <a:latin typeface="Calibri" panose="020F0502020204030204" pitchFamily="34" charset="0"/>
                <a:ea typeface="Calibri" panose="020F0502020204030204" pitchFamily="34" charset="0"/>
                <a:cs typeface="Times New Roman" panose="02020603050405020304" pitchFamily="18" charset="0"/>
              </a:rPr>
              <a:t>.</a:t>
            </a:r>
          </a:p>
          <a:p>
            <a:endParaRPr lang="es-ES" b="1" dirty="0">
              <a:latin typeface="Calibri" panose="020F0502020204030204" pitchFamily="34" charset="0"/>
              <a:ea typeface="Calibri" panose="020F0502020204030204" pitchFamily="34" charset="0"/>
              <a:cs typeface="Times New Roman" panose="02020603050405020304" pitchFamily="18" charset="0"/>
            </a:endParaRPr>
          </a:p>
          <a:p>
            <a:r>
              <a:rPr lang="es-ES" b="1" dirty="0">
                <a:effectLst/>
                <a:latin typeface="Calibri" panose="020F0502020204030204" pitchFamily="34" charset="0"/>
                <a:ea typeface="Calibri" panose="020F0502020204030204" pitchFamily="34" charset="0"/>
                <a:cs typeface="Times New Roman" panose="02020603050405020304" pitchFamily="18" charset="0"/>
              </a:rPr>
              <a:t>Las estrategias de adaptación empresarial</a:t>
            </a:r>
            <a:endParaRPr lang="es-ES" dirty="0"/>
          </a:p>
        </p:txBody>
      </p:sp>
    </p:spTree>
    <p:extLst>
      <p:ext uri="{BB962C8B-B14F-4D97-AF65-F5344CB8AC3E}">
        <p14:creationId xmlns:p14="http://schemas.microsoft.com/office/powerpoint/2010/main" val="460587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7B12EDD-A350-4D11-968F-3E5CAF77FB5D}"/>
              </a:ext>
            </a:extLst>
          </p:cNvPr>
          <p:cNvSpPr>
            <a:spLocks noGrp="1"/>
          </p:cNvSpPr>
          <p:nvPr>
            <p:ph type="ctrTitle"/>
          </p:nvPr>
        </p:nvSpPr>
        <p:spPr>
          <a:xfrm>
            <a:off x="1524000" y="121920"/>
            <a:ext cx="9144000" cy="374469"/>
          </a:xfrm>
        </p:spPr>
        <p:txBody>
          <a:bodyPr>
            <a:normAutofit fontScale="90000"/>
          </a:bodyPr>
          <a:lstStyle/>
          <a:p>
            <a:r>
              <a:rPr lang="es-ES" sz="2800" b="1" dirty="0"/>
              <a:t>Metodologías agile</a:t>
            </a:r>
          </a:p>
        </p:txBody>
      </p:sp>
      <p:sp>
        <p:nvSpPr>
          <p:cNvPr id="3" name="Subtítulo 2">
            <a:extLst>
              <a:ext uri="{FF2B5EF4-FFF2-40B4-BE49-F238E27FC236}">
                <a16:creationId xmlns:a16="http://schemas.microsoft.com/office/drawing/2014/main" xmlns="" id="{486AEA7A-C08E-4050-96E8-9A9411A7087A}"/>
              </a:ext>
            </a:extLst>
          </p:cNvPr>
          <p:cNvSpPr>
            <a:spLocks noGrp="1"/>
          </p:cNvSpPr>
          <p:nvPr>
            <p:ph type="subTitle" idx="1"/>
          </p:nvPr>
        </p:nvSpPr>
        <p:spPr>
          <a:xfrm>
            <a:off x="140677" y="496389"/>
            <a:ext cx="11887200" cy="6361611"/>
          </a:xfrm>
        </p:spPr>
        <p:txBody>
          <a:bodyPr>
            <a:noAutofit/>
          </a:bodyPr>
          <a:lstStyle/>
          <a:p>
            <a:pPr algn="just">
              <a:lnSpc>
                <a:spcPct val="115000"/>
              </a:lnSpc>
              <a:spcBef>
                <a:spcPts val="600"/>
              </a:spcBef>
              <a:spcAft>
                <a:spcPts val="600"/>
              </a:spcAft>
            </a:pPr>
            <a:r>
              <a:rPr lang="es-ES" sz="1600" dirty="0">
                <a:effectLst/>
                <a:latin typeface="Calibri" panose="020F0502020204030204" pitchFamily="34" charset="0"/>
                <a:ea typeface="Calibri" panose="020F0502020204030204" pitchFamily="34" charset="0"/>
                <a:cs typeface="Times New Roman" panose="02020603050405020304" pitchFamily="18" charset="0"/>
              </a:rPr>
              <a:t>Los fundamento de este proceso se reconocen en un Manifiesto con 12 principios que son la base :</a:t>
            </a:r>
          </a:p>
          <a:p>
            <a:pPr algn="just">
              <a:lnSpc>
                <a:spcPct val="115000"/>
              </a:lnSpc>
              <a:spcBef>
                <a:spcPts val="600"/>
              </a:spcBef>
              <a:spcAft>
                <a:spcPts val="600"/>
              </a:spcAft>
            </a:pPr>
            <a:r>
              <a:rPr lang="es-ES" sz="1600" dirty="0">
                <a:effectLst/>
                <a:latin typeface="Calibri" panose="020F0502020204030204" pitchFamily="34" charset="0"/>
                <a:ea typeface="Calibri" panose="020F0502020204030204" pitchFamily="34" charset="0"/>
                <a:cs typeface="Times New Roman" panose="02020603050405020304" pitchFamily="18" charset="0"/>
              </a:rPr>
              <a:t>La satisfacción del cliente en el centro de la estrategia de creación de un producto o de la actividad de la empresa. Esto implica que el cliente debe integrarse, de algún modo, en los procesos de creación y evaluación de un producto;</a:t>
            </a:r>
          </a:p>
          <a:p>
            <a:pPr marL="342900" lvl="0" indent="-342900" algn="just">
              <a:lnSpc>
                <a:spcPct val="115000"/>
              </a:lnSpc>
              <a:spcBef>
                <a:spcPts val="600"/>
              </a:spcBef>
              <a:spcAft>
                <a:spcPts val="600"/>
              </a:spcAft>
              <a:buFont typeface="Symbol" panose="05050102010706020507" pitchFamily="18" charset="2"/>
              <a:buChar char=""/>
            </a:pPr>
            <a:r>
              <a:rPr lang="es-ES" sz="1600" dirty="0">
                <a:effectLst/>
                <a:latin typeface="Calibri" panose="020F0502020204030204" pitchFamily="34" charset="0"/>
                <a:ea typeface="Calibri" panose="020F0502020204030204" pitchFamily="34" charset="0"/>
                <a:cs typeface="Times New Roman" panose="02020603050405020304" pitchFamily="18" charset="0"/>
              </a:rPr>
              <a:t>Transversalidad: tanto interna como externa, con el objetivo de escapar de las constricciones que imponen las “lógicas interdepartamentales”;</a:t>
            </a:r>
          </a:p>
          <a:p>
            <a:pPr marL="342900" lvl="0" indent="-342900" algn="just">
              <a:lnSpc>
                <a:spcPct val="115000"/>
              </a:lnSpc>
              <a:spcBef>
                <a:spcPts val="600"/>
              </a:spcBef>
              <a:spcAft>
                <a:spcPts val="600"/>
              </a:spcAft>
              <a:buFont typeface="Symbol" panose="05050102010706020507" pitchFamily="18" charset="2"/>
              <a:buChar char=""/>
            </a:pPr>
            <a:r>
              <a:rPr lang="es-ES" sz="1600" dirty="0">
                <a:effectLst/>
                <a:latin typeface="Calibri" panose="020F0502020204030204" pitchFamily="34" charset="0"/>
                <a:ea typeface="Calibri" panose="020F0502020204030204" pitchFamily="34" charset="0"/>
                <a:cs typeface="Times New Roman" panose="02020603050405020304" pitchFamily="18" charset="0"/>
              </a:rPr>
              <a:t>Privilegiar los proceso “</a:t>
            </a:r>
            <a:r>
              <a:rPr lang="es-ES" sz="1600" dirty="0" err="1">
                <a:effectLst/>
                <a:latin typeface="Calibri" panose="020F0502020204030204" pitchFamily="34" charset="0"/>
                <a:ea typeface="Calibri" panose="020F0502020204030204" pitchFamily="34" charset="0"/>
                <a:cs typeface="Times New Roman" panose="02020603050405020304" pitchFamily="18" charset="0"/>
              </a:rPr>
              <a:t>face</a:t>
            </a:r>
            <a:r>
              <a:rPr lang="es-ES" sz="1600" dirty="0">
                <a:effectLst/>
                <a:latin typeface="Calibri" panose="020F0502020204030204" pitchFamily="34" charset="0"/>
                <a:ea typeface="Calibri" panose="020F0502020204030204" pitchFamily="34" charset="0"/>
                <a:cs typeface="Times New Roman" panose="02020603050405020304" pitchFamily="18" charset="0"/>
              </a:rPr>
              <a:t> </a:t>
            </a:r>
            <a:r>
              <a:rPr lang="es-ES" sz="16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1600" dirty="0">
                <a:effectLst/>
                <a:latin typeface="Calibri" panose="020F0502020204030204" pitchFamily="34" charset="0"/>
                <a:ea typeface="Calibri" panose="020F0502020204030204" pitchFamily="34" charset="0"/>
                <a:cs typeface="Times New Roman" panose="02020603050405020304" pitchFamily="18" charset="0"/>
              </a:rPr>
              <a:t> </a:t>
            </a:r>
            <a:r>
              <a:rPr lang="es-ES" sz="1600" dirty="0" err="1">
                <a:effectLst/>
                <a:latin typeface="Calibri" panose="020F0502020204030204" pitchFamily="34" charset="0"/>
                <a:ea typeface="Calibri" panose="020F0502020204030204" pitchFamily="34" charset="0"/>
                <a:cs typeface="Times New Roman" panose="02020603050405020304" pitchFamily="18" charset="0"/>
              </a:rPr>
              <a:t>face</a:t>
            </a:r>
            <a:r>
              <a:rPr lang="es-ES" sz="1600" dirty="0">
                <a:effectLst/>
                <a:latin typeface="Calibri" panose="020F0502020204030204" pitchFamily="34" charset="0"/>
                <a:ea typeface="Calibri" panose="020F0502020204030204" pitchFamily="34" charset="0"/>
                <a:cs typeface="Times New Roman" panose="02020603050405020304" pitchFamily="18" charset="0"/>
              </a:rPr>
              <a:t>” porque han demostrado ser los más eficientes en la transmisión de información;</a:t>
            </a:r>
          </a:p>
          <a:p>
            <a:pPr marL="342900" lvl="0" indent="-342900" algn="just">
              <a:lnSpc>
                <a:spcPct val="115000"/>
              </a:lnSpc>
              <a:spcBef>
                <a:spcPts val="600"/>
              </a:spcBef>
              <a:spcAft>
                <a:spcPts val="600"/>
              </a:spcAft>
              <a:buFont typeface="Symbol" panose="05050102010706020507" pitchFamily="18" charset="2"/>
              <a:buChar char=""/>
            </a:pPr>
            <a:r>
              <a:rPr lang="es-ES" sz="1600" dirty="0">
                <a:effectLst/>
                <a:latin typeface="Calibri" panose="020F0502020204030204" pitchFamily="34" charset="0"/>
                <a:ea typeface="Calibri" panose="020F0502020204030204" pitchFamily="34" charset="0"/>
                <a:cs typeface="Times New Roman" panose="02020603050405020304" pitchFamily="18" charset="0"/>
              </a:rPr>
              <a:t>La creación de una cultura de comunidad en el ámbito de trabajo fundamentada en la autonomía y el trabajo en equipo.</a:t>
            </a:r>
          </a:p>
          <a:p>
            <a:pPr algn="just">
              <a:lnSpc>
                <a:spcPct val="115000"/>
              </a:lnSpc>
              <a:spcBef>
                <a:spcPts val="600"/>
              </a:spcBef>
              <a:spcAft>
                <a:spcPts val="600"/>
              </a:spcAft>
            </a:pPr>
            <a:r>
              <a:rPr lang="es-ES" sz="1600" dirty="0">
                <a:effectLst/>
                <a:latin typeface="Calibri" panose="020F0502020204030204" pitchFamily="34" charset="0"/>
                <a:ea typeface="Calibri" panose="020F0502020204030204" pitchFamily="34" charset="0"/>
                <a:cs typeface="Times New Roman" panose="02020603050405020304" pitchFamily="18" charset="0"/>
              </a:rPr>
              <a:t>Hablamos de metodologías porque no hay varias opciones de método para intentar llegar a esos principios enunciados en el Manifiesto. La elección depende del tipo y tamaño de la empresa, de la actividad empresarial, de si el objetivo es un cambio parcial o una remodelación de la empresa etc. Entre las metodologías más reconocidas y usadas estarían las siguientes:</a:t>
            </a:r>
          </a:p>
          <a:p>
            <a:pPr marL="342900" lvl="0" indent="-342900" algn="just">
              <a:lnSpc>
                <a:spcPct val="115000"/>
              </a:lnSpc>
              <a:spcBef>
                <a:spcPts val="600"/>
              </a:spcBef>
              <a:spcAft>
                <a:spcPts val="600"/>
              </a:spcAft>
              <a:buFont typeface="Symbol" panose="05050102010706020507" pitchFamily="18" charset="2"/>
              <a:buChar char=""/>
            </a:pPr>
            <a:r>
              <a:rPr lang="es-ES" sz="1600" dirty="0">
                <a:effectLst/>
                <a:latin typeface="Calibri" panose="020F0502020204030204" pitchFamily="34" charset="0"/>
                <a:ea typeface="Calibri" panose="020F0502020204030204" pitchFamily="34" charset="0"/>
                <a:cs typeface="Times New Roman" panose="02020603050405020304" pitchFamily="18" charset="0"/>
              </a:rPr>
              <a:t>Programación extrema</a:t>
            </a:r>
          </a:p>
          <a:p>
            <a:pPr marL="342900" lvl="0" indent="-342900" algn="just">
              <a:lnSpc>
                <a:spcPct val="115000"/>
              </a:lnSpc>
              <a:spcBef>
                <a:spcPts val="600"/>
              </a:spcBef>
              <a:spcAft>
                <a:spcPts val="600"/>
              </a:spcAft>
              <a:buFont typeface="Symbol" panose="05050102010706020507" pitchFamily="18" charset="2"/>
              <a:buChar char=""/>
            </a:pPr>
            <a:r>
              <a:rPr lang="es-ES" sz="1600" dirty="0">
                <a:effectLst/>
                <a:latin typeface="Calibri" panose="020F0502020204030204" pitchFamily="34" charset="0"/>
                <a:ea typeface="Calibri" panose="020F0502020204030204" pitchFamily="34" charset="0"/>
                <a:cs typeface="Times New Roman" panose="02020603050405020304" pitchFamily="18" charset="0"/>
              </a:rPr>
              <a:t>Scrum</a:t>
            </a:r>
          </a:p>
          <a:p>
            <a:pPr marL="342900" lvl="0" indent="-342900" algn="just">
              <a:lnSpc>
                <a:spcPct val="115000"/>
              </a:lnSpc>
              <a:spcBef>
                <a:spcPts val="600"/>
              </a:spcBef>
              <a:spcAft>
                <a:spcPts val="600"/>
              </a:spcAft>
              <a:buFont typeface="Symbol" panose="05050102010706020507" pitchFamily="18" charset="2"/>
              <a:buChar char=""/>
            </a:pPr>
            <a:r>
              <a:rPr lang="es-ES" sz="1600" dirty="0">
                <a:effectLst/>
                <a:latin typeface="Calibri" panose="020F0502020204030204" pitchFamily="34" charset="0"/>
                <a:ea typeface="Calibri" panose="020F0502020204030204" pitchFamily="34" charset="0"/>
                <a:cs typeface="Times New Roman" panose="02020603050405020304" pitchFamily="18" charset="0"/>
              </a:rPr>
              <a:t>Kanban</a:t>
            </a:r>
          </a:p>
          <a:p>
            <a:pPr algn="just">
              <a:lnSpc>
                <a:spcPct val="115000"/>
              </a:lnSpc>
              <a:spcBef>
                <a:spcPts val="600"/>
              </a:spcBef>
              <a:spcAft>
                <a:spcPts val="600"/>
              </a:spcAft>
            </a:pPr>
            <a:r>
              <a:rPr lang="es-ES" sz="1600" dirty="0">
                <a:effectLst/>
                <a:latin typeface="Calibri" panose="020F0502020204030204" pitchFamily="34" charset="0"/>
                <a:ea typeface="Calibri" panose="020F0502020204030204" pitchFamily="34" charset="0"/>
                <a:cs typeface="Times New Roman" panose="02020603050405020304" pitchFamily="18" charset="0"/>
              </a:rPr>
              <a:t>Por último, estas metodologías llevan asociadas una terminología muy específica (</a:t>
            </a:r>
            <a:r>
              <a:rPr lang="es-ES" sz="1600" dirty="0" err="1">
                <a:effectLst/>
                <a:latin typeface="Calibri" panose="020F0502020204030204" pitchFamily="34" charset="0"/>
                <a:ea typeface="Calibri" panose="020F0502020204030204" pitchFamily="34" charset="0"/>
                <a:cs typeface="Times New Roman" panose="02020603050405020304" pitchFamily="18" charset="0"/>
              </a:rPr>
              <a:t>Squad</a:t>
            </a:r>
            <a:r>
              <a:rPr lang="es-ES" sz="1600" dirty="0">
                <a:effectLst/>
                <a:latin typeface="Calibri" panose="020F0502020204030204" pitchFamily="34" charset="0"/>
                <a:ea typeface="Calibri" panose="020F0502020204030204" pitchFamily="34" charset="0"/>
                <a:cs typeface="Times New Roman" panose="02020603050405020304" pitchFamily="18" charset="0"/>
              </a:rPr>
              <a:t>, Sprint, </a:t>
            </a:r>
            <a:r>
              <a:rPr lang="es-ES" sz="1600" dirty="0" err="1">
                <a:effectLst/>
                <a:latin typeface="Calibri" panose="020F0502020204030204" pitchFamily="34" charset="0"/>
                <a:ea typeface="Calibri" panose="020F0502020204030204" pitchFamily="34" charset="0"/>
                <a:cs typeface="Times New Roman" panose="02020603050405020304" pitchFamily="18" charset="0"/>
              </a:rPr>
              <a:t>Product</a:t>
            </a:r>
            <a:r>
              <a:rPr lang="es-ES" sz="1600" dirty="0">
                <a:effectLst/>
                <a:latin typeface="Calibri" panose="020F0502020204030204" pitchFamily="34" charset="0"/>
                <a:ea typeface="Calibri" panose="020F0502020204030204" pitchFamily="34" charset="0"/>
                <a:cs typeface="Times New Roman" panose="02020603050405020304" pitchFamily="18" charset="0"/>
              </a:rPr>
              <a:t> </a:t>
            </a:r>
            <a:r>
              <a:rPr lang="es-ES" sz="1600" dirty="0" err="1">
                <a:effectLst/>
                <a:latin typeface="Calibri" panose="020F0502020204030204" pitchFamily="34" charset="0"/>
                <a:ea typeface="Calibri" panose="020F0502020204030204" pitchFamily="34" charset="0"/>
                <a:cs typeface="Times New Roman" panose="02020603050405020304" pitchFamily="18" charset="0"/>
              </a:rPr>
              <a:t>Owner</a:t>
            </a:r>
            <a:r>
              <a:rPr lang="es-ES" sz="1600" dirty="0">
                <a:effectLst/>
                <a:latin typeface="Calibri" panose="020F0502020204030204" pitchFamily="34" charset="0"/>
                <a:ea typeface="Calibri" panose="020F0502020204030204" pitchFamily="34" charset="0"/>
                <a:cs typeface="Times New Roman" panose="02020603050405020304" pitchFamily="18" charset="0"/>
              </a:rPr>
              <a:t>; Agile Coach), aun cuando, los propios defensores y promotores sugieren que los conceptos y términos se adapten a cada empresa.</a:t>
            </a:r>
          </a:p>
          <a:p>
            <a:pPr lvl="0" algn="just">
              <a:lnSpc>
                <a:spcPct val="115000"/>
              </a:lnSpc>
              <a:spcBef>
                <a:spcPts val="600"/>
              </a:spcBef>
              <a:spcAft>
                <a:spcPts val="600"/>
              </a:spcAft>
            </a:pPr>
            <a:endParaRPr lang="es-ES" dirty="0"/>
          </a:p>
        </p:txBody>
      </p:sp>
    </p:spTree>
    <p:extLst>
      <p:ext uri="{BB962C8B-B14F-4D97-AF65-F5344CB8AC3E}">
        <p14:creationId xmlns:p14="http://schemas.microsoft.com/office/powerpoint/2010/main" val="1646630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FDF9E3D-62DC-4D4A-B24E-3AEF466994FF}"/>
              </a:ext>
            </a:extLst>
          </p:cNvPr>
          <p:cNvSpPr>
            <a:spLocks noGrp="1"/>
          </p:cNvSpPr>
          <p:nvPr>
            <p:ph type="title"/>
          </p:nvPr>
        </p:nvSpPr>
        <p:spPr/>
        <p:txBody>
          <a:bodyPr/>
          <a:lstStyle/>
          <a:p>
            <a:r>
              <a:rPr lang="es-ES" dirty="0"/>
              <a:t>Criticas a las metodologías Agile</a:t>
            </a:r>
          </a:p>
        </p:txBody>
      </p:sp>
      <p:sp>
        <p:nvSpPr>
          <p:cNvPr id="3" name="Marcador de contenido 2">
            <a:extLst>
              <a:ext uri="{FF2B5EF4-FFF2-40B4-BE49-F238E27FC236}">
                <a16:creationId xmlns:a16="http://schemas.microsoft.com/office/drawing/2014/main" xmlns="" id="{A7B56667-AF53-4B02-B536-35A9C79604B0}"/>
              </a:ext>
            </a:extLst>
          </p:cNvPr>
          <p:cNvSpPr>
            <a:spLocks noGrp="1"/>
          </p:cNvSpPr>
          <p:nvPr>
            <p:ph idx="1"/>
          </p:nvPr>
        </p:nvSpPr>
        <p:spPr/>
        <p:txBody>
          <a:bodyPr>
            <a:normAutofit fontScale="92500" lnSpcReduction="20000"/>
          </a:bodyPr>
          <a:lstStyle/>
          <a:p>
            <a:pPr marL="342900" lvl="0" indent="-342900" algn="just">
              <a:lnSpc>
                <a:spcPct val="115000"/>
              </a:lnSpc>
              <a:spcBef>
                <a:spcPts val="600"/>
              </a:spcBef>
              <a:spcAft>
                <a:spcPts val="600"/>
              </a:spcAft>
              <a:buFont typeface="+mj-lt"/>
              <a:buAutoNum type="arabicPeriod"/>
            </a:pPr>
            <a:r>
              <a:rPr lang="es-ES" sz="1800" b="1" dirty="0">
                <a:effectLst/>
                <a:latin typeface="Calibri" panose="020F0502020204030204" pitchFamily="34" charset="0"/>
                <a:ea typeface="Calibri" panose="020F0502020204030204" pitchFamily="34" charset="0"/>
                <a:cs typeface="Times New Roman" panose="02020603050405020304" pitchFamily="18" charset="0"/>
              </a:rPr>
              <a:t>El objetivo de estas metodologías NO es hacer las empresas más democráticas</a:t>
            </a:r>
            <a:r>
              <a:rPr lang="es-ES" sz="1800" dirty="0">
                <a:effectLst/>
                <a:latin typeface="Calibri" panose="020F0502020204030204" pitchFamily="34" charset="0"/>
                <a:ea typeface="Calibri" panose="020F0502020204030204" pitchFamily="34" charset="0"/>
                <a:cs typeface="Times New Roman" panose="02020603050405020304" pitchFamily="18" charset="0"/>
              </a:rPr>
              <a:t>, transparentes o participativas. Las propias empresas y el universo de asesoramiento profesional alrededor de estas metodologías promueve Agile con el fin de hacer: organizaciones más rápidas, flexibles, eficientes, resilientes y competitivas.</a:t>
            </a:r>
          </a:p>
          <a:p>
            <a:pPr marL="342900" lvl="0" indent="-342900" algn="just">
              <a:lnSpc>
                <a:spcPct val="115000"/>
              </a:lnSpc>
              <a:spcBef>
                <a:spcPts val="600"/>
              </a:spcBef>
              <a:spcAft>
                <a:spcPts val="600"/>
              </a:spcAft>
              <a:buFont typeface="+mj-lt"/>
              <a:buAutoNum type="arabicPeriod"/>
            </a:pPr>
            <a:r>
              <a:rPr lang="es-ES" sz="1800" b="1" dirty="0">
                <a:effectLst/>
                <a:latin typeface="Calibri" panose="020F0502020204030204" pitchFamily="34" charset="0"/>
                <a:ea typeface="Calibri" panose="020F0502020204030204" pitchFamily="34" charset="0"/>
                <a:cs typeface="Times New Roman" panose="02020603050405020304" pitchFamily="18" charset="0"/>
              </a:rPr>
              <a:t>Agile no desafía el pilar fundamental de las relaciones laborales</a:t>
            </a:r>
            <a:r>
              <a:rPr lang="es-ES" sz="1800" dirty="0">
                <a:effectLst/>
                <a:latin typeface="Calibri" panose="020F0502020204030204" pitchFamily="34" charset="0"/>
                <a:ea typeface="Calibri" panose="020F0502020204030204" pitchFamily="34" charset="0"/>
                <a:cs typeface="Times New Roman" panose="02020603050405020304" pitchFamily="18" charset="0"/>
              </a:rPr>
              <a:t>: la subordinación del trabajo a la empresa. Esa jerarquía básica del mundo productivo no está en cuestión por lo que a Agile se refiere. El papel de las personas trabajadoras en la empresa es estar al servicio de los intereses y perspectivas de la misma.</a:t>
            </a:r>
          </a:p>
          <a:p>
            <a:pPr marL="342900" lvl="0" indent="-342900" algn="just">
              <a:lnSpc>
                <a:spcPct val="115000"/>
              </a:lnSpc>
              <a:spcBef>
                <a:spcPts val="600"/>
              </a:spcBef>
              <a:spcAft>
                <a:spcPts val="600"/>
              </a:spcAft>
              <a:buFont typeface="+mj-lt"/>
              <a:buAutoNum type="arabicPeriod"/>
            </a:pPr>
            <a:r>
              <a:rPr lang="es-ES" sz="1800" b="1" dirty="0">
                <a:effectLst/>
                <a:latin typeface="Calibri" panose="020F0502020204030204" pitchFamily="34" charset="0"/>
                <a:ea typeface="Calibri" panose="020F0502020204030204" pitchFamily="34" charset="0"/>
                <a:cs typeface="Times New Roman" panose="02020603050405020304" pitchFamily="18" charset="0"/>
              </a:rPr>
              <a:t>Agile no empodera a las personas trabajadoras</a:t>
            </a:r>
            <a:r>
              <a:rPr lang="es-ES" sz="1800" dirty="0">
                <a:effectLst/>
                <a:latin typeface="Calibri" panose="020F0502020204030204" pitchFamily="34" charset="0"/>
                <a:ea typeface="Calibri" panose="020F0502020204030204" pitchFamily="34" charset="0"/>
                <a:cs typeface="Times New Roman" panose="02020603050405020304" pitchFamily="18" charset="0"/>
              </a:rPr>
              <a:t>. Estas metodologías hacen a las trabajadoras “libres para obedecer”, es decir, amplían los márgenes de nuestra obediencia a las necesidades de la empresa, pero las personas trabajadoras siguen excluidas de las decisiones estratégicas de la empresa. Esas decisiones siguen tomándose en el mundo opaco de los Consejos de Administración.</a:t>
            </a:r>
          </a:p>
          <a:p>
            <a:pPr marL="342900" lvl="0" indent="-342900" algn="just">
              <a:lnSpc>
                <a:spcPct val="115000"/>
              </a:lnSpc>
              <a:spcBef>
                <a:spcPts val="600"/>
              </a:spcBef>
              <a:spcAft>
                <a:spcPts val="600"/>
              </a:spcAft>
              <a:buFont typeface="+mj-lt"/>
              <a:buAutoNum type="arabicPeriod"/>
            </a:pPr>
            <a:r>
              <a:rPr lang="es-ES" sz="1800" b="1" dirty="0">
                <a:effectLst/>
                <a:latin typeface="Calibri" panose="020F0502020204030204" pitchFamily="34" charset="0"/>
                <a:ea typeface="Calibri" panose="020F0502020204030204" pitchFamily="34" charset="0"/>
                <a:cs typeface="Times New Roman" panose="02020603050405020304" pitchFamily="18" charset="0"/>
              </a:rPr>
              <a:t>Agile no hace desaparecer las jerarquías</a:t>
            </a:r>
            <a:r>
              <a:rPr lang="es-ES" sz="1800" dirty="0">
                <a:effectLst/>
                <a:latin typeface="Calibri" panose="020F0502020204030204" pitchFamily="34" charset="0"/>
                <a:ea typeface="Calibri" panose="020F0502020204030204" pitchFamily="34" charset="0"/>
                <a:cs typeface="Times New Roman" panose="02020603050405020304" pitchFamily="18" charset="0"/>
              </a:rPr>
              <a:t>. EL proceso de “</a:t>
            </a:r>
            <a:r>
              <a:rPr lang="es-ES" sz="1800" dirty="0" err="1">
                <a:effectLst/>
                <a:latin typeface="Calibri" panose="020F0502020204030204" pitchFamily="34" charset="0"/>
                <a:ea typeface="Calibri" panose="020F0502020204030204" pitchFamily="34" charset="0"/>
                <a:cs typeface="Times New Roman" panose="02020603050405020304" pitchFamily="18" charset="0"/>
              </a:rPr>
              <a:t>horizontalización</a:t>
            </a:r>
            <a:r>
              <a:rPr lang="es-ES" sz="1800" dirty="0">
                <a:effectLst/>
                <a:latin typeface="Calibri" panose="020F0502020204030204" pitchFamily="34" charset="0"/>
                <a:ea typeface="Calibri" panose="020F0502020204030204" pitchFamily="34" charset="0"/>
                <a:cs typeface="Times New Roman" panose="02020603050405020304" pitchFamily="18" charset="0"/>
              </a:rPr>
              <a:t>” que la empresa vive una vez pone en marcha estos procesos, se refiere a la desaparición de los trabajos de control y fiscalización directo de los trabajadores (capataces, encargados, supervisores….) pero mantiene vivas las jerarquías sustanciales de la empresa. La pregunta, ¿pero quien toma realmente las decisiones? Apenas ha cambiado de respuesta.</a:t>
            </a:r>
          </a:p>
          <a:p>
            <a:endParaRPr lang="es-ES" dirty="0"/>
          </a:p>
        </p:txBody>
      </p:sp>
    </p:spTree>
    <p:extLst>
      <p:ext uri="{BB962C8B-B14F-4D97-AF65-F5344CB8AC3E}">
        <p14:creationId xmlns:p14="http://schemas.microsoft.com/office/powerpoint/2010/main" val="1272893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19DC7F96-D5DA-4E59-A070-05445F8749DE}"/>
              </a:ext>
            </a:extLst>
          </p:cNvPr>
          <p:cNvSpPr>
            <a:spLocks noGrp="1"/>
          </p:cNvSpPr>
          <p:nvPr>
            <p:ph idx="1"/>
          </p:nvPr>
        </p:nvSpPr>
        <p:spPr/>
        <p:txBody>
          <a:bodyPr>
            <a:normAutofit fontScale="85000" lnSpcReduction="10000"/>
          </a:bodyPr>
          <a:lstStyle/>
          <a:p>
            <a:pPr marL="0" lvl="0" indent="0" algn="just">
              <a:lnSpc>
                <a:spcPct val="115000"/>
              </a:lnSpc>
              <a:spcBef>
                <a:spcPts val="600"/>
              </a:spcBef>
              <a:spcAft>
                <a:spcPts val="600"/>
              </a:spcAft>
              <a:buNone/>
            </a:pPr>
            <a:r>
              <a:rPr lang="es-ES" sz="1800" b="1" dirty="0">
                <a:effectLst/>
                <a:latin typeface="Calibri" panose="020F0502020204030204" pitchFamily="34" charset="0"/>
                <a:ea typeface="Calibri" panose="020F0502020204030204" pitchFamily="34" charset="0"/>
                <a:cs typeface="Times New Roman" panose="02020603050405020304" pitchFamily="18" charset="0"/>
              </a:rPr>
              <a:t> 5. Agile privilegia el individuo</a:t>
            </a:r>
            <a:r>
              <a:rPr lang="es-ES" sz="1800" dirty="0">
                <a:effectLst/>
                <a:latin typeface="Calibri" panose="020F0502020204030204" pitchFamily="34" charset="0"/>
                <a:ea typeface="Calibri" panose="020F0502020204030204" pitchFamily="34" charset="0"/>
                <a:cs typeface="Times New Roman" panose="02020603050405020304" pitchFamily="18" charset="0"/>
              </a:rPr>
              <a:t> frente a los actores colectivos. Estamos ante metodologías que, si bien, buscan crear un ambiente de       equipo, se fundamentan en el compromiso individual y en la individualización de las responsabilidades. Por eso esa apelación recurrente a la “felicidad” en la empresa, pero también esa culpabilización individualizada por las consecuencias de los “nuevos empleos”: estrés, angustia, ansiedad, depresión etc. Son respuestas disfuncionales de los individuos al entorno empresarial que deben ser abordados por los propios individuos mediante recursos individuales: yoga, </a:t>
            </a:r>
            <a:r>
              <a:rPr lang="es-ES" sz="1800" dirty="0" err="1">
                <a:effectLst/>
                <a:latin typeface="Calibri" panose="020F0502020204030204" pitchFamily="34" charset="0"/>
                <a:ea typeface="Calibri" panose="020F0502020204030204" pitchFamily="34" charset="0"/>
                <a:cs typeface="Times New Roman" panose="02020603050405020304" pitchFamily="18" charset="0"/>
              </a:rPr>
              <a:t>mindfullnes</a:t>
            </a:r>
            <a:r>
              <a:rPr lang="es-ES" sz="1800" dirty="0">
                <a:effectLst/>
                <a:latin typeface="Calibri" panose="020F0502020204030204" pitchFamily="34" charset="0"/>
                <a:ea typeface="Calibri" panose="020F0502020204030204" pitchFamily="34" charset="0"/>
                <a:cs typeface="Times New Roman" panose="02020603050405020304" pitchFamily="18" charset="0"/>
              </a:rPr>
              <a:t>, retiros, psicólogos/as </a:t>
            </a:r>
            <a:r>
              <a:rPr lang="es-ES" sz="1800" dirty="0" err="1">
                <a:effectLst/>
                <a:latin typeface="Calibri" panose="020F0502020204030204" pitchFamily="34" charset="0"/>
                <a:ea typeface="Calibri" panose="020F0502020204030204" pitchFamily="34" charset="0"/>
                <a:cs typeface="Times New Roman" panose="02020603050405020304" pitchFamily="18" charset="0"/>
              </a:rPr>
              <a:t>etc</a:t>
            </a:r>
            <a:r>
              <a:rPr lang="es-ES" sz="1800" dirty="0">
                <a:effectLst/>
                <a:latin typeface="Calibri" panose="020F0502020204030204" pitchFamily="34" charset="0"/>
                <a:ea typeface="Calibri" panose="020F0502020204030204" pitchFamily="34" charset="0"/>
                <a:cs typeface="Times New Roman" panose="02020603050405020304" pitchFamily="18" charset="0"/>
              </a:rPr>
              <a:t>… Esta individualización hace muy incómoda para los manager la presencia y papel del sindicato, con confusiones recurrentes en los procesos de información y consulta.</a:t>
            </a:r>
          </a:p>
          <a:p>
            <a:pPr marL="0" lvl="0" indent="0" algn="just">
              <a:lnSpc>
                <a:spcPct val="115000"/>
              </a:lnSpc>
              <a:spcBef>
                <a:spcPts val="600"/>
              </a:spcBef>
              <a:spcAft>
                <a:spcPts val="600"/>
              </a:spcAft>
              <a:buNone/>
            </a:pPr>
            <a:r>
              <a:rPr lang="es-ES" sz="1800" b="1" dirty="0">
                <a:effectLst/>
                <a:latin typeface="Calibri" panose="020F0502020204030204" pitchFamily="34" charset="0"/>
                <a:ea typeface="Calibri" panose="020F0502020204030204" pitchFamily="34" charset="0"/>
                <a:cs typeface="Times New Roman" panose="02020603050405020304" pitchFamily="18" charset="0"/>
              </a:rPr>
              <a:t>6.   La intromisión de los senior manager</a:t>
            </a:r>
            <a:r>
              <a:rPr lang="es-ES" sz="1800" dirty="0">
                <a:effectLst/>
                <a:latin typeface="Calibri" panose="020F0502020204030204" pitchFamily="34" charset="0"/>
                <a:ea typeface="Calibri" panose="020F0502020204030204" pitchFamily="34" charset="0"/>
                <a:cs typeface="Times New Roman" panose="02020603050405020304" pitchFamily="18" charset="0"/>
              </a:rPr>
              <a:t>. A pesar de la horizontalidad y autonomía se ha comprobado que no desaparece la tutela y el patrocinio por parte de los senior manager. Sobre la hipótesis de la “orientación y ayuda” se esconde el empeño por alinear los objetivos y procesos tomados a cabo por los equipos de trabajo con los intereses de la empresa.</a:t>
            </a:r>
          </a:p>
          <a:p>
            <a:pPr marL="0" indent="0" algn="just">
              <a:lnSpc>
                <a:spcPct val="115000"/>
              </a:lnSpc>
              <a:spcBef>
                <a:spcPts val="600"/>
              </a:spcBef>
              <a:spcAft>
                <a:spcPts val="600"/>
              </a:spcAft>
              <a:buNone/>
            </a:pP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600"/>
              </a:spcAft>
            </a:pPr>
            <a:r>
              <a:rPr lang="es-ES" sz="1800" dirty="0">
                <a:effectLst/>
                <a:latin typeface="Calibri" panose="020F0502020204030204" pitchFamily="34" charset="0"/>
                <a:ea typeface="Calibri" panose="020F0502020204030204" pitchFamily="34" charset="0"/>
                <a:cs typeface="Times New Roman" panose="02020603050405020304" pitchFamily="18" charset="0"/>
              </a:rPr>
              <a:t>A modo de conclusión, decir, que nuestro punto de desencuentro no es tanto con las metodologías en sí mismo como con el hecho de que estas quieran sustituir la propuesta sobre la participación de las personas trabajadoras en la empresa. Este último es el debate real en relación con las perspectivas del mundo de la empresa. </a:t>
            </a:r>
          </a:p>
          <a:p>
            <a:endParaRPr lang="es-ES" dirty="0"/>
          </a:p>
        </p:txBody>
      </p:sp>
    </p:spTree>
    <p:extLst>
      <p:ext uri="{BB962C8B-B14F-4D97-AF65-F5344CB8AC3E}">
        <p14:creationId xmlns:p14="http://schemas.microsoft.com/office/powerpoint/2010/main" val="342885503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1338</TotalTime>
  <Words>823</Words>
  <Application>Microsoft Office PowerPoint</Application>
  <PresentationFormat>Custom</PresentationFormat>
  <Paragraphs>29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Tema de Office</vt:lpstr>
      <vt:lpstr>CRITICA DE LAS METODOLOGIAS AGILE</vt:lpstr>
      <vt:lpstr>Cambios tectónicos</vt:lpstr>
      <vt:lpstr>Metodologías agile</vt:lpstr>
      <vt:lpstr>Criticas a las metodologías Agile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Medina Garrido, Maria Del Roser</dc:creator>
  <cp:lastModifiedBy>Ina Atanasova</cp:lastModifiedBy>
  <cp:revision>11</cp:revision>
  <dcterms:created xsi:type="dcterms:W3CDTF">2022-07-07T07:19:04Z</dcterms:created>
  <dcterms:modified xsi:type="dcterms:W3CDTF">2022-07-12T10:01:19Z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97ad33d-ed35-43c0-b526-22bc83c17deb_Enabled">
    <vt:lpwstr>true</vt:lpwstr>
  </property>
  <property fmtid="{D5CDD505-2E9C-101B-9397-08002B2CF9AE}" pid="3" name="MSIP_Label_797ad33d-ed35-43c0-b526-22bc83c17deb_SetDate">
    <vt:lpwstr>2022-07-12T05:38:49Z</vt:lpwstr>
  </property>
  <property fmtid="{D5CDD505-2E9C-101B-9397-08002B2CF9AE}" pid="4" name="MSIP_Label_797ad33d-ed35-43c0-b526-22bc83c17deb_Method">
    <vt:lpwstr>Standard</vt:lpwstr>
  </property>
  <property fmtid="{D5CDD505-2E9C-101B-9397-08002B2CF9AE}" pid="5" name="MSIP_Label_797ad33d-ed35-43c0-b526-22bc83c17deb_Name">
    <vt:lpwstr>797ad33d-ed35-43c0-b526-22bc83c17deb</vt:lpwstr>
  </property>
  <property fmtid="{D5CDD505-2E9C-101B-9397-08002B2CF9AE}" pid="6" name="MSIP_Label_797ad33d-ed35-43c0-b526-22bc83c17deb_SiteId">
    <vt:lpwstr>d539d4bf-5610-471a-afc2-1c76685cfefa</vt:lpwstr>
  </property>
  <property fmtid="{D5CDD505-2E9C-101B-9397-08002B2CF9AE}" pid="7" name="MSIP_Label_797ad33d-ed35-43c0-b526-22bc83c17deb_ActionId">
    <vt:lpwstr>f98c7910-ae13-48e2-acd8-af2735cabd36</vt:lpwstr>
  </property>
  <property fmtid="{D5CDD505-2E9C-101B-9397-08002B2CF9AE}" pid="8" name="MSIP_Label_797ad33d-ed35-43c0-b526-22bc83c17deb_ContentBits">
    <vt:lpwstr>1</vt:lpwstr>
  </property>
</Properties>
</file>