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288" r:id="rId3"/>
    <p:sldId id="291" r:id="rId4"/>
    <p:sldId id="294" r:id="rId5"/>
    <p:sldId id="306" r:id="rId6"/>
    <p:sldId id="292" r:id="rId7"/>
    <p:sldId id="298" r:id="rId8"/>
    <p:sldId id="303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9AC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1" d="100"/>
          <a:sy n="101" d="100"/>
        </p:scale>
        <p:origin x="-90" y="-79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publications/industry-50-transformative-vision-europe_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" y="427839"/>
            <a:ext cx="12180814" cy="6090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2651" y="4324594"/>
            <a:ext cx="4850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Liviu Stirbat</a:t>
            </a:r>
            <a:br>
              <a:rPr lang="en-GB" b="1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GB" sz="1600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Head of Unit Industry 5.0</a:t>
            </a:r>
          </a:p>
          <a:p>
            <a:r>
              <a:rPr lang="en-GB" sz="1600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DG Research &amp; Innovation, European Commission</a:t>
            </a:r>
            <a:endParaRPr lang="en-IE" dirty="0">
              <a:solidFill>
                <a:srgbClr val="FF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27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1791" y="940540"/>
            <a:ext cx="9752400" cy="487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7110" y="1552003"/>
            <a:ext cx="10905699" cy="388190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European Green Deal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An economy that works for people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Europe fit for the digital 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Protecting our European way of life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stronger Europe in the world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new push for European democracy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9867" y="647573"/>
            <a:ext cx="9652943" cy="782357"/>
          </a:xfrm>
        </p:spPr>
        <p:txBody>
          <a:bodyPr/>
          <a:lstStyle/>
          <a:p>
            <a:r>
              <a:rPr lang="en-GB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Priorities of the European Commission (2019-2024)</a:t>
            </a:r>
            <a:endParaRPr lang="en-IE" sz="24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34" y="1822792"/>
            <a:ext cx="2761506" cy="34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483"/>
            <a:ext cx="12179416" cy="6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0" y="419788"/>
            <a:ext cx="12192000" cy="622463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2000"/>
                  <a:lumMod val="46000"/>
                  <a:lumOff val="54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Sustainable Industrial Production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ea typeface="Microsoft YaHei UI" panose="020B0503020204020204" pitchFamily="34" charset="-122"/>
              <a:cs typeface="Leelawadee UI" panose="020B0502040204020203" pitchFamily="34" charset="-34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1712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655" y="1326949"/>
            <a:ext cx="7813964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Resource efficiency = doing “better with less”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Circular and regenerative economy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Lead the Twin transition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Help reach Sustainable Development Goals (SDGs) </a:t>
            </a:r>
            <a:b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“Industry, Innovation and Infrastructure” (#9) and </a:t>
            </a:r>
            <a:b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“Responsible Consumption and Production” (#12)</a:t>
            </a:r>
          </a:p>
        </p:txBody>
      </p:sp>
      <p:sp>
        <p:nvSpPr>
          <p:cNvPr id="5" name="Rectangle 4"/>
          <p:cNvSpPr/>
          <p:nvPr/>
        </p:nvSpPr>
        <p:spPr>
          <a:xfrm rot="181550">
            <a:off x="7818528" y="1762823"/>
            <a:ext cx="342561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Industry is responsible for 15 % of the EU’s emissions.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Between 1990 and 2019, the EU industry reduced its CO2 emissions by 40% (compared to 25% overall reduction).</a:t>
            </a:r>
          </a:p>
          <a:p>
            <a:pPr algn="ctr"/>
            <a:r>
              <a:rPr lang="en-US" sz="1400" i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Between 1990 and 2016, the energy efficiency of industry in the EU improved by 38%, or 1.8% per year.</a:t>
            </a:r>
          </a:p>
        </p:txBody>
      </p:sp>
    </p:spTree>
    <p:extLst>
      <p:ext uri="{BB962C8B-B14F-4D97-AF65-F5344CB8AC3E}">
        <p14:creationId xmlns:p14="http://schemas.microsoft.com/office/powerpoint/2010/main" val="144889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0" y="436399"/>
            <a:ext cx="12192000" cy="615461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2000"/>
                  <a:lumMod val="46000"/>
                  <a:lumOff val="54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Resilient industry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ea typeface="Microsoft YaHei UI" panose="020B0503020204020204" pitchFamily="34" charset="-122"/>
              <a:cs typeface="Leelawadee UI" panose="020B0502040204020203" pitchFamily="34" charset="-34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4262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116" y="1310791"/>
            <a:ext cx="7813964" cy="211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Response to geopolitical and climate 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Flexible and adaptable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Right skillsets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Revisiting supply chains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Societal role of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017D20-C8B0-4E09-A2C1-455EBF6F2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080" y="1699670"/>
            <a:ext cx="1937768" cy="1954691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945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-2" y="388647"/>
            <a:ext cx="12192001" cy="62050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2000"/>
                  <a:lumMod val="46000"/>
                  <a:lumOff val="54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Industry that Works for People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ea typeface="Microsoft YaHei UI" panose="020B0503020204020204" pitchFamily="34" charset="-122"/>
              <a:cs typeface="Leelawadee UI" panose="020B0502040204020203" pitchFamily="34" charset="-34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1039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270" y="1553802"/>
            <a:ext cx="78139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From technology-driven to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human-centric approach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Safe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and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qualitative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jobs,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wellbeing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of the worker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Empowered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and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engaged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workers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Technologies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to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enhance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workers’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capacities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and </a:t>
            </a:r>
            <a:b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</a:b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foster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creativity</a:t>
            </a:r>
            <a:endParaRPr lang="en-IE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29620E-4F30-42A2-861A-D8437B7BD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028" y="1446477"/>
            <a:ext cx="2000163" cy="201810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3475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71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0" y="444474"/>
            <a:ext cx="12192000" cy="610732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Industry 5.0: Latest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9094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934" y="1458032"/>
            <a:ext cx="9124354" cy="282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Industry 5.0 Award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recognising the contribution of </a:t>
            </a: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EU-funded projects whose results make European industry more resilient, sustainable, and human-centric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Award ceremony at R&amp;I Days 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28 September 2022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ESIR expert group report 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and dialogue with industry leaders in Spring 2022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‘Industry 5.0: A Transformative Vision for Europe - Governing Systemic Transformations towards a Sustainable Industry’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Roundtable with industry – and report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Venture Capital fund </a:t>
            </a: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(Momenta) on Industry 5.0</a:t>
            </a:r>
            <a:endParaRPr lang="en-GB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182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405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421</TotalTime>
  <Words>247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Priorities of the European Commission (2019-2024)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BREQUE Maija (RTD)</dc:creator>
  <cp:lastModifiedBy>Ina Atanasova</cp:lastModifiedBy>
  <cp:revision>26</cp:revision>
  <dcterms:created xsi:type="dcterms:W3CDTF">2021-03-31T11:59:16Z</dcterms:created>
  <dcterms:modified xsi:type="dcterms:W3CDTF">2022-08-25T08:33:30Z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2022-02-28T09:53:03Z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599acec6-ed49-49f6-9474-444d587b24c3</vt:lpwstr>
  </property>
  <property fmtid="{D5CDD505-2E9C-101B-9397-08002B2CF9AE}" pid="8" name="MSIP_Label_6bd9ddd1-4d20-43f6-abfa-fc3c07406f94_ContentBits">
    <vt:lpwstr>0</vt:lpwstr>
  </property>
</Properties>
</file>