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65" r:id="rId3"/>
    <p:sldId id="283" r:id="rId4"/>
    <p:sldId id="301" r:id="rId5"/>
    <p:sldId id="284" r:id="rId6"/>
    <p:sldId id="302" r:id="rId7"/>
    <p:sldId id="303" r:id="rId8"/>
    <p:sldId id="291" r:id="rId9"/>
    <p:sldId id="304" r:id="rId10"/>
    <p:sldId id="292" r:id="rId11"/>
    <p:sldId id="305" r:id="rId12"/>
    <p:sldId id="306" r:id="rId13"/>
    <p:sldId id="307" r:id="rId14"/>
    <p:sldId id="308" r:id="rId15"/>
    <p:sldId id="309" r:id="rId16"/>
    <p:sldId id="293" r:id="rId17"/>
    <p:sldId id="310" r:id="rId18"/>
    <p:sldId id="311" r:id="rId19"/>
    <p:sldId id="264" r:id="rId20"/>
  </p:sldIdLst>
  <p:sldSz cx="9144000" cy="5143500" type="screen16x9"/>
  <p:notesSz cx="6858000" cy="9144000"/>
  <p:embeddedFontLs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Playfair Display" panose="020B0604020202020204" charset="-52"/>
      <p:regular r:id="rId26"/>
      <p:bold r:id="rId27"/>
      <p:italic r:id="rId28"/>
      <p:bold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1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375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50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763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79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73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918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65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238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126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434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92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e2cc1a20e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e2cc1a20e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25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78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71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89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15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318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14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e2cc1a20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e2cc1a20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57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2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●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●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7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979868" y="1230922"/>
            <a:ext cx="3181781" cy="1765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800" dirty="0"/>
              <a:t>ФИНАЛНА КОНФЕРЕНЦИЯ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400" b="0" dirty="0"/>
              <a:t>ПРЯКО РАБОТНИЧЕСКО УЧАСТИЕ, ДЕМОКРАЦИЯ НА РАБОТНОТО МЯСТО И ДИГИТАЛИЗАЦИЯ </a:t>
            </a:r>
            <a:br>
              <a:rPr lang="ru-RU" sz="1400" b="0" dirty="0"/>
            </a:br>
            <a:r>
              <a:rPr lang="ru-RU" sz="1100" b="0" i="1" dirty="0"/>
              <a:t>14 юли 2022 г., София </a:t>
            </a:r>
            <a:br>
              <a:rPr lang="ru-RU" sz="1100" b="0" i="1" dirty="0"/>
            </a:br>
            <a:r>
              <a:rPr lang="bg-BG" sz="1400" b="0" dirty="0"/>
              <a:t/>
            </a:r>
            <a:br>
              <a:rPr lang="bg-BG" sz="1400" b="0" dirty="0"/>
            </a:br>
            <a:r>
              <a:rPr lang="bg-BG" sz="1400" b="0" dirty="0" smtClean="0"/>
              <a:t>ПРЕДСТАВЯНЕ НА СРАВНИТЕЛНИЯ ДОКЛАД ПО ПРОЕКТА</a:t>
            </a:r>
            <a:r>
              <a:rPr lang="ru-RU" sz="1100" b="0" dirty="0"/>
              <a:t/>
            </a:r>
            <a:br>
              <a:rPr lang="ru-RU" sz="1100" b="0" dirty="0"/>
            </a:br>
            <a:r>
              <a:rPr lang="bg-BG" sz="1800" dirty="0"/>
              <a:t/>
            </a:r>
            <a:br>
              <a:rPr lang="bg-BG" sz="1800" dirty="0"/>
            </a:br>
            <a:r>
              <a:rPr lang="bg-BG" sz="1800" b="0" i="1" dirty="0" smtClean="0"/>
              <a:t>Екатерина </a:t>
            </a:r>
            <a:r>
              <a:rPr lang="bg-BG" sz="1800" b="0" i="1" dirty="0" err="1" smtClean="0"/>
              <a:t>Рибарова</a:t>
            </a:r>
            <a:endParaRPr sz="18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2919047"/>
            <a:ext cx="3065286" cy="10492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000" b="0" dirty="0" smtClean="0"/>
              <a:t> </a:t>
            </a:r>
            <a:r>
              <a:rPr lang="bg-BG" sz="1000" b="0" dirty="0" smtClean="0"/>
              <a:t>Разширяване и подобряване на демокрацията на работното място като предпоставка за хуманизиране на труда и работната среда </a:t>
            </a:r>
            <a:r>
              <a:rPr lang="en-US" sz="1000" b="0" dirty="0" smtClean="0"/>
              <a:t>– </a:t>
            </a:r>
            <a:r>
              <a:rPr lang="en-US" sz="1000" b="0" dirty="0"/>
              <a:t>DIRECT </a:t>
            </a:r>
            <a:r>
              <a:rPr lang="en-US" sz="1000" b="0" dirty="0" smtClean="0"/>
              <a:t>II</a:t>
            </a:r>
            <a:r>
              <a:rPr lang="bg-BG" sz="1000" b="0" dirty="0" smtClean="0"/>
              <a:t> </a:t>
            </a:r>
            <a:r>
              <a:rPr lang="en-US" sz="1000" b="0" dirty="0" smtClean="0"/>
              <a:t>VS/2020/0101</a:t>
            </a:r>
            <a:endParaRPr sz="1000" b="0" dirty="0"/>
          </a:p>
        </p:txBody>
      </p:sp>
      <p:pic>
        <p:nvPicPr>
          <p:cNvPr id="1028" name="Picture 4" descr="J:\_work\knsb\ina\direct2\logo-direct2_v0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69" y="4503118"/>
            <a:ext cx="1726124" cy="4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Ролята на прякото участие за технологичните промени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963637"/>
            <a:ext cx="8911883" cy="4009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r>
              <a:rPr lang="ru-RU" sz="1400" b="1" dirty="0" smtClean="0">
                <a:solidFill>
                  <a:srgbClr val="5E696C"/>
                </a:solidFill>
              </a:rPr>
              <a:t>България - </a:t>
            </a:r>
            <a:r>
              <a:rPr lang="ru-RU" sz="1400" b="1" i="1" dirty="0" smtClean="0">
                <a:solidFill>
                  <a:srgbClr val="5E696C"/>
                </a:solidFill>
              </a:rPr>
              <a:t>Основни </a:t>
            </a:r>
            <a:r>
              <a:rPr lang="ru-RU" sz="1400" b="1" i="1" dirty="0">
                <a:solidFill>
                  <a:srgbClr val="5E696C"/>
                </a:solidFill>
              </a:rPr>
              <a:t>резултати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Развитие </a:t>
            </a:r>
            <a:r>
              <a:rPr lang="ru-RU" sz="1400" dirty="0">
                <a:solidFill>
                  <a:srgbClr val="5E696C"/>
                </a:solidFill>
              </a:rPr>
              <a:t>на иновациите</a:t>
            </a:r>
            <a:r>
              <a:rPr lang="ru-RU" sz="1400" dirty="0" smtClean="0">
                <a:solidFill>
                  <a:srgbClr val="5E696C"/>
                </a:solidFill>
              </a:rPr>
              <a:t>; по-лесно и </a:t>
            </a:r>
            <a:r>
              <a:rPr lang="ru-RU" sz="1400" dirty="0">
                <a:solidFill>
                  <a:srgbClr val="5E696C"/>
                </a:solidFill>
              </a:rPr>
              <a:t>по-бързо внедряване на нови производствени системи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Подобряване </a:t>
            </a:r>
            <a:r>
              <a:rPr lang="ru-RU" sz="1400" dirty="0">
                <a:solidFill>
                  <a:srgbClr val="5E696C"/>
                </a:solidFill>
              </a:rPr>
              <a:t>на производителността на </a:t>
            </a:r>
            <a:r>
              <a:rPr lang="ru-RU" sz="1400" dirty="0" smtClean="0">
                <a:solidFill>
                  <a:srgbClr val="5E696C"/>
                </a:solidFill>
              </a:rPr>
              <a:t>труда; подобряване </a:t>
            </a:r>
            <a:r>
              <a:rPr lang="ru-RU" sz="1400" dirty="0">
                <a:solidFill>
                  <a:srgbClr val="5E696C"/>
                </a:solidFill>
              </a:rPr>
              <a:t>на производствената и трудовата ефективност и конкурентоспособността на предприятията и продуктите/услугите;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Подобряване </a:t>
            </a:r>
            <a:r>
              <a:rPr lang="ru-RU" sz="1400" dirty="0">
                <a:solidFill>
                  <a:srgbClr val="5E696C"/>
                </a:solidFill>
              </a:rPr>
              <a:t>на качеството на продуктите/услугите.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Подобряване </a:t>
            </a:r>
            <a:r>
              <a:rPr lang="ru-RU" sz="1400" dirty="0">
                <a:solidFill>
                  <a:srgbClr val="5E696C"/>
                </a:solidFill>
              </a:rPr>
              <a:t>на нивото на квалификация на работната сила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Подобряване </a:t>
            </a:r>
            <a:r>
              <a:rPr lang="ru-RU" sz="1400" dirty="0">
                <a:solidFill>
                  <a:srgbClr val="5E696C"/>
                </a:solidFill>
              </a:rPr>
              <a:t>на организацията на труда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Подобряване </a:t>
            </a:r>
            <a:r>
              <a:rPr lang="ru-RU" sz="1400" dirty="0">
                <a:solidFill>
                  <a:srgbClr val="5E696C"/>
                </a:solidFill>
              </a:rPr>
              <a:t>на организацията на работното време, режима на работа и отдих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Подобряване </a:t>
            </a:r>
            <a:r>
              <a:rPr lang="ru-RU" sz="1400" dirty="0">
                <a:solidFill>
                  <a:srgbClr val="5E696C"/>
                </a:solidFill>
              </a:rPr>
              <a:t>на безопасността и здравето на работното място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Подобряване </a:t>
            </a:r>
            <a:r>
              <a:rPr lang="ru-RU" sz="1400" dirty="0">
                <a:solidFill>
                  <a:srgbClr val="5E696C"/>
                </a:solidFill>
              </a:rPr>
              <a:t>на баланса между професионалния и личния живот </a:t>
            </a:r>
            <a:endParaRPr lang="ru-RU" sz="1400" dirty="0" smtClean="0">
              <a:solidFill>
                <a:srgbClr val="5E696C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Подобряване </a:t>
            </a:r>
            <a:r>
              <a:rPr lang="ru-RU" sz="1400" dirty="0">
                <a:solidFill>
                  <a:srgbClr val="5E696C"/>
                </a:solidFill>
              </a:rPr>
              <a:t>на механизмите за формиране на работната заплата и допълнително възнаграждение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Въвеждане </a:t>
            </a:r>
            <a:r>
              <a:rPr lang="ru-RU" sz="1400" dirty="0">
                <a:solidFill>
                  <a:srgbClr val="5E696C"/>
                </a:solidFill>
              </a:rPr>
              <a:t>на форми на финансово участие на служителите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Развитие </a:t>
            </a:r>
            <a:r>
              <a:rPr lang="ru-RU" sz="1400" dirty="0">
                <a:solidFill>
                  <a:srgbClr val="5E696C"/>
                </a:solidFill>
              </a:rPr>
              <a:t>на благосъстоянието на работното място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Повишаване </a:t>
            </a:r>
            <a:r>
              <a:rPr lang="ru-RU" sz="1400" dirty="0">
                <a:solidFill>
                  <a:srgbClr val="5E696C"/>
                </a:solidFill>
              </a:rPr>
              <a:t>на мотивацията за работа</a:t>
            </a:r>
          </a:p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endParaRPr lang="ru-RU" sz="1400" dirty="0" smtClean="0">
              <a:solidFill>
                <a:srgbClr val="5E696C"/>
              </a:solidFill>
            </a:endParaRPr>
          </a:p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r>
              <a:rPr lang="ru-RU" sz="1400" b="1" i="1" dirty="0" smtClean="0">
                <a:solidFill>
                  <a:srgbClr val="5E696C"/>
                </a:solidFill>
              </a:rPr>
              <a:t>Негативни </a:t>
            </a:r>
            <a:r>
              <a:rPr lang="ru-RU" sz="1400" b="1" i="1" dirty="0">
                <a:solidFill>
                  <a:srgbClr val="5E696C"/>
                </a:solidFill>
              </a:rPr>
              <a:t>измерения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Повишена </a:t>
            </a:r>
            <a:r>
              <a:rPr lang="ru-RU" sz="1400" dirty="0">
                <a:solidFill>
                  <a:srgbClr val="5E696C"/>
                </a:solidFill>
              </a:rPr>
              <a:t>интензивност на труда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Увеличаване </a:t>
            </a:r>
            <a:r>
              <a:rPr lang="ru-RU" sz="1400" dirty="0">
                <a:solidFill>
                  <a:srgbClr val="5E696C"/>
                </a:solidFill>
              </a:rPr>
              <a:t>на обема на работата и отговорностите, но без подобряване на условията на труд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Неблагоприятни </a:t>
            </a:r>
            <a:r>
              <a:rPr lang="ru-RU" sz="1400" dirty="0">
                <a:solidFill>
                  <a:srgbClr val="5E696C"/>
                </a:solidFill>
              </a:rPr>
              <a:t>режими на работното време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1400" dirty="0" smtClean="0">
                <a:solidFill>
                  <a:srgbClr val="5E696C"/>
                </a:solidFill>
              </a:rPr>
              <a:t>Повишен </a:t>
            </a:r>
            <a:r>
              <a:rPr lang="ru-RU" sz="1400" dirty="0">
                <a:solidFill>
                  <a:srgbClr val="5E696C"/>
                </a:solidFill>
              </a:rPr>
              <a:t>стрес на работното място</a:t>
            </a:r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3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Ролята на прякото участие за технологичните промени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963637"/>
            <a:ext cx="8911883" cy="4009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bg-BG" b="1" dirty="0"/>
              <a:t>Кипър: </a:t>
            </a:r>
            <a:endParaRPr lang="en-US" dirty="0"/>
          </a:p>
          <a:p>
            <a:pPr marL="114300" indent="0">
              <a:buNone/>
            </a:pPr>
            <a:r>
              <a:rPr lang="bg-BG" b="1" i="1" dirty="0" smtClean="0"/>
              <a:t>Резултати</a:t>
            </a:r>
            <a:endParaRPr lang="bg-BG" b="1" i="1" dirty="0"/>
          </a:p>
          <a:p>
            <a:pPr marL="114300" indent="0">
              <a:buNone/>
            </a:pPr>
            <a:r>
              <a:rPr lang="bg-BG" sz="1400" dirty="0" smtClean="0"/>
              <a:t>Според </a:t>
            </a:r>
            <a:r>
              <a:rPr lang="bg-BG" sz="1400" dirty="0"/>
              <a:t>социалните партньори, ако се </a:t>
            </a:r>
            <a:r>
              <a:rPr lang="bg-BG" sz="1400" dirty="0" smtClean="0"/>
              <a:t>прилага, прякото </a:t>
            </a:r>
            <a:r>
              <a:rPr lang="bg-BG" sz="1400" dirty="0"/>
              <a:t>участие води до:</a:t>
            </a:r>
            <a:endParaRPr lang="en-US" sz="1400" dirty="0"/>
          </a:p>
          <a:p>
            <a:r>
              <a:rPr lang="bg-BG" sz="1400" dirty="0" smtClean="0"/>
              <a:t>Увеличаване </a:t>
            </a:r>
            <a:r>
              <a:rPr lang="bg-BG" sz="1400" dirty="0"/>
              <a:t>на иновациите</a:t>
            </a:r>
            <a:endParaRPr lang="en-US" sz="1400" dirty="0"/>
          </a:p>
          <a:p>
            <a:r>
              <a:rPr lang="bg-BG" sz="1400" dirty="0" smtClean="0"/>
              <a:t>Подобряване </a:t>
            </a:r>
            <a:r>
              <a:rPr lang="bg-BG" sz="1400" dirty="0"/>
              <a:t>на производствените системи,</a:t>
            </a:r>
            <a:endParaRPr lang="en-US" sz="1400" dirty="0"/>
          </a:p>
          <a:p>
            <a:r>
              <a:rPr lang="bg-BG" sz="1400" dirty="0" smtClean="0"/>
              <a:t>Повишаване </a:t>
            </a:r>
            <a:r>
              <a:rPr lang="bg-BG" sz="1400" dirty="0"/>
              <a:t>на качеството на продуктите и услугите</a:t>
            </a:r>
            <a:endParaRPr lang="en-US" sz="1400" dirty="0"/>
          </a:p>
          <a:p>
            <a:r>
              <a:rPr lang="bg-BG" sz="1400" dirty="0" smtClean="0"/>
              <a:t>Подобряване </a:t>
            </a:r>
            <a:r>
              <a:rPr lang="bg-BG" sz="1400" dirty="0"/>
              <a:t>на организацията на труда,</a:t>
            </a:r>
            <a:endParaRPr lang="en-US" sz="1400" dirty="0"/>
          </a:p>
          <a:p>
            <a:r>
              <a:rPr lang="bg-BG" sz="1400" dirty="0" smtClean="0"/>
              <a:t>Подобряване </a:t>
            </a:r>
            <a:r>
              <a:rPr lang="bg-BG" sz="1400" dirty="0"/>
              <a:t>на здравето/безопасността на работното място, </a:t>
            </a:r>
            <a:endParaRPr lang="en-US" sz="1400" dirty="0"/>
          </a:p>
          <a:p>
            <a:r>
              <a:rPr lang="bg-BG" sz="1400" dirty="0" smtClean="0"/>
              <a:t>Подобряване </a:t>
            </a:r>
            <a:r>
              <a:rPr lang="bg-BG" sz="1400" dirty="0"/>
              <a:t>на околната среда и на благосъстоянието на работниците, </a:t>
            </a:r>
            <a:endParaRPr lang="en-US" sz="1400" dirty="0"/>
          </a:p>
          <a:p>
            <a:r>
              <a:rPr lang="bg-BG" sz="1400" dirty="0" smtClean="0"/>
              <a:t>По-добри </a:t>
            </a:r>
            <a:r>
              <a:rPr lang="bg-BG" sz="1400" dirty="0"/>
              <a:t>условия на труд,</a:t>
            </a:r>
            <a:endParaRPr lang="en-US" sz="1400" dirty="0"/>
          </a:p>
          <a:p>
            <a:r>
              <a:rPr lang="bg-BG" sz="1400" dirty="0" smtClean="0"/>
              <a:t>По-добър </a:t>
            </a:r>
            <a:r>
              <a:rPr lang="bg-BG" sz="1400" dirty="0"/>
              <a:t>баланс между професионалния и личния живот, </a:t>
            </a:r>
            <a:endParaRPr lang="en-US" sz="1400" dirty="0"/>
          </a:p>
          <a:p>
            <a:r>
              <a:rPr lang="bg-BG" sz="1400" dirty="0" smtClean="0"/>
              <a:t>По-голяма </a:t>
            </a:r>
            <a:r>
              <a:rPr lang="bg-BG" sz="1400" dirty="0"/>
              <a:t>удовлетвореност от работата и увеличение на възнаграждението (само от страна на работодателите).</a:t>
            </a:r>
            <a:endParaRPr lang="en-US" sz="1400" dirty="0"/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7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Ролята на прякото участие за технологичните промени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963637"/>
            <a:ext cx="8911883" cy="4009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bg-BG" b="1" dirty="0" smtClean="0"/>
              <a:t>Ирландия</a:t>
            </a:r>
            <a:endParaRPr lang="en-US" dirty="0"/>
          </a:p>
          <a:p>
            <a:pPr marL="114300" indent="0">
              <a:buNone/>
            </a:pPr>
            <a:r>
              <a:rPr lang="bg-BG" dirty="0"/>
              <a:t>Въвеждането на </a:t>
            </a:r>
            <a:r>
              <a:rPr lang="bg-BG" dirty="0" err="1"/>
              <a:t>овластяващи</a:t>
            </a:r>
            <a:r>
              <a:rPr lang="bg-BG" dirty="0"/>
              <a:t> практики на работното място, включително прякото участие, води до значително повишаване </a:t>
            </a:r>
            <a:r>
              <a:rPr lang="bg-BG" dirty="0" smtClean="0"/>
              <a:t>на:</a:t>
            </a:r>
            <a:endParaRPr lang="en-US" dirty="0"/>
          </a:p>
          <a:p>
            <a:r>
              <a:rPr lang="bg-BG" dirty="0" smtClean="0"/>
              <a:t>Производителността </a:t>
            </a:r>
            <a:r>
              <a:rPr lang="bg-BG" dirty="0"/>
              <a:t>(</a:t>
            </a:r>
            <a:r>
              <a:rPr lang="bg-BG" i="1" dirty="0"/>
              <a:t>между 20 и 60% според някои проучвания</a:t>
            </a:r>
            <a:r>
              <a:rPr lang="bg-BG" dirty="0"/>
              <a:t>)</a:t>
            </a:r>
            <a:endParaRPr lang="en-US" dirty="0"/>
          </a:p>
          <a:p>
            <a:r>
              <a:rPr lang="bg-BG" dirty="0" smtClean="0"/>
              <a:t>Ангажираност, (</a:t>
            </a:r>
            <a:r>
              <a:rPr lang="bg-BG" dirty="0"/>
              <a:t>мотивация</a:t>
            </a:r>
            <a:r>
              <a:rPr lang="bg-BG" dirty="0" smtClean="0"/>
              <a:t>)</a:t>
            </a:r>
            <a:endParaRPr lang="en-US" dirty="0"/>
          </a:p>
          <a:p>
            <a:r>
              <a:rPr lang="bg-BG" dirty="0" smtClean="0"/>
              <a:t>По-лесно </a:t>
            </a:r>
            <a:r>
              <a:rPr lang="bg-BG" dirty="0"/>
              <a:t>осъществяване на </a:t>
            </a:r>
            <a:r>
              <a:rPr lang="bg-BG" dirty="0" smtClean="0"/>
              <a:t>промени</a:t>
            </a:r>
            <a:endParaRPr lang="en-US" dirty="0"/>
          </a:p>
          <a:p>
            <a:r>
              <a:rPr lang="bg-BG" dirty="0" smtClean="0"/>
              <a:t>Подобряване </a:t>
            </a:r>
            <a:r>
              <a:rPr lang="bg-BG" dirty="0"/>
              <a:t>на </a:t>
            </a:r>
            <a:r>
              <a:rPr lang="bg-BG" dirty="0" smtClean="0"/>
              <a:t>комуникациите</a:t>
            </a:r>
            <a:endParaRPr lang="en-US" dirty="0"/>
          </a:p>
          <a:p>
            <a:r>
              <a:rPr lang="bg-BG" dirty="0" smtClean="0"/>
              <a:t>Решаване </a:t>
            </a:r>
            <a:r>
              <a:rPr lang="bg-BG" dirty="0"/>
              <a:t>на проблеми в работата</a:t>
            </a:r>
            <a:endParaRPr lang="en-US" dirty="0"/>
          </a:p>
          <a:p>
            <a:r>
              <a:rPr lang="bg-BG" dirty="0" smtClean="0"/>
              <a:t>Подобряване </a:t>
            </a:r>
            <a:r>
              <a:rPr lang="bg-BG" dirty="0"/>
              <a:t>безопасността и здравето</a:t>
            </a:r>
            <a:endParaRPr lang="en-US" dirty="0"/>
          </a:p>
          <a:p>
            <a:r>
              <a:rPr lang="bg-BG" dirty="0" smtClean="0"/>
              <a:t>Здраве </a:t>
            </a:r>
            <a:r>
              <a:rPr lang="bg-BG" dirty="0"/>
              <a:t>и благосъстояние на работниците и служителите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8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Ролята на прякото участие за технологичните промени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963637"/>
            <a:ext cx="8911883" cy="4009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bg-BG" b="1" dirty="0"/>
              <a:t>Италия</a:t>
            </a:r>
            <a:endParaRPr lang="en-US" dirty="0"/>
          </a:p>
          <a:p>
            <a:pPr marL="114300" indent="0">
              <a:buNone/>
            </a:pPr>
            <a:r>
              <a:rPr lang="bg-BG" dirty="0"/>
              <a:t>Възприемането на организационни практики, основани на прякото участието, води до ползи както за работниците </a:t>
            </a:r>
            <a:r>
              <a:rPr lang="bg-BG" dirty="0" smtClean="0"/>
              <a:t>така </a:t>
            </a:r>
            <a:r>
              <a:rPr lang="bg-BG" dirty="0"/>
              <a:t>и за работодателите, в т.ч.</a:t>
            </a:r>
            <a:endParaRPr lang="en-US" dirty="0"/>
          </a:p>
          <a:p>
            <a:r>
              <a:rPr lang="bg-BG" dirty="0" smtClean="0"/>
              <a:t>Ускоряване </a:t>
            </a:r>
            <a:r>
              <a:rPr lang="bg-BG" dirty="0"/>
              <a:t>на дигитализацията;</a:t>
            </a:r>
            <a:endParaRPr lang="en-US" dirty="0"/>
          </a:p>
          <a:p>
            <a:r>
              <a:rPr lang="bg-BG" dirty="0" smtClean="0"/>
              <a:t>Подобряване </a:t>
            </a:r>
            <a:r>
              <a:rPr lang="bg-BG" dirty="0"/>
              <a:t>резултатите от работата</a:t>
            </a:r>
            <a:endParaRPr lang="en-US" dirty="0"/>
          </a:p>
          <a:p>
            <a:r>
              <a:rPr lang="bg-BG" dirty="0" smtClean="0"/>
              <a:t>Подобряване </a:t>
            </a:r>
            <a:r>
              <a:rPr lang="bg-BG" dirty="0"/>
              <a:t>организацията на труда</a:t>
            </a:r>
            <a:endParaRPr lang="en-US" dirty="0"/>
          </a:p>
          <a:p>
            <a:r>
              <a:rPr lang="bg-BG" dirty="0" smtClean="0"/>
              <a:t>Подобряване </a:t>
            </a:r>
            <a:r>
              <a:rPr lang="bg-BG" dirty="0"/>
              <a:t>качеството на изделията</a:t>
            </a:r>
            <a:endParaRPr lang="en-US" dirty="0"/>
          </a:p>
          <a:p>
            <a:r>
              <a:rPr lang="bg-BG" dirty="0"/>
              <a:t>Като проблем се поставя участието и представителството на работещите на </a:t>
            </a:r>
            <a:r>
              <a:rPr lang="bg-BG" dirty="0" err="1"/>
              <a:t>он-лайн</a:t>
            </a:r>
            <a:r>
              <a:rPr lang="bg-BG" dirty="0"/>
              <a:t> платформи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2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Ролята на прякото участие за технологичните промени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963637"/>
            <a:ext cx="8911883" cy="4009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bg-BG" b="1" dirty="0"/>
              <a:t>Полша:</a:t>
            </a:r>
            <a:endParaRPr lang="en-US" dirty="0"/>
          </a:p>
          <a:p>
            <a:pPr marL="114300" indent="0">
              <a:buNone/>
            </a:pPr>
            <a:r>
              <a:rPr lang="bg-BG" dirty="0" smtClean="0"/>
              <a:t>Прилагането </a:t>
            </a:r>
            <a:r>
              <a:rPr lang="bg-BG" dirty="0"/>
              <a:t>на прякото участие </a:t>
            </a:r>
            <a:r>
              <a:rPr lang="bg-BG" dirty="0" smtClean="0"/>
              <a:t>е:</a:t>
            </a:r>
            <a:endParaRPr lang="en-US" dirty="0"/>
          </a:p>
          <a:p>
            <a:r>
              <a:rPr lang="bg-BG" dirty="0" smtClean="0"/>
              <a:t>Източник </a:t>
            </a:r>
            <a:r>
              <a:rPr lang="bg-BG" dirty="0"/>
              <a:t>е на иновации </a:t>
            </a:r>
            <a:endParaRPr lang="en-US" dirty="0"/>
          </a:p>
          <a:p>
            <a:r>
              <a:rPr lang="bg-BG" dirty="0" smtClean="0"/>
              <a:t>Оптимизиране </a:t>
            </a:r>
            <a:r>
              <a:rPr lang="bg-BG" dirty="0"/>
              <a:t>на връзките с клиентите</a:t>
            </a:r>
            <a:endParaRPr lang="en-US" dirty="0"/>
          </a:p>
          <a:p>
            <a:r>
              <a:rPr lang="bg-BG" dirty="0" smtClean="0"/>
              <a:t>Подобряване </a:t>
            </a:r>
            <a:r>
              <a:rPr lang="bg-BG" dirty="0"/>
              <a:t>на уменията</a:t>
            </a:r>
            <a:endParaRPr lang="en-US" dirty="0"/>
          </a:p>
          <a:p>
            <a:r>
              <a:rPr lang="bg-BG" dirty="0" smtClean="0"/>
              <a:t>-По-добро </a:t>
            </a:r>
            <a:r>
              <a:rPr lang="bg-BG" dirty="0"/>
              <a:t>използване на човешкия капитал;</a:t>
            </a:r>
            <a:endParaRPr lang="en-US" dirty="0"/>
          </a:p>
          <a:p>
            <a:r>
              <a:rPr lang="bg-BG" dirty="0" smtClean="0"/>
              <a:t>Подобряване </a:t>
            </a:r>
            <a:r>
              <a:rPr lang="bg-BG" dirty="0"/>
              <a:t>условията на работа;</a:t>
            </a:r>
            <a:endParaRPr lang="en-US" dirty="0"/>
          </a:p>
          <a:p>
            <a:r>
              <a:rPr lang="bg-BG" dirty="0" smtClean="0"/>
              <a:t>По-добра </a:t>
            </a:r>
            <a:r>
              <a:rPr lang="bg-BG" dirty="0"/>
              <a:t>интеграция на младите работници, тъй като те настояват за по-голяма самостоятелност</a:t>
            </a:r>
            <a:endParaRPr lang="en-US" dirty="0"/>
          </a:p>
          <a:p>
            <a:pPr marL="114300" indent="0">
              <a:buNone/>
            </a:pPr>
            <a:r>
              <a:rPr lang="bg-BG" dirty="0"/>
              <a:t>Има и известна доза скептицизъм, например:</a:t>
            </a:r>
            <a:endParaRPr lang="en-US" dirty="0"/>
          </a:p>
          <a:p>
            <a:r>
              <a:rPr lang="bg-BG" dirty="0" smtClean="0"/>
              <a:t>Заетите </a:t>
            </a:r>
            <a:r>
              <a:rPr lang="bg-BG" dirty="0"/>
              <a:t>с предимно физическа работа нямат възможност за пряко участие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2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Ролята на прякото участие за технологичните промени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963637"/>
            <a:ext cx="8911883" cy="4009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bg-BG" b="1" dirty="0" smtClean="0"/>
              <a:t>Испания</a:t>
            </a:r>
            <a:endParaRPr lang="en-US" dirty="0"/>
          </a:p>
          <a:p>
            <a:pPr marL="114300" indent="0">
              <a:buNone/>
            </a:pPr>
            <a:r>
              <a:rPr lang="bg-BG" b="1" i="1" dirty="0" smtClean="0"/>
              <a:t>Резултати</a:t>
            </a:r>
            <a:endParaRPr lang="en-US" b="1" i="1" dirty="0"/>
          </a:p>
          <a:p>
            <a:pPr lvl="0"/>
            <a:r>
              <a:rPr lang="bg-BG" dirty="0"/>
              <a:t>Намаляване на разходите</a:t>
            </a:r>
            <a:endParaRPr lang="en-US" dirty="0"/>
          </a:p>
          <a:p>
            <a:pPr lvl="0"/>
            <a:r>
              <a:rPr lang="bg-BG" dirty="0"/>
              <a:t>Подобряване производителността на труда</a:t>
            </a:r>
            <a:endParaRPr lang="en-US" dirty="0"/>
          </a:p>
          <a:p>
            <a:pPr lvl="0"/>
            <a:r>
              <a:rPr lang="bg-BG" dirty="0"/>
              <a:t>Подобряване на качеството на изделията и услугите</a:t>
            </a:r>
            <a:endParaRPr lang="en-US" dirty="0"/>
          </a:p>
          <a:p>
            <a:pPr lvl="0"/>
            <a:r>
              <a:rPr lang="bg-BG" dirty="0"/>
              <a:t>Засилване ангажираността на работниците към целите на компаниите</a:t>
            </a:r>
            <a:endParaRPr lang="en-US" dirty="0"/>
          </a:p>
          <a:p>
            <a:r>
              <a:rPr lang="bg-BG" dirty="0"/>
              <a:t>Конкретни примери :</a:t>
            </a:r>
            <a:endParaRPr lang="en-US" dirty="0"/>
          </a:p>
          <a:p>
            <a:pPr lvl="0"/>
            <a:r>
              <a:rPr lang="bg-BG" dirty="0"/>
              <a:t>Превантивни мерки за подобряване </a:t>
            </a:r>
            <a:r>
              <a:rPr lang="bg-BG" dirty="0" smtClean="0"/>
              <a:t>организацията </a:t>
            </a:r>
            <a:r>
              <a:rPr lang="bg-BG" dirty="0"/>
              <a:t>на </a:t>
            </a:r>
            <a:r>
              <a:rPr lang="bg-BG" dirty="0" smtClean="0"/>
              <a:t>работата;</a:t>
            </a:r>
            <a:endParaRPr lang="en-US" dirty="0"/>
          </a:p>
          <a:p>
            <a:pPr lvl="0"/>
            <a:r>
              <a:rPr lang="bg-BG" dirty="0"/>
              <a:t>Трансформация на организацията на труда</a:t>
            </a:r>
            <a:endParaRPr lang="en-US" dirty="0"/>
          </a:p>
          <a:p>
            <a:r>
              <a:rPr lang="bg-BG" dirty="0"/>
              <a:t>         </a:t>
            </a:r>
            <a:r>
              <a:rPr lang="bg-BG" dirty="0" smtClean="0"/>
              <a:t>Подобрени </a:t>
            </a:r>
            <a:r>
              <a:rPr lang="bg-BG" dirty="0"/>
              <a:t>условия на труд ;</a:t>
            </a:r>
            <a:endParaRPr lang="en-US" dirty="0"/>
          </a:p>
          <a:p>
            <a:r>
              <a:rPr lang="bg-BG" dirty="0"/>
              <a:t>         </a:t>
            </a:r>
            <a:r>
              <a:rPr lang="bg-BG" dirty="0" smtClean="0"/>
              <a:t>Мерки </a:t>
            </a:r>
            <a:r>
              <a:rPr lang="bg-BG" dirty="0"/>
              <a:t>за превенция на риска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0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Заключения и препоръки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703385"/>
            <a:ext cx="8911883" cy="4192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r>
              <a:rPr lang="ru-RU" sz="2400" b="1" dirty="0" smtClean="0">
                <a:solidFill>
                  <a:srgbClr val="5E696C"/>
                </a:solidFill>
              </a:rPr>
              <a:t>Заключения</a:t>
            </a:r>
          </a:p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endParaRPr lang="ru-RU" sz="2400" b="1" dirty="0">
              <a:solidFill>
                <a:srgbClr val="5E696C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 smtClean="0">
                <a:solidFill>
                  <a:srgbClr val="5E696C"/>
                </a:solidFill>
              </a:rPr>
              <a:t>Във </a:t>
            </a:r>
            <a:r>
              <a:rPr lang="ru-RU" sz="2000" dirty="0">
                <a:solidFill>
                  <a:srgbClr val="5E696C"/>
                </a:solidFill>
              </a:rPr>
              <a:t>всички изследвани сектори са въведени нови технологии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 smtClean="0">
                <a:solidFill>
                  <a:srgbClr val="5E696C"/>
                </a:solidFill>
              </a:rPr>
              <a:t>Прякото </a:t>
            </a:r>
            <a:r>
              <a:rPr lang="ru-RU" sz="2000" dirty="0">
                <a:solidFill>
                  <a:srgbClr val="5E696C"/>
                </a:solidFill>
              </a:rPr>
              <a:t>участие не се практикува широко в повечето държави членки при въвеждането на дгитализацията, информационните и комуникационните технологии и други нови форми на автоматизирано </a:t>
            </a:r>
            <a:r>
              <a:rPr lang="ru-RU" sz="2000" dirty="0" smtClean="0">
                <a:solidFill>
                  <a:srgbClr val="5E696C"/>
                </a:solidFill>
              </a:rPr>
              <a:t>производство ,’освен </a:t>
            </a:r>
            <a:r>
              <a:rPr lang="ru-RU" sz="2000" dirty="0">
                <a:solidFill>
                  <a:srgbClr val="5E696C"/>
                </a:solidFill>
              </a:rPr>
              <a:t>чрез  обмен на информация и в някои малко на брой случаи чрез консултации по ограничен кръг </a:t>
            </a:r>
            <a:r>
              <a:rPr lang="ru-RU" sz="2000" dirty="0" smtClean="0">
                <a:solidFill>
                  <a:srgbClr val="5E696C"/>
                </a:solidFill>
              </a:rPr>
              <a:t>въпроси’;</a:t>
            </a:r>
            <a:endParaRPr lang="ru-RU" sz="2000" dirty="0">
              <a:solidFill>
                <a:srgbClr val="5E696C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 smtClean="0">
                <a:solidFill>
                  <a:srgbClr val="5E696C"/>
                </a:solidFill>
              </a:rPr>
              <a:t>Както </a:t>
            </a:r>
            <a:r>
              <a:rPr lang="ru-RU" sz="2000" dirty="0">
                <a:solidFill>
                  <a:srgbClr val="5E696C"/>
                </a:solidFill>
              </a:rPr>
              <a:t>сред работодателите  и мениджърите, така и сред синдикатите съществува известна доза скептицизъм по отношение на прякото участие ;</a:t>
            </a:r>
          </a:p>
          <a:p>
            <a:pPr marL="114300" lvl="0" indent="0">
              <a:buNone/>
            </a:pPr>
            <a:endParaRPr lang="en-US" sz="1600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6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Заключения и препоръки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569742"/>
            <a:ext cx="8911883" cy="4325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sz="2200" dirty="0" smtClean="0"/>
              <a:t>Съществуват </a:t>
            </a:r>
            <a:r>
              <a:rPr lang="bg-BG" sz="2200" dirty="0"/>
              <a:t>опасения, по-специално сред някои синдикати, относно въздействието върху представителните им функции в предприятията</a:t>
            </a:r>
            <a:endParaRPr lang="en-US" sz="2200" dirty="0"/>
          </a:p>
          <a:p>
            <a:r>
              <a:rPr lang="bg-BG" sz="2200" dirty="0" smtClean="0"/>
              <a:t>В </a:t>
            </a:r>
            <a:r>
              <a:rPr lang="bg-BG" sz="2200" dirty="0"/>
              <a:t>някои от предприятията се полагат сериозни усилия за включването на работниците в технологичните </a:t>
            </a:r>
            <a:r>
              <a:rPr lang="bg-BG" sz="2200" dirty="0" smtClean="0"/>
              <a:t>промени чрез </a:t>
            </a:r>
            <a:r>
              <a:rPr lang="bg-BG" sz="2200" dirty="0"/>
              <a:t>програми за обучения, преквалификация и пренасочване</a:t>
            </a:r>
            <a:endParaRPr lang="en-US" sz="2200" dirty="0"/>
          </a:p>
          <a:p>
            <a:r>
              <a:rPr lang="bg-BG" sz="2200" dirty="0" smtClean="0"/>
              <a:t>Като </a:t>
            </a:r>
            <a:r>
              <a:rPr lang="bg-BG" sz="2200" dirty="0"/>
              <a:t>цяло изводът </a:t>
            </a:r>
            <a:r>
              <a:rPr lang="bg-BG" sz="2200" dirty="0" smtClean="0"/>
              <a:t>е, че ПУ помага </a:t>
            </a:r>
            <a:r>
              <a:rPr lang="bg-BG" sz="2200" dirty="0"/>
              <a:t>на иновациите и дигитализацията, особено ако работниците са включени на всички етапи; това обаче намалява ролята на средните мениджърски кадри и супервайзерите и води до съпротива от тяхна страна</a:t>
            </a:r>
            <a:endParaRPr lang="en-US" sz="2200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Заключения и препоръки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569742"/>
            <a:ext cx="8911883" cy="4325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bg-BG" sz="2400" b="1" dirty="0"/>
              <a:t>Препоръки</a:t>
            </a:r>
            <a:endParaRPr lang="en-US" sz="2400" dirty="0"/>
          </a:p>
          <a:p>
            <a:r>
              <a:rPr lang="bg-BG" sz="2400" dirty="0"/>
              <a:t>По </a:t>
            </a:r>
            <a:r>
              <a:rPr lang="bg-BG" sz="2400" dirty="0" smtClean="0"/>
              <a:t>възможност - </a:t>
            </a:r>
            <a:r>
              <a:rPr lang="bg-BG" sz="2400" dirty="0"/>
              <a:t>въвеждане на данъчни облекчения за иновации и повишаване производителността</a:t>
            </a:r>
            <a:endParaRPr lang="en-US" sz="2400" dirty="0"/>
          </a:p>
          <a:p>
            <a:r>
              <a:rPr lang="bg-BG" sz="2400" dirty="0"/>
              <a:t>Информационни кампании от социалните партньори за значението на прякото участие, особено за дигитална и организационна трансформации</a:t>
            </a:r>
            <a:endParaRPr lang="en-US" sz="2400" dirty="0"/>
          </a:p>
          <a:p>
            <a:r>
              <a:rPr lang="bg-BG" sz="2400" dirty="0"/>
              <a:t>Обучения на представителите на социалните партньори</a:t>
            </a:r>
            <a:endParaRPr lang="en-US" sz="2400" dirty="0"/>
          </a:p>
          <a:p>
            <a:r>
              <a:rPr lang="bg-BG" sz="2400" dirty="0"/>
              <a:t>Насърчаване на социалния диалог и включване на модели на прякото участие в споразумения и КТД</a:t>
            </a:r>
            <a:endParaRPr lang="en-US" sz="2400" dirty="0"/>
          </a:p>
          <a:p>
            <a:r>
              <a:rPr lang="bg-BG" sz="2400" dirty="0"/>
              <a:t>По-активна помощ от европейските институции</a:t>
            </a:r>
            <a:endParaRPr lang="en-US" sz="2400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1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11373" y="1345775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bg-BG" sz="4000" dirty="0" smtClean="0"/>
              <a:t>Благодаря Ви за вниманието</a:t>
            </a:r>
            <a:endParaRPr lang="bg-BG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154745"/>
            <a:ext cx="8520600" cy="597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bg-BG" sz="2800" dirty="0" smtClean="0"/>
              <a:t>СЪДЪРЖАНИЕ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844062"/>
            <a:ext cx="8520600" cy="4086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dirty="0"/>
              <a:t>Индустриалните отношения в </a:t>
            </a:r>
            <a:r>
              <a:rPr lang="ru-RU" sz="2400" dirty="0" smtClean="0"/>
              <a:t>страните</a:t>
            </a:r>
            <a:r>
              <a:rPr lang="en-US" sz="2400" dirty="0" smtClean="0"/>
              <a:t>-</a:t>
            </a:r>
            <a:r>
              <a:rPr lang="ru-RU" sz="2400" dirty="0" smtClean="0"/>
              <a:t>партньори </a:t>
            </a:r>
            <a:r>
              <a:rPr lang="ru-RU" sz="2400" dirty="0"/>
              <a:t>по проекта</a:t>
            </a:r>
          </a:p>
          <a:p>
            <a:pPr lvl="0"/>
            <a:r>
              <a:rPr lang="ru-RU" sz="2400" dirty="0"/>
              <a:t>Основни измерения на прякото работническо участие в 6-те </a:t>
            </a:r>
            <a:r>
              <a:rPr lang="ru-RU" sz="2400" dirty="0" smtClean="0"/>
              <a:t>страни</a:t>
            </a:r>
            <a:r>
              <a:rPr lang="en-US" sz="2400" dirty="0" smtClean="0"/>
              <a:t>-</a:t>
            </a:r>
            <a:r>
              <a:rPr lang="bg-BG" sz="2400" dirty="0" smtClean="0"/>
              <a:t>партньори</a:t>
            </a:r>
            <a:endParaRPr lang="ru-RU" sz="2400" dirty="0"/>
          </a:p>
          <a:p>
            <a:pPr lvl="0"/>
            <a:r>
              <a:rPr lang="ru-RU" sz="2400" dirty="0"/>
              <a:t>Технологичните промени и организация на производството и труда в изследваните предприятия</a:t>
            </a:r>
          </a:p>
          <a:p>
            <a:pPr lvl="0"/>
            <a:r>
              <a:rPr lang="ru-RU" sz="2400" dirty="0"/>
              <a:t>Прякото работническо участие в управлението и напредъкът на дигитализацията </a:t>
            </a:r>
            <a:r>
              <a:rPr lang="ru-RU" sz="2400" dirty="0" smtClean="0"/>
              <a:t>и </a:t>
            </a:r>
            <a:r>
              <a:rPr lang="ru-RU" sz="2400" dirty="0"/>
              <a:t>иновациите</a:t>
            </a:r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4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39151"/>
            <a:ext cx="8520600" cy="778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Индустриалните отношения в </a:t>
            </a:r>
            <a:r>
              <a:rPr lang="ru-RU" sz="2800" dirty="0" smtClean="0"/>
              <a:t>страните–партньори </a:t>
            </a:r>
            <a:r>
              <a:rPr lang="ru-RU" sz="2800" dirty="0"/>
              <a:t>по проекта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033974"/>
            <a:ext cx="8520600" cy="3903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bg-BG" sz="1600" b="1" dirty="0" smtClean="0"/>
          </a:p>
          <a:p>
            <a:r>
              <a:rPr lang="bg-BG" sz="1600" b="1" dirty="0" smtClean="0"/>
              <a:t>България</a:t>
            </a:r>
            <a:r>
              <a:rPr lang="bg-BG" sz="1600" dirty="0" smtClean="0"/>
              <a:t>: </a:t>
            </a:r>
            <a:r>
              <a:rPr lang="bg-BG" sz="1600" dirty="0"/>
              <a:t>засилена децентрализация на колективните преговори и договаряне; запазено секторно договаряне в редица </a:t>
            </a:r>
            <a:r>
              <a:rPr lang="bg-BG" sz="1600" dirty="0" smtClean="0"/>
              <a:t>отрасли; все </a:t>
            </a:r>
            <a:r>
              <a:rPr lang="bg-BG" sz="1600" dirty="0"/>
              <a:t>още силна роля на </a:t>
            </a:r>
            <a:r>
              <a:rPr lang="bg-BG" sz="1600" dirty="0" err="1"/>
              <a:t>трипартизма</a:t>
            </a:r>
            <a:r>
              <a:rPr lang="bg-BG" sz="1600" dirty="0"/>
              <a:t>; информирането и консултирането имат поддържаща роля</a:t>
            </a:r>
            <a:endParaRPr lang="en-US" sz="1600" dirty="0"/>
          </a:p>
          <a:p>
            <a:r>
              <a:rPr lang="bg-BG" sz="1600" b="1" dirty="0"/>
              <a:t>Кипър</a:t>
            </a:r>
            <a:r>
              <a:rPr lang="bg-BG" sz="1600" dirty="0"/>
              <a:t>: двустепенна система на колективни преговори и сравнително висок процент на покритие; информирането и консултирането </a:t>
            </a:r>
            <a:r>
              <a:rPr lang="bg-BG" sz="1600" dirty="0" smtClean="0"/>
              <a:t>са </a:t>
            </a:r>
            <a:r>
              <a:rPr lang="bg-BG" sz="1600" dirty="0"/>
              <a:t>с второстепенно значение</a:t>
            </a:r>
            <a:r>
              <a:rPr lang="bg-BG" sz="1600" dirty="0" smtClean="0"/>
              <a:t>; добре </a:t>
            </a:r>
            <a:r>
              <a:rPr lang="bg-BG" sz="1600" dirty="0"/>
              <a:t>развита система на посредничество и арбитраж</a:t>
            </a:r>
            <a:endParaRPr lang="en-US" sz="1600" dirty="0"/>
          </a:p>
          <a:p>
            <a:r>
              <a:rPr lang="bg-BG" sz="1600" b="1" dirty="0" smtClean="0"/>
              <a:t>Ирландия: </a:t>
            </a:r>
            <a:r>
              <a:rPr lang="bg-BG" sz="1600" dirty="0" smtClean="0"/>
              <a:t>силна </a:t>
            </a:r>
            <a:r>
              <a:rPr lang="bg-BG" sz="1600" dirty="0"/>
              <a:t>автономия на отделните синдикати, колективните преговори са предимно </a:t>
            </a:r>
            <a:r>
              <a:rPr lang="bg-BG" sz="1600" dirty="0" smtClean="0"/>
              <a:t>на </a:t>
            </a:r>
            <a:r>
              <a:rPr lang="bg-BG" sz="1600" dirty="0"/>
              <a:t>равнище предприятие или група предприятия, добре развита система за уреждане на колективните трудови спорове; има развит </a:t>
            </a:r>
            <a:r>
              <a:rPr lang="bg-BG" sz="1600" dirty="0" err="1"/>
              <a:t>трипартизъм</a:t>
            </a:r>
            <a:r>
              <a:rPr lang="bg-BG" sz="1600" dirty="0"/>
              <a:t>; има система на представителство в органите за надзор/управление на държавните предприятия</a:t>
            </a:r>
            <a:endParaRPr lang="en-US" sz="1600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39151"/>
            <a:ext cx="8520600" cy="778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Индустриалните отношения в </a:t>
            </a:r>
            <a:r>
              <a:rPr lang="ru-RU" sz="2800" dirty="0" smtClean="0"/>
              <a:t>страните–партньори </a:t>
            </a:r>
            <a:r>
              <a:rPr lang="ru-RU" sz="2800" dirty="0"/>
              <a:t>по проекта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033974"/>
            <a:ext cx="8520600" cy="3903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bg-BG" sz="1600" b="1" dirty="0" smtClean="0"/>
          </a:p>
          <a:p>
            <a:r>
              <a:rPr lang="bg-BG" sz="1600" b="1" dirty="0"/>
              <a:t>Италия</a:t>
            </a:r>
            <a:r>
              <a:rPr lang="bg-BG" sz="1600" dirty="0"/>
              <a:t>: слаба намеса на държавата и либерално трудово законодателство, върховенство на колективната автономия; двустепенна система на колективни </a:t>
            </a:r>
            <a:r>
              <a:rPr lang="bg-BG" sz="1600" dirty="0" smtClean="0"/>
              <a:t>преговори – сектор/ </a:t>
            </a:r>
            <a:r>
              <a:rPr lang="bg-BG" sz="1600" dirty="0"/>
              <a:t>предприятие /или група предприятия на регионално равнище</a:t>
            </a:r>
            <a:r>
              <a:rPr lang="bg-BG" sz="1600" dirty="0" smtClean="0"/>
              <a:t>; едноканално представителство - общи </a:t>
            </a:r>
            <a:r>
              <a:rPr lang="bg-BG" sz="1600" dirty="0"/>
              <a:t>структури, </a:t>
            </a:r>
            <a:r>
              <a:rPr lang="bg-BG" sz="1600" dirty="0" smtClean="0"/>
              <a:t>избрани </a:t>
            </a:r>
            <a:r>
              <a:rPr lang="bg-BG" sz="1600" dirty="0"/>
              <a:t>от </a:t>
            </a:r>
            <a:r>
              <a:rPr lang="bg-BG" sz="1600" dirty="0" smtClean="0"/>
              <a:t>синдикатите, </a:t>
            </a:r>
            <a:r>
              <a:rPr lang="bg-BG" sz="1600" dirty="0"/>
              <a:t>които са и представители при информиране и консултиране; висока степен на обхват на работниците с КТД</a:t>
            </a:r>
            <a:endParaRPr lang="en-US" sz="1600" dirty="0"/>
          </a:p>
          <a:p>
            <a:r>
              <a:rPr lang="bg-BG" sz="1600" b="1" dirty="0"/>
              <a:t>Полша</a:t>
            </a:r>
            <a:r>
              <a:rPr lang="bg-BG" sz="1600" dirty="0" smtClean="0"/>
              <a:t>: децентрализация </a:t>
            </a:r>
            <a:r>
              <a:rPr lang="bg-BG" sz="1600" dirty="0"/>
              <a:t>и спад на обхванатите в КТД; колективните преговори се водят главно в предприятията; има система на представителство на всички работници и участие в управлението</a:t>
            </a:r>
            <a:endParaRPr lang="en-US" sz="1600" dirty="0"/>
          </a:p>
          <a:p>
            <a:r>
              <a:rPr lang="bg-BG" sz="1600" b="1" dirty="0"/>
              <a:t>Испания</a:t>
            </a:r>
            <a:r>
              <a:rPr lang="bg-BG" sz="1600" dirty="0" smtClean="0"/>
              <a:t>: колективни </a:t>
            </a:r>
            <a:r>
              <a:rPr lang="bg-BG" sz="1600" dirty="0"/>
              <a:t>преговори на национално секторно и регионално равнище</a:t>
            </a:r>
            <a:r>
              <a:rPr lang="bg-BG" sz="1600" dirty="0" smtClean="0"/>
              <a:t>; двуканално </a:t>
            </a:r>
            <a:r>
              <a:rPr lang="bg-BG" sz="1600" dirty="0"/>
              <a:t>представителство </a:t>
            </a:r>
            <a:r>
              <a:rPr lang="bg-BG" sz="1600" dirty="0" smtClean="0"/>
              <a:t>– синдикати </a:t>
            </a:r>
            <a:r>
              <a:rPr lang="bg-BG" sz="1600" dirty="0"/>
              <a:t>и работнически комитети/делегати; добра система за уреждане на колективните трудови спорове</a:t>
            </a:r>
            <a:endParaRPr lang="en-US" sz="1600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0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Основни измерения на прякото работническо участие в 6-те </a:t>
            </a:r>
            <a:r>
              <a:rPr lang="ru-RU" sz="2800" dirty="0" smtClean="0"/>
              <a:t>страни-партньори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1012874"/>
            <a:ext cx="8911883" cy="3763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България: има добри практики в големи фирми и поделения на МНК; повече консултативно, отколкото делегиращо; има данни че се практикува в 31 </a:t>
            </a:r>
            <a:r>
              <a:rPr lang="ru-RU" dirty="0" smtClean="0"/>
              <a:t>% от </a:t>
            </a:r>
            <a:r>
              <a:rPr lang="ru-RU" dirty="0"/>
              <a:t>големите фирми и в 37 </a:t>
            </a:r>
            <a:r>
              <a:rPr lang="ru-RU" dirty="0" smtClean="0"/>
              <a:t>% от </a:t>
            </a:r>
            <a:r>
              <a:rPr lang="ru-RU" dirty="0"/>
              <a:t>средните; синдикатите като цяло все още не са достатъчно добре информирани и ангажирани с формите на пряко </a:t>
            </a:r>
            <a:r>
              <a:rPr lang="ru-RU" dirty="0" smtClean="0"/>
              <a:t>участие</a:t>
            </a:r>
          </a:p>
          <a:p>
            <a:pPr marL="114300" lvl="0" indent="0">
              <a:buNone/>
            </a:pPr>
            <a:endParaRPr lang="ru-RU" dirty="0"/>
          </a:p>
          <a:p>
            <a:pPr lvl="0"/>
            <a:r>
              <a:rPr lang="ru-RU" dirty="0"/>
              <a:t>Кипър</a:t>
            </a:r>
            <a:r>
              <a:rPr lang="ru-RU" dirty="0" smtClean="0"/>
              <a:t>: представителното </a:t>
            </a:r>
            <a:r>
              <a:rPr lang="ru-RU" dirty="0"/>
              <a:t>участие доминира, но 55% от компаниите подкрепят въвеждането на „избирателната автономия”; съществува предимно консултативно и информативно пряко участие и не се подкрепя особено от работодателите и синдикатите</a:t>
            </a:r>
            <a:r>
              <a:rPr lang="ru-RU" dirty="0" smtClean="0"/>
              <a:t>; въпреки </a:t>
            </a:r>
            <a:r>
              <a:rPr lang="ru-RU" dirty="0"/>
              <a:t>това те разбират значението му и ползите от него</a:t>
            </a:r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6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Основни измерения на прякото работническо участие в 6-те </a:t>
            </a:r>
            <a:r>
              <a:rPr lang="ru-RU" sz="2800" dirty="0" smtClean="0"/>
              <a:t>страни-партньори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1012874"/>
            <a:ext cx="8911883" cy="3763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b="1" dirty="0" smtClean="0"/>
              <a:t>Ирландия</a:t>
            </a:r>
            <a:r>
              <a:rPr lang="bg-BG" dirty="0" smtClean="0"/>
              <a:t>: с </a:t>
            </a:r>
            <a:r>
              <a:rPr lang="bg-BG" dirty="0"/>
              <a:t>национално споразумение се насърчават иновациите на работните </a:t>
            </a:r>
            <a:r>
              <a:rPr lang="bg-BG" dirty="0" smtClean="0"/>
              <a:t>места, което </a:t>
            </a:r>
            <a:r>
              <a:rPr lang="bg-BG" dirty="0"/>
              <a:t>включва и пряко участие</a:t>
            </a:r>
            <a:r>
              <a:rPr lang="bg-BG" dirty="0" smtClean="0"/>
              <a:t>; пречките </a:t>
            </a:r>
            <a:r>
              <a:rPr lang="bg-BG" dirty="0"/>
              <a:t>да се реализира този модел в някои предприятия е нежеланието на управляващите органи и мениджърите на средно равнище да се откажат от контролиращите си функции</a:t>
            </a:r>
            <a:r>
              <a:rPr lang="bg-BG" dirty="0" smtClean="0"/>
              <a:t>; насърчава </a:t>
            </a:r>
            <a:r>
              <a:rPr lang="bg-BG" dirty="0"/>
              <a:t>се обучението на работните места и развиване на творческия потенциал на целия персонал</a:t>
            </a:r>
            <a:endParaRPr lang="en-US" dirty="0"/>
          </a:p>
          <a:p>
            <a:r>
              <a:rPr lang="bg-BG" b="1" dirty="0"/>
              <a:t>Италия</a:t>
            </a:r>
            <a:r>
              <a:rPr lang="bg-BG" dirty="0"/>
              <a:t>: преобладава представителното участие, но се използва и иновативното пряко участие</a:t>
            </a:r>
            <a:r>
              <a:rPr lang="bg-BG" dirty="0" smtClean="0"/>
              <a:t>; предпоставка </a:t>
            </a:r>
            <a:r>
              <a:rPr lang="bg-BG" dirty="0"/>
              <a:t>са новите производствени системи и организация на </a:t>
            </a:r>
            <a:r>
              <a:rPr lang="bg-BG" dirty="0" smtClean="0"/>
              <a:t>труда - икономично </a:t>
            </a:r>
            <a:r>
              <a:rPr lang="bg-BG" dirty="0"/>
              <a:t>производство, „точно навреме”, </a:t>
            </a:r>
            <a:r>
              <a:rPr lang="bg-BG" dirty="0" smtClean="0"/>
              <a:t> </a:t>
            </a:r>
            <a:r>
              <a:rPr lang="bg-BG" dirty="0" err="1" smtClean="0"/>
              <a:t>леан</a:t>
            </a:r>
            <a:r>
              <a:rPr lang="bg-BG" dirty="0" smtClean="0"/>
              <a:t> </a:t>
            </a:r>
            <a:r>
              <a:rPr lang="bg-BG" dirty="0"/>
              <a:t>и др., които изискват по-голяма ангажираност на всички работници; в КТД се договарят форми на пряко участие</a:t>
            </a:r>
            <a:r>
              <a:rPr lang="bg-BG" dirty="0" smtClean="0"/>
              <a:t>; има </a:t>
            </a:r>
            <a:r>
              <a:rPr lang="bg-BG" dirty="0"/>
              <a:t>подкрепа на социалните партньори</a:t>
            </a:r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9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70338"/>
            <a:ext cx="8520600" cy="780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Основни измерения на прякото работническо участие в 6-те </a:t>
            </a:r>
            <a:r>
              <a:rPr lang="ru-RU" sz="2800" dirty="0" smtClean="0"/>
              <a:t>страни-партньори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1012874"/>
            <a:ext cx="8911883" cy="3763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b="1" dirty="0"/>
              <a:t>Полша</a:t>
            </a:r>
            <a:r>
              <a:rPr lang="bg-BG" dirty="0" smtClean="0"/>
              <a:t>: практикува </a:t>
            </a:r>
            <a:r>
              <a:rPr lang="bg-BG" dirty="0"/>
              <a:t>се в редица предприятия, особено в тези, в които има високи технологии</a:t>
            </a:r>
            <a:r>
              <a:rPr lang="bg-BG" dirty="0" smtClean="0"/>
              <a:t>; пречки </a:t>
            </a:r>
            <a:r>
              <a:rPr lang="bg-BG" dirty="0"/>
              <a:t>са трудното му </a:t>
            </a:r>
            <a:r>
              <a:rPr lang="bg-BG" dirty="0" smtClean="0"/>
              <a:t>възприемане </a:t>
            </a:r>
            <a:r>
              <a:rPr lang="bg-BG" dirty="0"/>
              <a:t>от </a:t>
            </a:r>
            <a:r>
              <a:rPr lang="bg-BG" dirty="0" smtClean="0"/>
              <a:t>някои </a:t>
            </a:r>
            <a:r>
              <a:rPr lang="bg-BG" dirty="0"/>
              <a:t>собственици и работодатели; има съпротива </a:t>
            </a:r>
            <a:r>
              <a:rPr lang="bg-BG" dirty="0" smtClean="0"/>
              <a:t>и </a:t>
            </a:r>
            <a:r>
              <a:rPr lang="bg-BG" dirty="0"/>
              <a:t>сред работниците; въпреки това има съвместни и успешни </a:t>
            </a:r>
            <a:r>
              <a:rPr lang="bg-BG" dirty="0" smtClean="0"/>
              <a:t>проекти; </a:t>
            </a:r>
            <a:r>
              <a:rPr lang="bg-BG" dirty="0"/>
              <a:t>по-често се използва  </a:t>
            </a:r>
            <a:r>
              <a:rPr lang="bg-BG" dirty="0" smtClean="0"/>
              <a:t>в </a:t>
            </a:r>
            <a:r>
              <a:rPr lang="bg-BG" dirty="0"/>
              <a:t>услугите и в предприятията с </a:t>
            </a:r>
            <a:r>
              <a:rPr lang="bg-BG" dirty="0" smtClean="0"/>
              <a:t>над </a:t>
            </a:r>
            <a:r>
              <a:rPr lang="bg-BG" dirty="0"/>
              <a:t>200 заети</a:t>
            </a:r>
            <a:r>
              <a:rPr lang="bg-BG" dirty="0" smtClean="0"/>
              <a:t>; най-голямо </a:t>
            </a:r>
            <a:r>
              <a:rPr lang="bg-BG" dirty="0"/>
              <a:t>значение имат информативните срещи, но има и разширяване автономията на работните места, екипна работа</a:t>
            </a:r>
            <a:endParaRPr lang="en-US" dirty="0"/>
          </a:p>
          <a:p>
            <a:r>
              <a:rPr lang="bg-BG" b="1" dirty="0"/>
              <a:t>Испания</a:t>
            </a:r>
            <a:r>
              <a:rPr lang="bg-BG" dirty="0"/>
              <a:t>: прякото участие се използва засилено при превенцията на риска на работните </a:t>
            </a:r>
            <a:r>
              <a:rPr lang="bg-BG" dirty="0" smtClean="0"/>
              <a:t>места; участието </a:t>
            </a:r>
            <a:r>
              <a:rPr lang="bg-BG" dirty="0"/>
              <a:t>е предимно </a:t>
            </a:r>
            <a:r>
              <a:rPr lang="bg-BG" dirty="0" smtClean="0"/>
              <a:t>консултативно, </a:t>
            </a:r>
            <a:r>
              <a:rPr lang="bg-BG" dirty="0"/>
              <a:t>по-слабо е застъпено делегиращото</a:t>
            </a:r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3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26609" y="70338"/>
            <a:ext cx="8904849" cy="879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sz="2800" dirty="0"/>
              <a:t>Технологични промени и </a:t>
            </a:r>
            <a:r>
              <a:rPr lang="bg-BG" sz="2800" dirty="0" smtClean="0"/>
              <a:t>организацията </a:t>
            </a:r>
            <a:r>
              <a:rPr lang="bg-BG" sz="2800" dirty="0"/>
              <a:t>на производството и труда в </a:t>
            </a:r>
            <a:r>
              <a:rPr lang="bg-BG" sz="2800" dirty="0" smtClean="0"/>
              <a:t>изследваните </a:t>
            </a:r>
            <a:r>
              <a:rPr lang="bg-BG" sz="2800" dirty="0"/>
              <a:t>предприятия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991771"/>
            <a:ext cx="8911883" cy="3784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r>
              <a:rPr lang="ru-RU" sz="2000" dirty="0">
                <a:solidFill>
                  <a:srgbClr val="5E696C"/>
                </a:solidFill>
              </a:rPr>
              <a:t>Предприятия от индустрията: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Металоиндустрия: Електролукс (Италия); Стелантис (Полша</a:t>
            </a:r>
            <a:r>
              <a:rPr lang="ru-RU" sz="2000" dirty="0" smtClean="0">
                <a:solidFill>
                  <a:srgbClr val="5E696C"/>
                </a:solidFill>
              </a:rPr>
              <a:t>); Фолксваген (Полша</a:t>
            </a:r>
            <a:r>
              <a:rPr lang="ru-RU" sz="2000" dirty="0">
                <a:solidFill>
                  <a:srgbClr val="5E696C"/>
                </a:solidFill>
              </a:rPr>
              <a:t>); Металургична леярна (Испания);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Химическа и фармацевтична индустрия: Софарма (България</a:t>
            </a:r>
            <a:r>
              <a:rPr lang="ru-RU" sz="2000" dirty="0" smtClean="0">
                <a:solidFill>
                  <a:srgbClr val="5E696C"/>
                </a:solidFill>
              </a:rPr>
              <a:t>); Медкемие </a:t>
            </a:r>
            <a:r>
              <a:rPr lang="ru-RU" sz="2000" dirty="0">
                <a:solidFill>
                  <a:srgbClr val="5E696C"/>
                </a:solidFill>
              </a:rPr>
              <a:t>(Кипър); Компания за медицински </a:t>
            </a:r>
            <a:r>
              <a:rPr lang="ru-RU" sz="2000" dirty="0" smtClean="0">
                <a:solidFill>
                  <a:srgbClr val="5E696C"/>
                </a:solidFill>
              </a:rPr>
              <a:t>изделия (</a:t>
            </a:r>
            <a:r>
              <a:rPr lang="ru-RU" sz="2000" dirty="0">
                <a:solidFill>
                  <a:srgbClr val="5E696C"/>
                </a:solidFill>
              </a:rPr>
              <a:t>Ирландия); Флитууд </a:t>
            </a:r>
            <a:r>
              <a:rPr lang="ru-RU" sz="2000" dirty="0" smtClean="0">
                <a:solidFill>
                  <a:srgbClr val="5E696C"/>
                </a:solidFill>
              </a:rPr>
              <a:t>пейнтс (</a:t>
            </a:r>
            <a:r>
              <a:rPr lang="ru-RU" sz="2000" dirty="0">
                <a:solidFill>
                  <a:srgbClr val="5E696C"/>
                </a:solidFill>
              </a:rPr>
              <a:t>Ирландия)</a:t>
            </a:r>
          </a:p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r>
              <a:rPr lang="ru-RU" sz="2000" dirty="0">
                <a:solidFill>
                  <a:srgbClr val="5E696C"/>
                </a:solidFill>
              </a:rPr>
              <a:t>Предприятия от услугите: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Телекомуникации: </a:t>
            </a:r>
            <a:r>
              <a:rPr lang="ru-RU" sz="2000" dirty="0" smtClean="0">
                <a:solidFill>
                  <a:srgbClr val="5E696C"/>
                </a:solidFill>
              </a:rPr>
              <a:t>Виваком–БТК </a:t>
            </a:r>
            <a:r>
              <a:rPr lang="ru-RU" sz="2000" dirty="0">
                <a:solidFill>
                  <a:srgbClr val="5E696C"/>
                </a:solidFill>
              </a:rPr>
              <a:t>(България</a:t>
            </a:r>
            <a:r>
              <a:rPr lang="ru-RU" sz="2000" dirty="0" smtClean="0">
                <a:solidFill>
                  <a:srgbClr val="5E696C"/>
                </a:solidFill>
              </a:rPr>
              <a:t>); Орандж </a:t>
            </a:r>
            <a:r>
              <a:rPr lang="ru-RU" sz="2000" dirty="0">
                <a:solidFill>
                  <a:srgbClr val="5E696C"/>
                </a:solidFill>
              </a:rPr>
              <a:t>Полска (Полша)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Финанси: Кооперативна спестовна </a:t>
            </a:r>
            <a:r>
              <a:rPr lang="ru-RU" sz="2000" dirty="0" smtClean="0">
                <a:solidFill>
                  <a:srgbClr val="5E696C"/>
                </a:solidFill>
              </a:rPr>
              <a:t>банка (</a:t>
            </a:r>
            <a:r>
              <a:rPr lang="ru-RU" sz="2000" dirty="0">
                <a:solidFill>
                  <a:srgbClr val="5E696C"/>
                </a:solidFill>
              </a:rPr>
              <a:t>Испания); Кипърска здравноосигурителна </a:t>
            </a:r>
            <a:r>
              <a:rPr lang="ru-RU" sz="2000" dirty="0" smtClean="0">
                <a:solidFill>
                  <a:srgbClr val="5E696C"/>
                </a:solidFill>
              </a:rPr>
              <a:t>агенция (</a:t>
            </a:r>
            <a:r>
              <a:rPr lang="ru-RU" sz="2000" dirty="0">
                <a:solidFill>
                  <a:srgbClr val="5E696C"/>
                </a:solidFill>
              </a:rPr>
              <a:t>Кипър);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Поддръжка на </a:t>
            </a:r>
            <a:r>
              <a:rPr lang="ru-RU" sz="2000" dirty="0" smtClean="0">
                <a:solidFill>
                  <a:srgbClr val="5E696C"/>
                </a:solidFill>
              </a:rPr>
              <a:t>пътищата: </a:t>
            </a:r>
            <a:r>
              <a:rPr lang="ru-RU" sz="2000" dirty="0">
                <a:solidFill>
                  <a:srgbClr val="5E696C"/>
                </a:solidFill>
              </a:rPr>
              <a:t>Автомагистрали </a:t>
            </a:r>
            <a:r>
              <a:rPr lang="ru-RU" sz="2000" dirty="0" smtClean="0">
                <a:solidFill>
                  <a:srgbClr val="5E696C"/>
                </a:solidFill>
              </a:rPr>
              <a:t>Италия (</a:t>
            </a:r>
            <a:r>
              <a:rPr lang="ru-RU" sz="2000" dirty="0">
                <a:solidFill>
                  <a:srgbClr val="5E696C"/>
                </a:solidFill>
              </a:rPr>
              <a:t>Италия)</a:t>
            </a:r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7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26609" y="70338"/>
            <a:ext cx="8904849" cy="879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sz="2800" dirty="0"/>
              <a:t>Технологични промени и </a:t>
            </a:r>
            <a:r>
              <a:rPr lang="bg-BG" sz="2800" dirty="0" smtClean="0"/>
              <a:t>организацията </a:t>
            </a:r>
            <a:r>
              <a:rPr lang="bg-BG" sz="2800" dirty="0"/>
              <a:t>на производството и труда в </a:t>
            </a:r>
            <a:r>
              <a:rPr lang="bg-BG" sz="2800" dirty="0" smtClean="0"/>
              <a:t>изследваните </a:t>
            </a:r>
            <a:r>
              <a:rPr lang="bg-BG" sz="2800" dirty="0"/>
              <a:t>предприятия</a:t>
            </a:r>
            <a:endParaRPr lang="en-US" sz="28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47711" y="991771"/>
            <a:ext cx="8911883" cy="3784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r>
              <a:rPr lang="ru-RU" sz="2000" dirty="0">
                <a:solidFill>
                  <a:srgbClr val="5E696C"/>
                </a:solidFill>
              </a:rPr>
              <a:t>Основни измерения  на технологичните промени: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Автоматизация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Роботизация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Компютъризиране, използване на таблети в производството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Интранет връзки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Електронни платформи /алгоритми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>
                <a:solidFill>
                  <a:srgbClr val="5E696C"/>
                </a:solidFill>
              </a:rPr>
              <a:t>Използване на изкуствен интелект</a:t>
            </a:r>
          </a:p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endParaRPr lang="ru-RU" sz="2000" dirty="0">
              <a:solidFill>
                <a:srgbClr val="5E696C"/>
              </a:solidFill>
            </a:endParaRPr>
          </a:p>
          <a:p>
            <a:pPr marL="11430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  <a:buNone/>
            </a:pPr>
            <a:r>
              <a:rPr lang="ru-RU" sz="2000" dirty="0">
                <a:solidFill>
                  <a:srgbClr val="5E696C"/>
                </a:solidFill>
              </a:rPr>
              <a:t>Производствени системи и организация на труда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 smtClean="0">
                <a:solidFill>
                  <a:srgbClr val="5E696C"/>
                </a:solidFill>
              </a:rPr>
              <a:t>Производство </a:t>
            </a:r>
            <a:r>
              <a:rPr lang="ru-RU" sz="2000" dirty="0">
                <a:solidFill>
                  <a:srgbClr val="5E696C"/>
                </a:solidFill>
              </a:rPr>
              <a:t>на „световно ниво”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 smtClean="0">
                <a:solidFill>
                  <a:srgbClr val="5E696C"/>
                </a:solidFill>
              </a:rPr>
              <a:t>Система </a:t>
            </a:r>
            <a:r>
              <a:rPr lang="ru-RU" sz="2000" dirty="0">
                <a:solidFill>
                  <a:srgbClr val="5E696C"/>
                </a:solidFill>
              </a:rPr>
              <a:t>„Кайзен”;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5E696C"/>
              </a:buClr>
            </a:pPr>
            <a:r>
              <a:rPr lang="ru-RU" sz="2000" dirty="0" smtClean="0">
                <a:solidFill>
                  <a:srgbClr val="5E696C"/>
                </a:solidFill>
              </a:rPr>
              <a:t>Система </a:t>
            </a:r>
            <a:r>
              <a:rPr lang="ru-RU" sz="2000" dirty="0">
                <a:solidFill>
                  <a:srgbClr val="5E696C"/>
                </a:solidFill>
              </a:rPr>
              <a:t>за управление на изпълнението;</a:t>
            </a:r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48548"/>
      </p:ext>
    </p:extLst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EB5F35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1A3C90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1507</Words>
  <Application>Microsoft Office PowerPoint</Application>
  <PresentationFormat>On-screen Show (16:9)</PresentationFormat>
  <Paragraphs>140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Lato</vt:lpstr>
      <vt:lpstr>Playfair Display</vt:lpstr>
      <vt:lpstr>Roboto Condensed</vt:lpstr>
      <vt:lpstr>Coral</vt:lpstr>
      <vt:lpstr>ФИНАЛНА КОНФЕРЕНЦИЯ  ПРЯКО РАБОТНИЧЕСКО УЧАСТИЕ, ДЕМОКРАЦИЯ НА РАБОТНОТО МЯСТО И ДИГИТАЛИЗАЦИЯ  14 юли 2022 г., София   ПРЕДСТАВЯНЕ НА СРАВНИТЕЛНИЯ ДОКЛАД ПО ПРОЕКТА  Екатерина Рибарова</vt:lpstr>
      <vt:lpstr>СЪДЪРЖАНИЕ</vt:lpstr>
      <vt:lpstr>Индустриалните отношения в страните–партньори по проекта</vt:lpstr>
      <vt:lpstr>Индустриалните отношения в страните–партньори по проекта</vt:lpstr>
      <vt:lpstr>Основни измерения на прякото работническо участие в 6-те страни-партньори</vt:lpstr>
      <vt:lpstr>Основни измерения на прякото работническо участие в 6-те страни-партньори</vt:lpstr>
      <vt:lpstr>Основни измерения на прякото работническо участие в 6-те страни-партньори</vt:lpstr>
      <vt:lpstr>Технологични промени и организацията на производството и труда в изследваните предприятия</vt:lpstr>
      <vt:lpstr>Технологични промени и организацията на производството и труда в изследваните предприятия</vt:lpstr>
      <vt:lpstr>Ролята на прякото участие за технологичните промени</vt:lpstr>
      <vt:lpstr>Ролята на прякото участие за технологичните промени</vt:lpstr>
      <vt:lpstr>Ролята на прякото участие за технологичните промени</vt:lpstr>
      <vt:lpstr>Ролята на прякото участие за технологичните промени</vt:lpstr>
      <vt:lpstr>Ролята на прякото участие за технологичните промени</vt:lpstr>
      <vt:lpstr>Ролята на прякото участие за технологичните промени</vt:lpstr>
      <vt:lpstr>Заключения и препоръки</vt:lpstr>
      <vt:lpstr>Заключения и препоръки</vt:lpstr>
      <vt:lpstr>Заключения и препоръки</vt:lpstr>
      <vt:lpstr>Благодаря Ви за вниманието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and Improving Workplace Democracy as a Prerequisite for Humanising Labor and Work Environment DIRECT II Presentation of draft framework of the survey</dc:title>
  <dc:creator>vanko</dc:creator>
  <cp:lastModifiedBy>Vanko-Notebook</cp:lastModifiedBy>
  <cp:revision>52</cp:revision>
  <dcterms:modified xsi:type="dcterms:W3CDTF">2022-07-13T14:06:25Z</dcterms:modified>
</cp:coreProperties>
</file>