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65" r:id="rId4"/>
    <p:sldId id="283" r:id="rId5"/>
    <p:sldId id="284" r:id="rId6"/>
    <p:sldId id="262" r:id="rId7"/>
    <p:sldId id="261" r:id="rId8"/>
    <p:sldId id="285" r:id="rId9"/>
    <p:sldId id="286" r:id="rId10"/>
    <p:sldId id="288" r:id="rId11"/>
    <p:sldId id="291" r:id="rId12"/>
    <p:sldId id="289" r:id="rId13"/>
    <p:sldId id="287" r:id="rId14"/>
    <p:sldId id="292" r:id="rId15"/>
    <p:sldId id="293" r:id="rId16"/>
    <p:sldId id="290" r:id="rId17"/>
  </p:sldIdLst>
  <p:sldSz cx="9144000" cy="5143500" type="screen16x9"/>
  <p:notesSz cx="6858000" cy="9144000"/>
  <p:embeddedFontLst>
    <p:embeddedFont>
      <p:font typeface="Playfair Display" pitchFamily="2" charset="-52"/>
      <p:regular r:id="rId19"/>
      <p:bold r:id="rId20"/>
      <p:italic r:id="rId21"/>
      <p:boldItalic r:id="rId22"/>
    </p:embeddedFont>
    <p:embeddedFont>
      <p:font typeface="Lato" charset="0"/>
      <p:regular r:id="rId23"/>
      <p:bold r:id="rId24"/>
      <p:italic r:id="rId25"/>
      <p:boldItalic r:id="rId26"/>
    </p:embeddedFont>
    <p:embeddedFont>
      <p:font typeface="Roboto Condensed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4548" y="-22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375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e2cc1a20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e2cc1a20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e2cc1a20e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e2cc1a20e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e2cc1a20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e2cc1a20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e2cc1a20e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e2cc1a20e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rect2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Condensed"/>
              <a:buChar char="●"/>
              <a:defRPr sz="1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●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Condensed"/>
              <a:buChar char="○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Condensed"/>
              <a:buChar char="■"/>
              <a:defRPr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862775" y="464235"/>
            <a:ext cx="3298874" cy="27779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dirty="0"/>
              <a:t>Разширяване и подобряване на демокрацията на работното място като предпоставка за хуманизиране на труда и работната среда</a:t>
            </a:r>
            <a:br>
              <a:rPr lang="ru-RU" sz="1600" dirty="0"/>
            </a:br>
            <a:r>
              <a:rPr lang="ru-RU" sz="1600" dirty="0"/>
              <a:t>  DIRECT II</a:t>
            </a:r>
            <a:endParaRPr sz="18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926080" y="3266930"/>
            <a:ext cx="3312942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bg-BG" sz="1600" dirty="0" smtClean="0"/>
              <a:t>ФИНАЛНА КОНФЕРЕНЦИЯ </a:t>
            </a:r>
          </a:p>
          <a:p>
            <a:pPr marL="0" lvl="0" indent="0"/>
            <a:r>
              <a:rPr lang="ru-RU" sz="1200" b="0" dirty="0" smtClean="0"/>
              <a:t>ПРЯКО </a:t>
            </a:r>
            <a:r>
              <a:rPr lang="ru-RU" sz="1200" b="0" dirty="0"/>
              <a:t>РАБОТНИЧЕСКО УЧАСТИЕ, ДЕМОКРАЦИЯ НА РАБОТНОТО МЯСТО И </a:t>
            </a:r>
            <a:r>
              <a:rPr lang="ru-RU" sz="1200" b="0" dirty="0" smtClean="0"/>
              <a:t>ДИГИТАЛИЗАЦИЯ </a:t>
            </a:r>
          </a:p>
          <a:p>
            <a:pPr marL="0" lvl="0" indent="0"/>
            <a:r>
              <a:rPr lang="ru-RU" sz="1000" b="0" i="1" dirty="0" smtClean="0"/>
              <a:t>14 юли 2022 г., София </a:t>
            </a:r>
          </a:p>
          <a:p>
            <a:pPr marL="0" lvl="0" indent="0"/>
            <a:r>
              <a:rPr lang="en-US" sz="1000" b="0" dirty="0" smtClean="0"/>
              <a:t>VS/2020/0101</a:t>
            </a:r>
            <a:endParaRPr sz="1000" b="0" dirty="0"/>
          </a:p>
        </p:txBody>
      </p:sp>
      <p:pic>
        <p:nvPicPr>
          <p:cNvPr id="1028" name="Picture 4" descr="J:\_work\knsb\ina\direct2\logo-direct2_v0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69" y="4503118"/>
            <a:ext cx="1726124" cy="4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203982"/>
            <a:ext cx="8520600" cy="8134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640080"/>
            <a:ext cx="8520600" cy="4135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dirty="0" smtClean="0"/>
              <a:t>Организирани и проведени </a:t>
            </a:r>
            <a:r>
              <a:rPr lang="bg-BG" sz="1600" b="1" dirty="0" smtClean="0"/>
              <a:t>три кръгли маси</a:t>
            </a:r>
            <a:r>
              <a:rPr lang="en-US" sz="1600" b="1" dirty="0" smtClean="0"/>
              <a:t> </a:t>
            </a:r>
            <a:r>
              <a:rPr lang="bg-BG" sz="1600" b="1" dirty="0" smtClean="0"/>
              <a:t>с </a:t>
            </a:r>
            <a:r>
              <a:rPr lang="bg-BG" sz="1600" dirty="0" smtClean="0"/>
              <a:t>участие на екипа по проекта, експерти от други страни-членки на ЕС, национални и европейски институции и организации на социалните партньори. Първа кръгла маса</a:t>
            </a:r>
            <a:r>
              <a:rPr lang="en-US" sz="1600" dirty="0" smtClean="0"/>
              <a:t> – 8.03.2021</a:t>
            </a:r>
            <a:r>
              <a:rPr lang="bg-BG" sz="1600" dirty="0" smtClean="0"/>
              <a:t> г.</a:t>
            </a:r>
            <a:r>
              <a:rPr lang="en-US" sz="1600" dirty="0" smtClean="0"/>
              <a:t> (</a:t>
            </a:r>
            <a:r>
              <a:rPr lang="bg-BG" sz="1600" dirty="0" smtClean="0"/>
              <a:t>проведена хибридно, с домакин </a:t>
            </a:r>
            <a:r>
              <a:rPr lang="en-US" sz="1600" dirty="0" smtClean="0"/>
              <a:t>IDEAS), </a:t>
            </a:r>
            <a:r>
              <a:rPr lang="bg-BG" sz="1600" dirty="0" smtClean="0"/>
              <a:t>Втора кръгла маса</a:t>
            </a:r>
            <a:r>
              <a:rPr lang="en-US" sz="1600" dirty="0" smtClean="0"/>
              <a:t> – 5.11.2021</a:t>
            </a:r>
            <a:r>
              <a:rPr lang="bg-BG" sz="1600" dirty="0" smtClean="0"/>
              <a:t> г.</a:t>
            </a:r>
            <a:r>
              <a:rPr lang="en-US" sz="1600" dirty="0" smtClean="0"/>
              <a:t>, </a:t>
            </a:r>
            <a:r>
              <a:rPr lang="bg-BG" sz="1600" dirty="0" smtClean="0"/>
              <a:t>Рим, с домакин</a:t>
            </a:r>
            <a:r>
              <a:rPr lang="en-US" sz="1600" dirty="0" smtClean="0"/>
              <a:t> FDV</a:t>
            </a:r>
            <a:r>
              <a:rPr lang="bg-BG" sz="1600" dirty="0" smtClean="0"/>
              <a:t> и Трета кръгла маса – 4.02.2022 г. (проведена хибридно с домакин Фондация „1 май“)</a:t>
            </a:r>
            <a:endParaRPr lang="en-US" sz="1600" dirty="0" smtClean="0"/>
          </a:p>
          <a:p>
            <a:pPr marL="114300" lv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63" y="2152377"/>
            <a:ext cx="3826417" cy="26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2.direct-project.org/images/com_osgallery/gal-2/original/aa0544B52375-67D5-ED7B-A78B-66709A3B5E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6" y="2148017"/>
            <a:ext cx="1913208" cy="10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2.direct-project.org/images/com_osgallery/gal-2/original/aaAFEC0676-4B22-C434-0CA1-033234F17B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96" y="2152377"/>
            <a:ext cx="1905001" cy="10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2.direct-project.org/images/com_osgallery/gal-2/original/aa0446662318-9351-8699-D0C8-D94F7ACC3DA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2" y="3748963"/>
            <a:ext cx="1905002" cy="10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73" y="3277771"/>
            <a:ext cx="2119534" cy="15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9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98474"/>
            <a:ext cx="8520600" cy="562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429065"/>
            <a:ext cx="8520600" cy="4346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dirty="0" smtClean="0"/>
              <a:t>Организирани и проведени </a:t>
            </a:r>
            <a:r>
              <a:rPr lang="bg-BG" sz="1600" b="1" dirty="0" smtClean="0"/>
              <a:t>седем национални семинара</a:t>
            </a:r>
            <a:r>
              <a:rPr lang="en-US" sz="1600" b="1" dirty="0" smtClean="0"/>
              <a:t> </a:t>
            </a:r>
            <a:r>
              <a:rPr lang="bg-BG" sz="1600" dirty="0" smtClean="0"/>
              <a:t>за</a:t>
            </a:r>
            <a:r>
              <a:rPr lang="bg-BG" sz="1600" b="1" dirty="0" smtClean="0"/>
              <a:t> </a:t>
            </a:r>
            <a:r>
              <a:rPr lang="ru-RU" sz="1600" dirty="0" smtClean="0"/>
              <a:t>обмен </a:t>
            </a:r>
            <a:r>
              <a:rPr lang="ru-RU" sz="1600" dirty="0"/>
              <a:t>на опит, изграждане на капацитет, знания и умения на представителите на работниците и служителите, събиране на предложения за иновации и подобряване на социалното партньорство на ниво предприятие и демокрация на работното </a:t>
            </a:r>
            <a:r>
              <a:rPr lang="ru-RU" sz="1600" dirty="0" smtClean="0"/>
              <a:t>място</a:t>
            </a:r>
            <a:r>
              <a:rPr lang="ru-RU" sz="1600" dirty="0"/>
              <a:t>.</a:t>
            </a:r>
            <a:r>
              <a:rPr lang="bg-BG" sz="1600" dirty="0" smtClean="0"/>
              <a:t> Мадрид</a:t>
            </a:r>
            <a:r>
              <a:rPr lang="en-US" sz="1600" dirty="0" smtClean="0"/>
              <a:t> – 8/11/21 </a:t>
            </a:r>
            <a:r>
              <a:rPr lang="bg-BG" sz="1600" dirty="0" smtClean="0"/>
              <a:t>(онлайн с 11 участника)</a:t>
            </a:r>
            <a:r>
              <a:rPr lang="en-US" sz="1600" dirty="0" smtClean="0"/>
              <a:t>; </a:t>
            </a:r>
            <a:r>
              <a:rPr lang="bg-BG" sz="1600" dirty="0" smtClean="0"/>
              <a:t>Варшава</a:t>
            </a:r>
            <a:r>
              <a:rPr lang="en-US" sz="1600" dirty="0" smtClean="0"/>
              <a:t> – 26/11/2021 </a:t>
            </a:r>
            <a:r>
              <a:rPr lang="bg-BG" sz="1600" dirty="0" smtClean="0"/>
              <a:t>( с 60 участника); Милано</a:t>
            </a:r>
            <a:r>
              <a:rPr lang="en-US" sz="1600" dirty="0" smtClean="0"/>
              <a:t> – 13/12/21 </a:t>
            </a:r>
            <a:r>
              <a:rPr lang="bg-BG" sz="1600" dirty="0" smtClean="0"/>
              <a:t>с</a:t>
            </a:r>
            <a:r>
              <a:rPr lang="en-US" sz="1600" dirty="0" smtClean="0"/>
              <a:t> 36 </a:t>
            </a:r>
            <a:r>
              <a:rPr lang="bg-BG" sz="1600" dirty="0" smtClean="0"/>
              <a:t>участника; София – 31/03/2022 г. (</a:t>
            </a:r>
            <a:r>
              <a:rPr lang="bg-BG" sz="1600" smtClean="0"/>
              <a:t>25 участника), Никозия </a:t>
            </a:r>
            <a:r>
              <a:rPr lang="bg-BG" sz="1600" dirty="0" smtClean="0"/>
              <a:t>- </a:t>
            </a:r>
            <a:r>
              <a:rPr lang="en-US" sz="1600" dirty="0" smtClean="0"/>
              <a:t> </a:t>
            </a:r>
            <a:r>
              <a:rPr lang="bg-BG" sz="1600" dirty="0" smtClean="0"/>
              <a:t>28/03/2022 (23 участника)</a:t>
            </a:r>
            <a:endParaRPr lang="en-US" sz="1600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6" y="2875972"/>
            <a:ext cx="3057085" cy="203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7" y="2216684"/>
            <a:ext cx="21209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22" y="2798570"/>
            <a:ext cx="2964794" cy="222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19" y="2052027"/>
            <a:ext cx="19383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01" y="2238115"/>
            <a:ext cx="21637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1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98474"/>
            <a:ext cx="8520600" cy="562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429065"/>
            <a:ext cx="8520600" cy="4346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dirty="0" smtClean="0"/>
              <a:t>Втори национален семинар в Полша (проведен хибридно с 41 участника и 42 онлайн), проведен на 27 май 2022 г. и Ирландски национален семинар </a:t>
            </a:r>
            <a:r>
              <a:rPr lang="bg-BG" sz="1600" smtClean="0"/>
              <a:t>с 18 </a:t>
            </a:r>
            <a:r>
              <a:rPr lang="bg-BG" sz="1600" dirty="0" smtClean="0"/>
              <a:t>участника, проведен на 9 и 10 май 2022 г. в гр. Корк </a:t>
            </a:r>
            <a:endParaRPr lang="en-US" sz="1600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" y="1941342"/>
            <a:ext cx="4119560" cy="275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28" y="1941342"/>
            <a:ext cx="4450212" cy="275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2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_work\knsb\ina\direct2\mokup\broushure-en-mok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1" y="339653"/>
            <a:ext cx="5620043" cy="46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012874"/>
            <a:ext cx="8520600" cy="3763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b="1" dirty="0" smtClean="0"/>
              <a:t>Разработени брошури</a:t>
            </a:r>
          </a:p>
          <a:p>
            <a:pPr marL="114300" lvl="0" indent="0">
              <a:buNone/>
            </a:pPr>
            <a:r>
              <a:rPr lang="bg-BG" sz="1600" b="1" dirty="0" smtClean="0"/>
              <a:t>на 6 езика</a:t>
            </a:r>
            <a:endParaRPr lang="en-US" sz="1600" dirty="0"/>
          </a:p>
          <a:p>
            <a:pPr lvl="0"/>
            <a:endParaRPr lang="en-US" sz="1600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_work\knsb\ina\direct2\mokup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126999"/>
            <a:ext cx="3521075" cy="47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012874"/>
            <a:ext cx="8520600" cy="3763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b="1" dirty="0" smtClean="0"/>
              <a:t>Разработен и публикуван</a:t>
            </a:r>
          </a:p>
          <a:p>
            <a:pPr marL="114300" lvl="0" indent="0">
              <a:buNone/>
            </a:pPr>
            <a:r>
              <a:rPr lang="bg-BG" sz="1600" b="1" smtClean="0"/>
              <a:t>Финален </a:t>
            </a:r>
            <a:r>
              <a:rPr lang="bg-BG" sz="1600" b="1"/>
              <a:t>с</a:t>
            </a:r>
            <a:r>
              <a:rPr lang="bg-BG" sz="1600" b="1" smtClean="0"/>
              <a:t>равнителен </a:t>
            </a:r>
            <a:r>
              <a:rPr lang="bg-BG" sz="1600" b="1" dirty="0" smtClean="0"/>
              <a:t>доклад</a:t>
            </a:r>
          </a:p>
          <a:p>
            <a:pPr marL="114300" lvl="0" indent="0">
              <a:buNone/>
            </a:pPr>
            <a:r>
              <a:rPr lang="bg-BG" sz="1600" b="1" dirty="0" smtClean="0"/>
              <a:t>на 6 езика</a:t>
            </a:r>
            <a:endParaRPr lang="en-US" sz="1600" dirty="0"/>
          </a:p>
          <a:p>
            <a:pPr lvl="0"/>
            <a:endParaRPr lang="en-US" sz="1600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_work\knsb\ina\direct2\mokup-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94" y="134066"/>
            <a:ext cx="5105505" cy="48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012874"/>
            <a:ext cx="8520600" cy="3763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b="1" dirty="0" smtClean="0"/>
              <a:t>Разработени и публикувани</a:t>
            </a:r>
          </a:p>
          <a:p>
            <a:pPr marL="114300" lvl="0" indent="0">
              <a:buNone/>
            </a:pPr>
            <a:r>
              <a:rPr lang="bg-BG" sz="1600" b="1" dirty="0" smtClean="0"/>
              <a:t>Насоки за добри практики</a:t>
            </a:r>
          </a:p>
          <a:p>
            <a:pPr marL="114300" lvl="0" indent="0">
              <a:buNone/>
            </a:pPr>
            <a:r>
              <a:rPr lang="bg-BG" sz="1600" b="1" dirty="0" smtClean="0"/>
              <a:t>на 6 езика </a:t>
            </a:r>
            <a:endParaRPr lang="en-US" sz="1600" dirty="0"/>
          </a:p>
          <a:p>
            <a:pPr lvl="0"/>
            <a:endParaRPr lang="en-US" sz="1600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_work\knsb\ina\direct2\mokup\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754880" y="229571"/>
            <a:ext cx="4914448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400" dirty="0"/>
              <a:t>ОСЪЩЕСТВЕНИ ДЕЙНОСТИ</a:t>
            </a:r>
            <a:endParaRPr lang="en-US" sz="24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861405" y="759656"/>
            <a:ext cx="8520600" cy="372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bg-BG" sz="1600" b="1" dirty="0" smtClean="0"/>
              <a:t>Уеб-страница на проекта</a:t>
            </a:r>
            <a:endParaRPr lang="en-IE" sz="1600" dirty="0" smtClean="0"/>
          </a:p>
          <a:p>
            <a:pPr marL="114300" lvl="0" indent="0">
              <a:buNone/>
            </a:pPr>
            <a:endParaRPr lang="en-US" sz="1600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dirty="0" smtClean="0"/>
              <a:t>ЦЕЛИ НА ПРОЕКТА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54745"/>
            <a:ext cx="8520600" cy="597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 smtClean="0"/>
              <a:t>ЦЕЛИ НА ПРОЕКТА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626012"/>
            <a:ext cx="8520600" cy="43047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Да </a:t>
            </a:r>
            <a:r>
              <a:rPr lang="ru-RU" b="1" dirty="0"/>
              <a:t>се разшири и задълбочи изучаването </a:t>
            </a:r>
            <a:r>
              <a:rPr lang="ru-RU" dirty="0"/>
              <a:t>на прякото участие на работниците в управлението в </a:t>
            </a:r>
            <a:r>
              <a:rPr lang="ru-RU" dirty="0" smtClean="0"/>
              <a:t>страните-партньори</a:t>
            </a:r>
            <a:r>
              <a:rPr lang="ru-RU" dirty="0"/>
              <a:t>, включително в неизследвани сектори и предприятия, където се прилагат нови </a:t>
            </a:r>
            <a:r>
              <a:rPr lang="ru-RU" dirty="0" smtClean="0"/>
              <a:t>технологии;</a:t>
            </a:r>
          </a:p>
          <a:p>
            <a:pPr lvl="0"/>
            <a:r>
              <a:rPr lang="ru-RU" b="1" dirty="0" smtClean="0"/>
              <a:t>Да </a:t>
            </a:r>
            <a:r>
              <a:rPr lang="ru-RU" b="1" dirty="0"/>
              <a:t>се проучи по-подробно връзката между прякото участие в управлението </a:t>
            </a:r>
            <a:r>
              <a:rPr lang="ru-RU" dirty="0"/>
              <a:t>и другите форми на участие на работниците и служителите в контекста на прякото влияние върху гореспоменатите аспекти на работата и работната среда, включително въздействието на новите технологии;</a:t>
            </a:r>
          </a:p>
          <a:p>
            <a:pPr marL="114300" lvl="0" indent="0">
              <a:buNone/>
            </a:pPr>
            <a:r>
              <a:rPr lang="ru-RU" i="1" dirty="0" smtClean="0"/>
              <a:t>хуманизиране </a:t>
            </a:r>
            <a:r>
              <a:rPr lang="ru-RU" i="1" dirty="0"/>
              <a:t>на работната среда</a:t>
            </a:r>
          </a:p>
          <a:p>
            <a:pPr marL="114300" lvl="0" indent="0">
              <a:buNone/>
            </a:pPr>
            <a:r>
              <a:rPr lang="ru-RU" i="1" dirty="0" smtClean="0"/>
              <a:t>подобряване </a:t>
            </a:r>
            <a:r>
              <a:rPr lang="ru-RU" i="1" dirty="0"/>
              <a:t>на уменията и благосъстоянието на работното място</a:t>
            </a:r>
          </a:p>
          <a:p>
            <a:pPr marL="114300" lvl="0" indent="0">
              <a:buNone/>
            </a:pPr>
            <a:r>
              <a:rPr lang="ru-RU" i="1" dirty="0" smtClean="0"/>
              <a:t>подобряване </a:t>
            </a:r>
            <a:r>
              <a:rPr lang="ru-RU" i="1" dirty="0"/>
              <a:t>на удовлетвореността и мотивацията на работниците</a:t>
            </a:r>
          </a:p>
          <a:p>
            <a:r>
              <a:rPr lang="ru-RU" b="1" dirty="0" smtClean="0"/>
              <a:t>Да </a:t>
            </a:r>
            <a:r>
              <a:rPr lang="ru-RU" b="1" dirty="0"/>
              <a:t>се проучи значението на едновременното прилагане на пряко участие</a:t>
            </a:r>
            <a:r>
              <a:rPr lang="ru-RU" dirty="0"/>
              <a:t>, индустриални отношения и синдикално представителство за подобряване на работната среда и мотивацията за работа;</a:t>
            </a:r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ЦЕЛИ НА ПРОЕКТА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907366"/>
            <a:ext cx="8520600" cy="3868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Да </a:t>
            </a:r>
            <a:r>
              <a:rPr lang="ru-RU" dirty="0"/>
              <a:t>се направи </a:t>
            </a:r>
            <a:r>
              <a:rPr lang="ru-RU" b="1" dirty="0"/>
              <a:t>сравнителен анализ </a:t>
            </a:r>
            <a:r>
              <a:rPr lang="ru-RU" dirty="0"/>
              <a:t>на тенденциите в страните партньори;</a:t>
            </a:r>
          </a:p>
          <a:p>
            <a:pPr lvl="0"/>
            <a:endParaRPr lang="ru-RU" dirty="0"/>
          </a:p>
          <a:p>
            <a:pPr lvl="0"/>
            <a:r>
              <a:rPr lang="ru-RU" dirty="0" smtClean="0"/>
              <a:t>Да </a:t>
            </a:r>
            <a:r>
              <a:rPr lang="ru-RU" dirty="0"/>
              <a:t>се </a:t>
            </a:r>
            <a:r>
              <a:rPr lang="ru-RU" b="1" dirty="0"/>
              <a:t>обучат работниците и служителите</a:t>
            </a:r>
            <a:r>
              <a:rPr lang="ru-RU" dirty="0"/>
              <a:t>, представителите на работниците и работодателите по спецификата на прякото участие и връзките му с представителното участие (включително синдикално), по-специално във връзка с въвеждането на нови технологии;</a:t>
            </a:r>
          </a:p>
          <a:p>
            <a:pPr lvl="0"/>
            <a:endParaRPr lang="ru-RU" dirty="0"/>
          </a:p>
          <a:p>
            <a:pPr lvl="0"/>
            <a:r>
              <a:rPr lang="ru-RU" b="1" dirty="0" smtClean="0"/>
              <a:t>Да </a:t>
            </a:r>
            <a:r>
              <a:rPr lang="ru-RU" b="1" dirty="0"/>
              <a:t>се организират дискусии </a:t>
            </a:r>
            <a:r>
              <a:rPr lang="ru-RU" dirty="0"/>
              <a:t>между синдикалните и други представители на работниците и служителите, мениджърите и работодателите относно ролята на прякото участие в контекста на неговите социални измерения на национално и транснационално равнище, чрез обмен на информация и примери за най-добри практики;</a:t>
            </a:r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ЦЕЛИ НА ПРОЕКТА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970670"/>
            <a:ext cx="8520600" cy="3805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Да </a:t>
            </a:r>
            <a:r>
              <a:rPr lang="ru-RU" dirty="0"/>
              <a:t>се разработи „</a:t>
            </a:r>
            <a:r>
              <a:rPr lang="ru-RU" b="1" dirty="0"/>
              <a:t>Наръчник за насоки за добри практики</a:t>
            </a:r>
            <a:r>
              <a:rPr lang="ru-RU" dirty="0"/>
              <a:t>“, който да подпомогне </a:t>
            </a:r>
            <a:r>
              <a:rPr lang="ru-RU" dirty="0" smtClean="0"/>
              <a:t>мениджмънта </a:t>
            </a:r>
            <a:r>
              <a:rPr lang="ru-RU" dirty="0"/>
              <a:t>и представителите на работниците и служителите за улесняване на въвеждането на нови технологии чрез съвместни управителни съвети и съвместни групи за прилагане на ниво предприятие; комбиниране на прякото участие с други форми на представителство и индустриални отношения, както и практики на корпоративна социална отговорност</a:t>
            </a:r>
            <a:r>
              <a:rPr lang="ru-RU" dirty="0" smtClean="0"/>
              <a:t>;</a:t>
            </a:r>
            <a:endParaRPr lang="ru-RU" dirty="0"/>
          </a:p>
          <a:p>
            <a:pPr lvl="0"/>
            <a:r>
              <a:rPr lang="ru-RU" b="1" dirty="0" smtClean="0"/>
              <a:t>Да </a:t>
            </a:r>
            <a:r>
              <a:rPr lang="ru-RU" b="1" dirty="0"/>
              <a:t>се насърчат практиките за пряко участие </a:t>
            </a:r>
            <a:r>
              <a:rPr lang="ru-RU" dirty="0"/>
              <a:t>и положителните резултати за социалното развитие и икономическите ефекти в страните партньори и други страни от </a:t>
            </a:r>
            <a:r>
              <a:rPr lang="ru-RU" dirty="0" smtClean="0"/>
              <a:t>ЕС;</a:t>
            </a:r>
          </a:p>
          <a:p>
            <a:pPr lvl="0"/>
            <a:r>
              <a:rPr lang="ru-RU" b="1" dirty="0" smtClean="0"/>
              <a:t>Да </a:t>
            </a:r>
            <a:r>
              <a:rPr lang="ru-RU" b="1" dirty="0"/>
              <a:t>се направят препоръки за действия на институциите на ЕС </a:t>
            </a:r>
            <a:r>
              <a:rPr lang="ru-RU" dirty="0"/>
              <a:t>и институциите на държавите-членки за насърчаване на прякото и непряко участие на работниците и служителите.</a:t>
            </a:r>
          </a:p>
          <a:p>
            <a:pPr marL="114300" lvl="0" indent="0">
              <a:buNone/>
            </a:pPr>
            <a:endParaRPr lang="en-US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256833" y="1441641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bg-BG" sz="4400" dirty="0" smtClean="0"/>
              <a:t>Бенефициенти по проекта</a:t>
            </a: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4635305" y="274320"/>
            <a:ext cx="4403187" cy="46634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endParaRPr lang="en-US" sz="1400" dirty="0" smtClean="0"/>
          </a:p>
          <a:p>
            <a:pPr marL="0" lvl="0" indent="0">
              <a:spcAft>
                <a:spcPts val="1600"/>
              </a:spcAft>
              <a:buNone/>
            </a:pPr>
            <a:r>
              <a:rPr lang="bg-BG" sz="1400" dirty="0" smtClean="0"/>
              <a:t>Конфедерация на независимите синдикати в България </a:t>
            </a:r>
            <a:r>
              <a:rPr lang="en-US" sz="1400" dirty="0" smtClean="0"/>
              <a:t>– </a:t>
            </a:r>
            <a:r>
              <a:rPr lang="bg-BG" sz="1400" dirty="0" smtClean="0"/>
              <a:t>КНСБ</a:t>
            </a:r>
            <a:endParaRPr lang="en-US" sz="1400" dirty="0" smtClean="0"/>
          </a:p>
          <a:p>
            <a:pPr marL="0" lvl="0" indent="0">
              <a:spcAft>
                <a:spcPts val="1600"/>
              </a:spcAft>
              <a:buNone/>
            </a:pPr>
            <a:r>
              <a:rPr lang="bg-BG" sz="1400" dirty="0" smtClean="0"/>
              <a:t>Конфедерация на работодателите и индустриалците в България</a:t>
            </a:r>
            <a:r>
              <a:rPr lang="en-US" sz="1400" dirty="0" smtClean="0"/>
              <a:t>– </a:t>
            </a:r>
            <a:r>
              <a:rPr lang="bg-BG" sz="1400" dirty="0" smtClean="0"/>
              <a:t>КРИБ</a:t>
            </a:r>
            <a:endParaRPr lang="en-US" sz="1400" dirty="0" smtClean="0"/>
          </a:p>
          <a:p>
            <a:pPr marL="0" lvl="0" indent="0">
              <a:spcAft>
                <a:spcPts val="1600"/>
              </a:spcAft>
              <a:buNone/>
            </a:pPr>
            <a:r>
              <a:rPr lang="bg-BG" sz="1400" dirty="0" smtClean="0"/>
              <a:t>Конфедерация на кипърските работници </a:t>
            </a:r>
            <a:r>
              <a:rPr lang="en-US" sz="1400" dirty="0" smtClean="0"/>
              <a:t>– SEK</a:t>
            </a:r>
            <a:endParaRPr lang="en-US" sz="1400" dirty="0"/>
          </a:p>
          <a:p>
            <a:pPr marL="0" lvl="0" indent="0">
              <a:spcAft>
                <a:spcPts val="1600"/>
              </a:spcAft>
              <a:buNone/>
            </a:pPr>
            <a:r>
              <a:rPr lang="bg-BG" sz="1400" dirty="0" smtClean="0"/>
              <a:t>Фондация „1 май“ - Испания</a:t>
            </a:r>
            <a:endParaRPr lang="en-US" sz="1400" dirty="0" smtClean="0"/>
          </a:p>
          <a:p>
            <a:pPr marL="0" indent="0">
              <a:spcAft>
                <a:spcPts val="1600"/>
              </a:spcAft>
              <a:buNone/>
            </a:pPr>
            <a:r>
              <a:rPr lang="bg-BG" sz="1400" dirty="0" smtClean="0"/>
              <a:t>Фондация Джузепе Ди </a:t>
            </a:r>
            <a:r>
              <a:rPr lang="bg-BG" sz="1400" dirty="0" err="1" smtClean="0"/>
              <a:t>Виторио</a:t>
            </a:r>
            <a:r>
              <a:rPr lang="bg-BG" sz="1400" dirty="0" smtClean="0"/>
              <a:t> </a:t>
            </a:r>
            <a:r>
              <a:rPr lang="en-US" sz="1400" dirty="0" smtClean="0"/>
              <a:t>– FDV</a:t>
            </a:r>
            <a:r>
              <a:rPr lang="bg-BG" sz="1400" dirty="0" smtClean="0"/>
              <a:t>, Италия</a:t>
            </a:r>
            <a:r>
              <a:rPr lang="en-US" sz="1400" dirty="0" smtClean="0"/>
              <a:t>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bg-BG" sz="1400" dirty="0" smtClean="0"/>
              <a:t>Варшавски икономически институт </a:t>
            </a:r>
            <a:r>
              <a:rPr lang="en-US" sz="1400" dirty="0" smtClean="0"/>
              <a:t>– SGH</a:t>
            </a:r>
            <a:r>
              <a:rPr lang="bg-BG" sz="1400" dirty="0" smtClean="0"/>
              <a:t>, Полша</a:t>
            </a:r>
            <a:r>
              <a:rPr lang="en-US" sz="1400" dirty="0" smtClean="0"/>
              <a:t>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bg-BG" sz="1400" dirty="0" smtClean="0"/>
              <a:t>Институт за развитие на работниците и служителите </a:t>
            </a:r>
            <a:r>
              <a:rPr lang="en-US" sz="1400" dirty="0" smtClean="0"/>
              <a:t>– IDEAS</a:t>
            </a:r>
            <a:r>
              <a:rPr lang="bg-BG" sz="1400" dirty="0" smtClean="0"/>
              <a:t>, Ирландия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bg-BG" sz="1400" i="1" dirty="0" smtClean="0"/>
              <a:t>Българска стопанска камара – БСК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bg-BG" sz="1400" i="1" dirty="0" smtClean="0"/>
              <a:t>Кралски колеж </a:t>
            </a:r>
            <a:r>
              <a:rPr lang="bg-BG" sz="1400" i="1" dirty="0" err="1" smtClean="0"/>
              <a:t>Холуей</a:t>
            </a:r>
            <a:r>
              <a:rPr lang="bg-BG" sz="1400" i="1" dirty="0" smtClean="0"/>
              <a:t> и </a:t>
            </a:r>
            <a:r>
              <a:rPr lang="bg-BG" sz="1400" i="1" dirty="0" err="1"/>
              <a:t>Б</a:t>
            </a:r>
            <a:r>
              <a:rPr lang="bg-BG" sz="1400" i="1" dirty="0" err="1" smtClean="0"/>
              <a:t>едфорд</a:t>
            </a:r>
            <a:r>
              <a:rPr lang="bg-BG" sz="1400" i="1" dirty="0" smtClean="0"/>
              <a:t> – </a:t>
            </a:r>
            <a:r>
              <a:rPr lang="en-US" sz="1400" i="1" dirty="0" smtClean="0"/>
              <a:t>RHBNC, </a:t>
            </a:r>
            <a:r>
              <a:rPr lang="bg-BG" sz="1400" i="1" dirty="0" err="1" smtClean="0"/>
              <a:t>Вликобритания</a:t>
            </a:r>
            <a:endParaRPr lang="en-US" sz="1400" i="1" dirty="0" smtClean="0"/>
          </a:p>
          <a:p>
            <a:pPr marL="0" indent="0">
              <a:spcAft>
                <a:spcPts val="1600"/>
              </a:spcAft>
              <a:buNone/>
            </a:pP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19655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bg-BG" dirty="0" smtClean="0"/>
              <a:t>ОСЪЩЕСТВЕНИ ДЕЙНОСТИ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 smtClean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970670"/>
            <a:ext cx="8520600" cy="3805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Проведени </a:t>
            </a:r>
            <a:r>
              <a:rPr lang="ru-RU" dirty="0"/>
              <a:t>по-нататъшни и по-дълбоки </a:t>
            </a:r>
            <a:r>
              <a:rPr lang="ru-RU" b="1" dirty="0"/>
              <a:t>изследвания </a:t>
            </a:r>
            <a:r>
              <a:rPr lang="ru-RU" dirty="0"/>
              <a:t>на съществуващата литература, предишни анализи и данни от проучвания свързани с разпоредбите за пряко участие на работниците и служителите, въздействието на новите технологии и дигитализацията върху демокрацията на работното място и прякото участие; анализ на ролята и модела на пряко участие за подобряване на техническите, технологичните и организационни иновации за хуманизиране на работната среда; по-нататъшен анализ на ролята на демокрацията на работното място и прякото работническо участие, в частност за използване на социалното партньорство на равнище предприятие във всяка </a:t>
            </a:r>
            <a:r>
              <a:rPr lang="ru-RU" dirty="0" smtClean="0"/>
              <a:t>страна-партньор;</a:t>
            </a:r>
            <a:endParaRPr lang="en-US" dirty="0"/>
          </a:p>
          <a:p>
            <a:pPr lvl="0"/>
            <a:r>
              <a:rPr lang="bg-BG" dirty="0" smtClean="0"/>
              <a:t>Разработени 6 </a:t>
            </a:r>
            <a:r>
              <a:rPr lang="bg-BG" b="1" dirty="0" smtClean="0"/>
              <a:t>Национални доклада</a:t>
            </a:r>
            <a:r>
              <a:rPr lang="en-IE" dirty="0" smtClean="0"/>
              <a:t>;</a:t>
            </a:r>
            <a:endParaRPr lang="en-US" dirty="0"/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bg-BG" sz="2800" dirty="0"/>
              <a:t>ОСЪЩЕСТВЕНИ ДЕЙНОСТИ</a:t>
            </a:r>
            <a:endParaRPr lang="en-US" sz="2800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710418"/>
            <a:ext cx="8520600" cy="40655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bg-BG" sz="1600" dirty="0" smtClean="0"/>
              <a:t>Организирани и проведени </a:t>
            </a:r>
            <a:r>
              <a:rPr lang="bg-BG" sz="1600" b="1" dirty="0" smtClean="0"/>
              <a:t>девет</a:t>
            </a:r>
            <a:r>
              <a:rPr lang="en-US" sz="1600" b="1" dirty="0" smtClean="0"/>
              <a:t> </a:t>
            </a:r>
            <a:r>
              <a:rPr lang="bg-BG" sz="1600" b="1" dirty="0" smtClean="0"/>
              <a:t>срещи на екипа по проекта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bg-BG" sz="1600" dirty="0" smtClean="0"/>
              <a:t>първата среща по проекта беше проведена на </a:t>
            </a:r>
            <a:r>
              <a:rPr lang="en-US" sz="1600" dirty="0" smtClean="0"/>
              <a:t>24-25 </a:t>
            </a:r>
            <a:r>
              <a:rPr lang="bg-BG" sz="1600" dirty="0" smtClean="0"/>
              <a:t>февруари</a:t>
            </a:r>
            <a:r>
              <a:rPr lang="en-US" sz="1600" dirty="0" smtClean="0"/>
              <a:t> 2020 </a:t>
            </a:r>
            <a:r>
              <a:rPr lang="bg-BG" sz="1600" dirty="0" smtClean="0"/>
              <a:t>г. в София</a:t>
            </a:r>
            <a:r>
              <a:rPr lang="en-US" sz="1600" dirty="0" smtClean="0"/>
              <a:t>, </a:t>
            </a:r>
            <a:r>
              <a:rPr lang="bg-BG" sz="1600" dirty="0" smtClean="0"/>
              <a:t>седмата среща беше проведена на 4 ноември </a:t>
            </a:r>
            <a:r>
              <a:rPr lang="en-US" sz="1600" dirty="0" smtClean="0"/>
              <a:t>2021 </a:t>
            </a:r>
            <a:r>
              <a:rPr lang="bg-BG" sz="1600" dirty="0" smtClean="0"/>
              <a:t>г. в Рим, деветата среща беше проведена на 29.04.2022 в Никозия, Кипър; всички останали проектни срещи се проведоха онлайн</a:t>
            </a:r>
            <a:r>
              <a:rPr lang="en-US" sz="1600" dirty="0" smtClean="0"/>
              <a:t>).</a:t>
            </a:r>
          </a:p>
          <a:p>
            <a:pPr marL="114300" lv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98947" y="1864151"/>
            <a:ext cx="1673517" cy="113560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198013" y="1944853"/>
            <a:ext cx="1644296" cy="113560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2409227" y="3924887"/>
            <a:ext cx="1730057" cy="111848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2416260" y="2915011"/>
            <a:ext cx="1723024" cy="11181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17549444"/>
            <a:ext cx="28803600" cy="384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7" y="1888587"/>
            <a:ext cx="1357534" cy="203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2.direct-project.org/images/com_osgallery/gal-1/original/img-58488A3338DC-B9AA-2798-DB0D-63820245FCE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3" y="1888587"/>
            <a:ext cx="1703401" cy="11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2.direct-project.org/images/com_osgallery/gal-1/original/img-54715B400693-2F5A-EF44-868F-97A56BFA9D5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3" y="3463651"/>
            <a:ext cx="1708605" cy="11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91" y="3144959"/>
            <a:ext cx="2862773" cy="188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al">
  <a:themeElements>
    <a:clrScheme name="Coral">
      <a:dk1>
        <a:srgbClr val="EB5F35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1A3C90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843</Words>
  <Application>Microsoft Office PowerPoint</Application>
  <PresentationFormat>On-screen Show (16:9)</PresentationFormat>
  <Paragraphs>59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Playfair Display</vt:lpstr>
      <vt:lpstr>Lato</vt:lpstr>
      <vt:lpstr>Roboto Condensed</vt:lpstr>
      <vt:lpstr>Coral</vt:lpstr>
      <vt:lpstr>Разширяване и подобряване на демокрацията на работното място като предпоставка за хуманизиране на труда и работната среда   DIRECT II</vt:lpstr>
      <vt:lpstr>ЦЕЛИ НА ПРОЕКТА</vt:lpstr>
      <vt:lpstr>ЦЕЛИ НА ПРОЕКТА</vt:lpstr>
      <vt:lpstr>ЦЕЛИ НА ПРОЕКТА</vt:lpstr>
      <vt:lpstr>ЦЕЛИ НА ПРОЕКТА</vt:lpstr>
      <vt:lpstr>Бенефициенти по проекта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  <vt:lpstr>ОСЪЩЕСТВЕНИ ДЕЙНОСТИ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and Improving Workplace Democracy as a Prerequisite for Humanising Labor and Work Environment DIRECT II Presentation of draft framework of the survey</dc:title>
  <dc:creator>vanko</dc:creator>
  <cp:lastModifiedBy>vanko</cp:lastModifiedBy>
  <cp:revision>55</cp:revision>
  <dcterms:modified xsi:type="dcterms:W3CDTF">2022-07-13T12:45:41Z</dcterms:modified>
</cp:coreProperties>
</file>