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8" r:id="rId3"/>
    <p:sldId id="257" r:id="rId4"/>
    <p:sldId id="265" r:id="rId5"/>
    <p:sldId id="266" r:id="rId6"/>
    <p:sldId id="267" r:id="rId7"/>
    <p:sldId id="268" r:id="rId8"/>
    <p:sldId id="269" r:id="rId9"/>
    <p:sldId id="270" r:id="rId10"/>
    <p:sldId id="262" r:id="rId11"/>
    <p:sldId id="261" r:id="rId12"/>
    <p:sldId id="271" r:id="rId13"/>
    <p:sldId id="274" r:id="rId14"/>
    <p:sldId id="275" r:id="rId15"/>
    <p:sldId id="277" r:id="rId16"/>
    <p:sldId id="278" r:id="rId17"/>
    <p:sldId id="280" r:id="rId18"/>
    <p:sldId id="281" r:id="rId19"/>
    <p:sldId id="282" r:id="rId20"/>
    <p:sldId id="260" r:id="rId21"/>
    <p:sldId id="264" r:id="rId22"/>
  </p:sldIdLst>
  <p:sldSz cx="9144000" cy="5143500" type="screen16x9"/>
  <p:notesSz cx="6858000" cy="9144000"/>
  <p:embeddedFontLst>
    <p:embeddedFont>
      <p:font typeface="Roboto Condensed" pitchFamily="2" charset="0"/>
      <p:regular r:id="rId24"/>
      <p:bold r:id="rId25"/>
      <p:italic r:id="rId26"/>
      <p:boldItalic r:id="rId27"/>
    </p:embeddedFont>
    <p:embeddedFont>
      <p:font typeface="Playfair Display" charset="-52"/>
      <p:regular r:id="rId28"/>
      <p:bold r:id="rId29"/>
      <p:italic r:id="rId30"/>
      <p:boldItalic r:id="rId31"/>
    </p:embeddedFont>
    <p:embeddedFont>
      <p:font typeface="Lato"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20" d="100"/>
          <a:sy n="220" d="100"/>
        </p:scale>
        <p:origin x="-378"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font" Target="fonts/font10.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font" Target="fonts/font9.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font" Target="fonts/font1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73937554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7e2cc1a20e_0_2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7e2cc1a20e_0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7e2cc1a20e_0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7e2cc1a20e_0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7e2cc1a20e_0_2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7e2cc1a20e_0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7e2cc1a20e_0_2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7e2cc1a20e_0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7e2cc1a20e_0_2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7e2cc1a20e_0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7e2cc1a20e_0_2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7e2cc1a20e_0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7e2cc1a20e_0_2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7e2cc1a20e_0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e2cc1a20e_0_2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e2cc1a20e_0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e2cc1a20e_0_2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7e2cc1a20e_0_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7e2cc1a20e_0_2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7e2cc1a20e_0_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7e2cc1a20e_0_2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7e2cc1a20e_0_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rect2" type="title">
  <p:cSld name="TITLE">
    <p:spTree>
      <p:nvGrpSpPr>
        <p:cNvPr id="1"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992950" y="992700"/>
            <a:ext cx="3158100" cy="3158100"/>
          </a:xfrm>
          <a:prstGeom prst="rect">
            <a:avLst/>
          </a:prstGeom>
          <a:noFill/>
          <a:ln w="28575"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3200"/>
              <a:buNone/>
              <a:defRPr>
                <a:solidFill>
                  <a:schemeClr val="lt1"/>
                </a:solidFill>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a:endParaRPr/>
          </a:p>
        </p:txBody>
      </p:sp>
      <p:sp>
        <p:nvSpPr>
          <p:cNvPr id="13" name="Google Shape;13;p2"/>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1800"/>
              <a:buNone/>
              <a:defRPr b="1">
                <a:solidFill>
                  <a:schemeClr val="lt1"/>
                </a:solidFill>
              </a:defRPr>
            </a:lvl1pPr>
            <a:lvl2pPr lvl="1" algn="ctr">
              <a:lnSpc>
                <a:spcPct val="100000"/>
              </a:lnSpc>
              <a:spcBef>
                <a:spcPts val="0"/>
              </a:spcBef>
              <a:spcAft>
                <a:spcPts val="0"/>
              </a:spcAft>
              <a:buClr>
                <a:schemeClr val="lt1"/>
              </a:buClr>
              <a:buSzPts val="1800"/>
              <a:buNone/>
              <a:defRPr sz="1800" b="1">
                <a:solidFill>
                  <a:schemeClr val="lt1"/>
                </a:solidFill>
              </a:defRPr>
            </a:lvl2pPr>
            <a:lvl3pPr lvl="2" algn="ctr">
              <a:lnSpc>
                <a:spcPct val="100000"/>
              </a:lnSpc>
              <a:spcBef>
                <a:spcPts val="0"/>
              </a:spcBef>
              <a:spcAft>
                <a:spcPts val="0"/>
              </a:spcAft>
              <a:buClr>
                <a:schemeClr val="lt1"/>
              </a:buClr>
              <a:buSzPts val="1800"/>
              <a:buNone/>
              <a:defRPr sz="1800" b="1">
                <a:solidFill>
                  <a:schemeClr val="lt1"/>
                </a:solidFill>
              </a:defRPr>
            </a:lvl3pPr>
            <a:lvl4pPr lvl="3" algn="ctr">
              <a:lnSpc>
                <a:spcPct val="100000"/>
              </a:lnSpc>
              <a:spcBef>
                <a:spcPts val="0"/>
              </a:spcBef>
              <a:spcAft>
                <a:spcPts val="0"/>
              </a:spcAft>
              <a:buClr>
                <a:schemeClr val="lt1"/>
              </a:buClr>
              <a:buSzPts val="1800"/>
              <a:buNone/>
              <a:defRPr sz="1800" b="1">
                <a:solidFill>
                  <a:schemeClr val="lt1"/>
                </a:solidFill>
              </a:defRPr>
            </a:lvl4pPr>
            <a:lvl5pPr lvl="4" algn="ctr">
              <a:lnSpc>
                <a:spcPct val="100000"/>
              </a:lnSpc>
              <a:spcBef>
                <a:spcPts val="0"/>
              </a:spcBef>
              <a:spcAft>
                <a:spcPts val="0"/>
              </a:spcAft>
              <a:buClr>
                <a:schemeClr val="lt1"/>
              </a:buClr>
              <a:buSzPts val="1800"/>
              <a:buNone/>
              <a:defRPr sz="1800" b="1">
                <a:solidFill>
                  <a:schemeClr val="lt1"/>
                </a:solidFill>
              </a:defRPr>
            </a:lvl5pPr>
            <a:lvl6pPr lvl="5" algn="ctr">
              <a:lnSpc>
                <a:spcPct val="100000"/>
              </a:lnSpc>
              <a:spcBef>
                <a:spcPts val="0"/>
              </a:spcBef>
              <a:spcAft>
                <a:spcPts val="0"/>
              </a:spcAft>
              <a:buClr>
                <a:schemeClr val="lt1"/>
              </a:buClr>
              <a:buSzPts val="1800"/>
              <a:buNone/>
              <a:defRPr sz="1800" b="1">
                <a:solidFill>
                  <a:schemeClr val="lt1"/>
                </a:solidFill>
              </a:defRPr>
            </a:lvl6pPr>
            <a:lvl7pPr lvl="6" algn="ctr">
              <a:lnSpc>
                <a:spcPct val="100000"/>
              </a:lnSpc>
              <a:spcBef>
                <a:spcPts val="0"/>
              </a:spcBef>
              <a:spcAft>
                <a:spcPts val="0"/>
              </a:spcAft>
              <a:buClr>
                <a:schemeClr val="lt1"/>
              </a:buClr>
              <a:buSzPts val="1800"/>
              <a:buNone/>
              <a:defRPr sz="1800" b="1">
                <a:solidFill>
                  <a:schemeClr val="lt1"/>
                </a:solidFill>
              </a:defRPr>
            </a:lvl7pPr>
            <a:lvl8pPr lvl="7" algn="ctr">
              <a:lnSpc>
                <a:spcPct val="100000"/>
              </a:lnSpc>
              <a:spcBef>
                <a:spcPts val="0"/>
              </a:spcBef>
              <a:spcAft>
                <a:spcPts val="0"/>
              </a:spcAft>
              <a:buClr>
                <a:schemeClr val="lt1"/>
              </a:buClr>
              <a:buSzPts val="1800"/>
              <a:buNone/>
              <a:defRPr sz="1800" b="1">
                <a:solidFill>
                  <a:schemeClr val="lt1"/>
                </a:solidFill>
              </a:defRPr>
            </a:lvl8pPr>
            <a:lvl9pPr lvl="8" algn="ctr">
              <a:lnSpc>
                <a:spcPct val="100000"/>
              </a:lnSpc>
              <a:spcBef>
                <a:spcPts val="0"/>
              </a:spcBef>
              <a:spcAft>
                <a:spcPts val="0"/>
              </a:spcAft>
              <a:buClr>
                <a:schemeClr val="lt1"/>
              </a:buClr>
              <a:buSzPts val="1800"/>
              <a:buNone/>
              <a:defRPr sz="1800" b="1">
                <a:solidFill>
                  <a:schemeClr val="lt1"/>
                </a:solidFill>
              </a:defRPr>
            </a:lvl9pPr>
          </a:lstStyle>
          <a:p>
            <a:endParaRPr/>
          </a:p>
        </p:txBody>
      </p:sp>
      <p:sp>
        <p:nvSpPr>
          <p:cNvPr id="14" name="Google Shape;14;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Google Shape;17;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91378"/>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Google Shape;37;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1" name="Google Shape;41;p9"/>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noAutofit/>
          </a:bodyPr>
          <a:lstStyle>
            <a:lvl1pPr lvl="0" algn="ctr">
              <a:spcBef>
                <a:spcPts val="0"/>
              </a:spcBef>
              <a:spcAft>
                <a:spcPts val="0"/>
              </a:spcAft>
              <a:buSzPts val="10000"/>
              <a:buNone/>
              <a:defRPr sz="10000"/>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200"/>
              <a:buFont typeface="Roboto Condensed"/>
              <a:buNone/>
              <a:defRPr sz="3200" b="1">
                <a:solidFill>
                  <a:schemeClr val="dk1"/>
                </a:solidFill>
                <a:latin typeface="Roboto Condensed"/>
                <a:ea typeface="Roboto Condensed"/>
                <a:cs typeface="Roboto Condensed"/>
                <a:sym typeface="Roboto Condensed"/>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Condensed"/>
              <a:buChar char="●"/>
              <a:defRPr sz="1800">
                <a:solidFill>
                  <a:schemeClr val="dk2"/>
                </a:solidFill>
                <a:latin typeface="Roboto Condensed"/>
                <a:ea typeface="Roboto Condensed"/>
                <a:cs typeface="Roboto Condensed"/>
                <a:sym typeface="Roboto Condensed"/>
              </a:defRPr>
            </a:lvl1pPr>
            <a:lvl2pPr marL="914400" lvl="1"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2pPr>
            <a:lvl3pPr marL="1371600" lvl="2"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3pPr>
            <a:lvl4pPr marL="1828800" lvl="3"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4pPr>
            <a:lvl5pPr marL="2286000" lvl="4"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5pPr>
            <a:lvl6pPr marL="2743200" lvl="5"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6pPr>
            <a:lvl7pPr marL="3200400" lvl="6"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7pPr>
            <a:lvl8pPr marL="3657600" lvl="7"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8pPr>
            <a:lvl9pPr marL="4114800" lvl="8" indent="-317500">
              <a:lnSpc>
                <a:spcPct val="115000"/>
              </a:lnSpc>
              <a:spcBef>
                <a:spcPts val="1600"/>
              </a:spcBef>
              <a:spcAft>
                <a:spcPts val="160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9000"/>
            <a:lum/>
          </a:blip>
          <a:srcRect/>
          <a:stretch>
            <a:fillRect/>
          </a:stretch>
        </a:blipFill>
        <a:effectLst/>
      </p:bgPr>
    </p:bg>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3096250" y="1102850"/>
            <a:ext cx="2951400" cy="2139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a:t>Expanding and Improving Workplace Democracy as a Prerequisite for Humanising Labor and Work Environment</a:t>
            </a:r>
            <a:endParaRPr sz="1800" dirty="0"/>
          </a:p>
          <a:p>
            <a:pPr marL="0" lvl="0" indent="0" algn="ctr" rtl="0">
              <a:spcBef>
                <a:spcPts val="0"/>
              </a:spcBef>
              <a:spcAft>
                <a:spcPts val="0"/>
              </a:spcAft>
              <a:buNone/>
            </a:pPr>
            <a:r>
              <a:rPr lang="en" sz="1800" dirty="0"/>
              <a:t>DIRECT II</a:t>
            </a:r>
            <a:endParaRPr sz="1800" dirty="0"/>
          </a:p>
          <a:p>
            <a:pPr marL="0" lvl="0" indent="0" algn="ctr" rtl="0">
              <a:spcBef>
                <a:spcPts val="0"/>
              </a:spcBef>
              <a:spcAft>
                <a:spcPts val="0"/>
              </a:spcAft>
              <a:buNone/>
            </a:pPr>
            <a:r>
              <a:rPr lang="en" sz="1800" dirty="0"/>
              <a:t>Presentation of draft framework of the survey</a:t>
            </a:r>
            <a:endParaRPr sz="1800" dirty="0"/>
          </a:p>
        </p:txBody>
      </p:sp>
      <p:sp>
        <p:nvSpPr>
          <p:cNvPr id="60" name="Google Shape;60;p13"/>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1400" b="0"/>
              <a:t>Kick off meeting , </a:t>
            </a:r>
            <a:br>
              <a:rPr lang="en" sz="1400" b="0"/>
            </a:br>
            <a:r>
              <a:rPr lang="en" sz="1400" b="0"/>
              <a:t>24-25 February 2020, Sofia</a:t>
            </a:r>
            <a:endParaRPr sz="14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256833" y="1441641"/>
            <a:ext cx="4045200" cy="1683600"/>
          </a:xfrm>
          <a:prstGeom prst="rect">
            <a:avLst/>
          </a:prstGeom>
        </p:spPr>
        <p:txBody>
          <a:bodyPr spcFirstLastPara="1" wrap="square" lIns="91425" tIns="91425" rIns="91425" bIns="91425" anchor="b" anchorCtr="0">
            <a:noAutofit/>
          </a:bodyPr>
          <a:lstStyle/>
          <a:p>
            <a:pPr lvl="0"/>
            <a:r>
              <a:rPr lang="en-US" dirty="0"/>
              <a:t>Aims of the survey </a:t>
            </a:r>
            <a:endParaRPr dirty="0"/>
          </a:p>
        </p:txBody>
      </p:sp>
      <p:sp>
        <p:nvSpPr>
          <p:cNvPr id="96" name="Google Shape;96;p1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spcAft>
                <a:spcPts val="1600"/>
              </a:spcAft>
              <a:buNone/>
            </a:pPr>
            <a:r>
              <a:rPr lang="en-US" sz="1400" dirty="0"/>
              <a:t>To expand and deepen the study of direct workers’ participation in management in the partner countries, including unexplored sectors and businesses and/or enterprises and sectors, where new technologies are implemented;</a:t>
            </a:r>
          </a:p>
          <a:p>
            <a:pPr marL="0" lvl="0" indent="0">
              <a:spcAft>
                <a:spcPts val="1600"/>
              </a:spcAft>
              <a:buNone/>
            </a:pPr>
            <a:r>
              <a:rPr lang="en-US" sz="1400" dirty="0"/>
              <a:t>To explore in more detail the relationship between direct participation in governance </a:t>
            </a:r>
            <a:r>
              <a:rPr lang="en-US" sz="1400" dirty="0" smtClean="0"/>
              <a:t>and:</a:t>
            </a:r>
          </a:p>
          <a:p>
            <a:pPr marL="285750" indent="-285750">
              <a:spcAft>
                <a:spcPts val="1600"/>
              </a:spcAft>
            </a:pPr>
            <a:r>
              <a:rPr lang="en-US" sz="1400" dirty="0" err="1" smtClean="0"/>
              <a:t>humanising</a:t>
            </a:r>
            <a:r>
              <a:rPr lang="en-US" sz="1400" dirty="0" smtClean="0"/>
              <a:t> </a:t>
            </a:r>
            <a:r>
              <a:rPr lang="en-US" sz="1400" dirty="0"/>
              <a:t>the work environment</a:t>
            </a:r>
          </a:p>
          <a:p>
            <a:pPr marL="285750" indent="-285750">
              <a:spcAft>
                <a:spcPts val="1600"/>
              </a:spcAft>
            </a:pPr>
            <a:r>
              <a:rPr lang="en-US" sz="1400" dirty="0"/>
              <a:t>improving skills and workplace welfare  </a:t>
            </a:r>
          </a:p>
          <a:p>
            <a:pPr marL="285750" indent="-285750">
              <a:spcAft>
                <a:spcPts val="1600"/>
              </a:spcAft>
            </a:pPr>
            <a:r>
              <a:rPr lang="en-US" sz="1400" dirty="0"/>
              <a:t>improving work satisfaction and worker motivation </a:t>
            </a:r>
          </a:p>
          <a:p>
            <a:pPr marL="0" lvl="0" indent="0" algn="l" rtl="0">
              <a:spcBef>
                <a:spcPts val="0"/>
              </a:spcBef>
              <a:spcAft>
                <a:spcPts val="1600"/>
              </a:spcAft>
              <a:buNone/>
            </a:pPr>
            <a:endParaRPr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p>
            <a:pPr lvl="0"/>
            <a:r>
              <a:rPr lang="en-US" dirty="0"/>
              <a:t>Methodology</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lvl="0"/>
            <a:r>
              <a:rPr lang="en-US" sz="2800" dirty="0"/>
              <a:t>Methodology</a:t>
            </a:r>
            <a:endParaRPr sz="2800" dirty="0"/>
          </a:p>
        </p:txBody>
      </p:sp>
      <p:sp>
        <p:nvSpPr>
          <p:cNvPr id="71" name="Google Shape;71;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80000"/>
              </a:lnSpc>
              <a:spcBef>
                <a:spcPts val="600"/>
              </a:spcBef>
            </a:pPr>
            <a:r>
              <a:rPr lang="en-US" dirty="0"/>
              <a:t>Subject of the survey:</a:t>
            </a:r>
          </a:p>
          <a:p>
            <a:pPr>
              <a:lnSpc>
                <a:spcPct val="80000"/>
              </a:lnSpc>
              <a:spcBef>
                <a:spcPts val="600"/>
              </a:spcBef>
            </a:pPr>
            <a:r>
              <a:rPr lang="en-US" dirty="0" smtClean="0"/>
              <a:t>Deep </a:t>
            </a:r>
            <a:r>
              <a:rPr lang="en-US" dirty="0"/>
              <a:t>research of the new and various forms of direct workers participation, with focus on new sectors and on the companies with new technologies;</a:t>
            </a:r>
          </a:p>
          <a:p>
            <a:pPr>
              <a:lnSpc>
                <a:spcPct val="80000"/>
              </a:lnSpc>
              <a:spcBef>
                <a:spcPts val="600"/>
              </a:spcBef>
            </a:pPr>
            <a:r>
              <a:rPr lang="en-US" dirty="0"/>
              <a:t>Special attention on the impact of the direct workers participation on the following issues:</a:t>
            </a:r>
          </a:p>
          <a:p>
            <a:pPr lvl="1">
              <a:lnSpc>
                <a:spcPct val="80000"/>
              </a:lnSpc>
              <a:spcBef>
                <a:spcPts val="600"/>
              </a:spcBef>
              <a:buFont typeface="Wingdings" pitchFamily="2" charset="2"/>
              <a:buChar char="§"/>
            </a:pPr>
            <a:r>
              <a:rPr lang="en-US" sz="1600" dirty="0"/>
              <a:t>Humanizing work ( improvement of work tasks, job enlargement and job enrichment; preventing of the occupational stress , improvement flexibility of work tasks, working time and places of work etc.);</a:t>
            </a:r>
          </a:p>
          <a:p>
            <a:pPr lvl="1">
              <a:lnSpc>
                <a:spcPct val="80000"/>
              </a:lnSpc>
              <a:spcBef>
                <a:spcPts val="600"/>
              </a:spcBef>
              <a:buFont typeface="Wingdings" pitchFamily="2" charset="2"/>
              <a:buChar char="§"/>
            </a:pPr>
            <a:r>
              <a:rPr lang="en-US" sz="1600" dirty="0"/>
              <a:t>Improvement of skills and training, career development;</a:t>
            </a:r>
          </a:p>
          <a:p>
            <a:pPr lvl="1">
              <a:lnSpc>
                <a:spcPct val="80000"/>
              </a:lnSpc>
              <a:spcBef>
                <a:spcPts val="600"/>
              </a:spcBef>
              <a:buFont typeface="Wingdings" pitchFamily="2" charset="2"/>
              <a:buChar char="§"/>
            </a:pPr>
            <a:r>
              <a:rPr lang="en-US" sz="1600" dirty="0"/>
              <a:t>Improvement of wages and productivity ;</a:t>
            </a:r>
          </a:p>
          <a:p>
            <a:pPr lvl="1">
              <a:lnSpc>
                <a:spcPct val="80000"/>
              </a:lnSpc>
              <a:spcBef>
                <a:spcPts val="600"/>
              </a:spcBef>
              <a:buFont typeface="Wingdings" pitchFamily="2" charset="2"/>
              <a:buChar char="§"/>
            </a:pPr>
            <a:r>
              <a:rPr lang="en-US" sz="1600" dirty="0"/>
              <a:t>Improvement of the occupational welfare ( more facilities at work, social benefits, work-life balance, equal opportunities etc.);</a:t>
            </a:r>
          </a:p>
          <a:p>
            <a:pPr lvl="1">
              <a:lnSpc>
                <a:spcPct val="80000"/>
              </a:lnSpc>
              <a:spcBef>
                <a:spcPts val="600"/>
              </a:spcBef>
              <a:buFont typeface="Wingdings" pitchFamily="2" charset="2"/>
              <a:buChar char="§"/>
            </a:pPr>
            <a:r>
              <a:rPr lang="en-US" sz="1600" dirty="0"/>
              <a:t>Improvement of the work/job satisfaction and motivation for work</a:t>
            </a:r>
          </a:p>
        </p:txBody>
      </p:sp>
    </p:spTree>
    <p:extLst>
      <p:ext uri="{BB962C8B-B14F-4D97-AF65-F5344CB8AC3E}">
        <p14:creationId xmlns:p14="http://schemas.microsoft.com/office/powerpoint/2010/main" val="1804478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lvl="0"/>
            <a:r>
              <a:rPr lang="en-US" sz="2800" dirty="0"/>
              <a:t>Methodology</a:t>
            </a:r>
            <a:endParaRPr sz="2800" dirty="0"/>
          </a:p>
        </p:txBody>
      </p:sp>
      <p:sp>
        <p:nvSpPr>
          <p:cNvPr id="71" name="Google Shape;71;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80000"/>
              </a:lnSpc>
              <a:spcBef>
                <a:spcPts val="600"/>
              </a:spcBef>
            </a:pPr>
            <a:r>
              <a:rPr lang="en-US" dirty="0"/>
              <a:t>Subject of the survey:</a:t>
            </a:r>
            <a:br>
              <a:rPr lang="en-US" dirty="0"/>
            </a:br>
            <a:r>
              <a:rPr lang="en-US" dirty="0"/>
              <a:t>Direct workers participation and the managerial policies and practices concerning </a:t>
            </a:r>
            <a:r>
              <a:rPr lang="en-US" dirty="0" err="1"/>
              <a:t>labour</a:t>
            </a:r>
            <a:r>
              <a:rPr lang="en-US" dirty="0"/>
              <a:t> issues and human resource management;</a:t>
            </a:r>
          </a:p>
          <a:p>
            <a:pPr>
              <a:lnSpc>
                <a:spcPct val="80000"/>
              </a:lnSpc>
              <a:spcBef>
                <a:spcPts val="600"/>
              </a:spcBef>
            </a:pPr>
            <a:r>
              <a:rPr lang="en-US" dirty="0"/>
              <a:t>The forms of direct participation and the system of industrial relations and workers representation:</a:t>
            </a:r>
          </a:p>
          <a:p>
            <a:pPr lvl="1">
              <a:lnSpc>
                <a:spcPct val="80000"/>
              </a:lnSpc>
              <a:spcBef>
                <a:spcPts val="600"/>
              </a:spcBef>
              <a:buFont typeface="Wingdings" pitchFamily="2" charset="2"/>
              <a:buChar char="§"/>
            </a:pPr>
            <a:r>
              <a:rPr lang="en-US" sz="1600" dirty="0"/>
              <a:t>Main relations between the forms of direct workers participation and representative participation ( I&amp;C, H&amp;S committees, other forms ) in the context of their influence on the  humanizing work, skills improvement, occupational welfare etc.;</a:t>
            </a:r>
          </a:p>
          <a:p>
            <a:pPr lvl="1">
              <a:lnSpc>
                <a:spcPct val="80000"/>
              </a:lnSpc>
              <a:spcBef>
                <a:spcPts val="600"/>
              </a:spcBef>
              <a:buFont typeface="Wingdings" pitchFamily="2" charset="2"/>
              <a:buChar char="§"/>
            </a:pPr>
            <a:r>
              <a:rPr lang="en-US" sz="1600" dirty="0"/>
              <a:t>Direct participation, trade union representation, collective bargaining, collective </a:t>
            </a:r>
            <a:r>
              <a:rPr lang="en-US" sz="1600" dirty="0" err="1"/>
              <a:t>labour</a:t>
            </a:r>
            <a:r>
              <a:rPr lang="en-US" sz="1600" dirty="0"/>
              <a:t> disputes : interaction and distinction of their impact on the working environment, wages and productivity, occupational welfare etc.</a:t>
            </a:r>
          </a:p>
        </p:txBody>
      </p:sp>
    </p:spTree>
    <p:extLst>
      <p:ext uri="{BB962C8B-B14F-4D97-AF65-F5344CB8AC3E}">
        <p14:creationId xmlns:p14="http://schemas.microsoft.com/office/powerpoint/2010/main" val="1585387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lvl="0"/>
            <a:r>
              <a:rPr lang="en-US" sz="2800" dirty="0"/>
              <a:t>Methodology</a:t>
            </a:r>
            <a:endParaRPr sz="2800" dirty="0"/>
          </a:p>
        </p:txBody>
      </p:sp>
      <p:sp>
        <p:nvSpPr>
          <p:cNvPr id="71" name="Google Shape;71;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r>
              <a:rPr lang="en-GB" dirty="0"/>
              <a:t>The project will examine direct participation in two business sectors (one services sector and one manufacturing sector) through:</a:t>
            </a:r>
          </a:p>
          <a:p>
            <a:pPr lvl="1">
              <a:lnSpc>
                <a:spcPct val="80000"/>
              </a:lnSpc>
              <a:spcBef>
                <a:spcPts val="600"/>
              </a:spcBef>
              <a:buFont typeface="Wingdings" pitchFamily="2" charset="2"/>
              <a:buChar char="§"/>
            </a:pPr>
            <a:r>
              <a:rPr lang="en-US" sz="1600" dirty="0"/>
              <a:t>Desk research;</a:t>
            </a:r>
          </a:p>
          <a:p>
            <a:pPr lvl="1">
              <a:lnSpc>
                <a:spcPct val="80000"/>
              </a:lnSpc>
              <a:spcBef>
                <a:spcPts val="600"/>
              </a:spcBef>
              <a:buFont typeface="Wingdings" pitchFamily="2" charset="2"/>
              <a:buChar char="§"/>
            </a:pPr>
            <a:r>
              <a:rPr lang="en-US" sz="1600" dirty="0"/>
              <a:t>An agreed survey questionnaire;</a:t>
            </a:r>
          </a:p>
          <a:p>
            <a:pPr lvl="1">
              <a:lnSpc>
                <a:spcPct val="80000"/>
              </a:lnSpc>
              <a:spcBef>
                <a:spcPts val="600"/>
              </a:spcBef>
              <a:buFont typeface="Wingdings" pitchFamily="2" charset="2"/>
              <a:buChar char="§"/>
            </a:pPr>
            <a:r>
              <a:rPr lang="en-US" sz="1600" dirty="0"/>
              <a:t>An agreed number of interviews with employer and employee representatives and other stakeholders in the participating EU Member States ;</a:t>
            </a:r>
          </a:p>
          <a:p>
            <a:pPr lvl="1">
              <a:lnSpc>
                <a:spcPct val="80000"/>
              </a:lnSpc>
              <a:spcBef>
                <a:spcPts val="600"/>
              </a:spcBef>
              <a:buFont typeface="Wingdings" pitchFamily="2" charset="2"/>
              <a:buChar char="§"/>
            </a:pPr>
            <a:r>
              <a:rPr lang="en-US" sz="1600" dirty="0"/>
              <a:t>Case-studies </a:t>
            </a:r>
          </a:p>
        </p:txBody>
      </p:sp>
    </p:spTree>
    <p:extLst>
      <p:ext uri="{BB962C8B-B14F-4D97-AF65-F5344CB8AC3E}">
        <p14:creationId xmlns:p14="http://schemas.microsoft.com/office/powerpoint/2010/main" val="1641786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269834" y="1792668"/>
            <a:ext cx="4045200" cy="1683600"/>
          </a:xfrm>
          <a:prstGeom prst="rect">
            <a:avLst/>
          </a:prstGeom>
        </p:spPr>
        <p:txBody>
          <a:bodyPr spcFirstLastPara="1" wrap="square" lIns="91425" tIns="91425" rIns="91425" bIns="91425" anchor="b" anchorCtr="0">
            <a:noAutofit/>
          </a:bodyPr>
          <a:lstStyle/>
          <a:p>
            <a:pPr lvl="0"/>
            <a:r>
              <a:rPr lang="en-US" dirty="0"/>
              <a:t>Target groups and </a:t>
            </a:r>
            <a:br>
              <a:rPr lang="en-US" dirty="0"/>
            </a:br>
            <a:r>
              <a:rPr lang="en-US" dirty="0"/>
              <a:t>sectors</a:t>
            </a:r>
            <a:endParaRPr dirty="0"/>
          </a:p>
        </p:txBody>
      </p:sp>
      <p:sp>
        <p:nvSpPr>
          <p:cNvPr id="96" name="Google Shape;96;p1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spcAft>
                <a:spcPts val="600"/>
              </a:spcAft>
              <a:buNone/>
            </a:pPr>
            <a:r>
              <a:rPr lang="en-US" sz="1600" b="1" dirty="0"/>
              <a:t>Target groups:</a:t>
            </a:r>
          </a:p>
          <a:p>
            <a:pPr marL="285750" indent="-285750">
              <a:spcAft>
                <a:spcPts val="600"/>
              </a:spcAft>
            </a:pPr>
            <a:r>
              <a:rPr lang="en-US" sz="1600" dirty="0"/>
              <a:t>Employees/workers</a:t>
            </a:r>
          </a:p>
          <a:p>
            <a:pPr marL="285750" indent="-285750">
              <a:spcAft>
                <a:spcPts val="600"/>
              </a:spcAft>
            </a:pPr>
            <a:r>
              <a:rPr lang="en-US" sz="1600" dirty="0"/>
              <a:t>Managers</a:t>
            </a:r>
          </a:p>
          <a:p>
            <a:pPr marL="285750" indent="-285750">
              <a:spcAft>
                <a:spcPts val="600"/>
              </a:spcAft>
            </a:pPr>
            <a:r>
              <a:rPr lang="en-US" sz="1600" dirty="0"/>
              <a:t>Employers</a:t>
            </a:r>
          </a:p>
          <a:p>
            <a:pPr marL="285750" indent="-285750">
              <a:spcAft>
                <a:spcPts val="600"/>
              </a:spcAft>
            </a:pPr>
            <a:r>
              <a:rPr lang="en-US" sz="1600" dirty="0"/>
              <a:t>Employee’ representatives;</a:t>
            </a:r>
          </a:p>
          <a:p>
            <a:pPr marL="285750" indent="-285750">
              <a:spcAft>
                <a:spcPts val="600"/>
              </a:spcAft>
            </a:pPr>
            <a:r>
              <a:rPr lang="en-US" sz="1600" dirty="0"/>
              <a:t>Trade union representatives</a:t>
            </a:r>
          </a:p>
          <a:p>
            <a:pPr marL="285750" indent="-285750">
              <a:spcAft>
                <a:spcPts val="600"/>
              </a:spcAft>
            </a:pPr>
            <a:r>
              <a:rPr lang="en-US" sz="1600" dirty="0"/>
              <a:t>Government administration</a:t>
            </a:r>
          </a:p>
          <a:p>
            <a:pPr marL="285750" indent="-285750">
              <a:spcAft>
                <a:spcPts val="600"/>
              </a:spcAft>
            </a:pPr>
            <a:r>
              <a:rPr lang="en-US" sz="1600" dirty="0"/>
              <a:t>Others: academicals ; NGO-representatives</a:t>
            </a:r>
          </a:p>
          <a:p>
            <a:pPr marL="0" lvl="0" indent="0" algn="l" rtl="0">
              <a:spcBef>
                <a:spcPts val="0"/>
              </a:spcBef>
              <a:spcAft>
                <a:spcPts val="600"/>
              </a:spcAft>
              <a:buNone/>
            </a:pPr>
            <a:endParaRPr sz="1600" dirty="0"/>
          </a:p>
        </p:txBody>
      </p:sp>
    </p:spTree>
    <p:extLst>
      <p:ext uri="{BB962C8B-B14F-4D97-AF65-F5344CB8AC3E}">
        <p14:creationId xmlns:p14="http://schemas.microsoft.com/office/powerpoint/2010/main" val="1943075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269834" y="1684326"/>
            <a:ext cx="4045200" cy="1683600"/>
          </a:xfrm>
          <a:prstGeom prst="rect">
            <a:avLst/>
          </a:prstGeom>
        </p:spPr>
        <p:txBody>
          <a:bodyPr spcFirstLastPara="1" wrap="square" lIns="91425" tIns="91425" rIns="91425" bIns="91425" anchor="b" anchorCtr="0">
            <a:noAutofit/>
          </a:bodyPr>
          <a:lstStyle/>
          <a:p>
            <a:pPr lvl="0"/>
            <a:r>
              <a:rPr lang="en-US" dirty="0"/>
              <a:t>Target groups and </a:t>
            </a:r>
            <a:br>
              <a:rPr lang="en-US" dirty="0"/>
            </a:br>
            <a:r>
              <a:rPr lang="en-US" dirty="0"/>
              <a:t>sectors</a:t>
            </a:r>
            <a:endParaRPr dirty="0"/>
          </a:p>
        </p:txBody>
      </p:sp>
      <p:sp>
        <p:nvSpPr>
          <p:cNvPr id="96" name="Google Shape;96;p1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spcAft>
                <a:spcPts val="600"/>
              </a:spcAft>
              <a:buNone/>
            </a:pPr>
            <a:r>
              <a:rPr lang="en-US" sz="1400" b="1" dirty="0"/>
              <a:t>Target sectors:</a:t>
            </a:r>
          </a:p>
          <a:p>
            <a:pPr marL="0" lvl="0" indent="0">
              <a:spcAft>
                <a:spcPts val="600"/>
              </a:spcAft>
              <a:buNone/>
            </a:pPr>
            <a:r>
              <a:rPr lang="en-US" sz="1400" b="1" dirty="0"/>
              <a:t>Suggestion: </a:t>
            </a:r>
          </a:p>
          <a:p>
            <a:pPr marL="285750" indent="-285750">
              <a:spcAft>
                <a:spcPts val="600"/>
              </a:spcAft>
            </a:pPr>
            <a:r>
              <a:rPr lang="en-US" sz="1400" dirty="0"/>
              <a:t>at least one sector from industry/ manufacturing : metal industry; production of building materials, textile, clothing etc.;</a:t>
            </a:r>
          </a:p>
          <a:p>
            <a:pPr marL="285750" indent="-285750">
              <a:spcAft>
                <a:spcPts val="600"/>
              </a:spcAft>
            </a:pPr>
            <a:r>
              <a:rPr lang="en-US" sz="1400" dirty="0"/>
              <a:t>at least one sector form services : private services (banks, IT-s or others) or public services (posts, health care, education etc.)</a:t>
            </a:r>
          </a:p>
          <a:p>
            <a:pPr marL="285750" indent="-285750">
              <a:spcAft>
                <a:spcPts val="600"/>
              </a:spcAft>
            </a:pPr>
            <a:r>
              <a:rPr lang="en-US" sz="1400" dirty="0"/>
              <a:t>only enterprises in which all or a substantial percentage of the workforce is </a:t>
            </a:r>
            <a:r>
              <a:rPr lang="en-US" sz="1400" dirty="0" err="1"/>
              <a:t>unionised</a:t>
            </a:r>
            <a:r>
              <a:rPr lang="en-US" sz="1400" dirty="0"/>
              <a:t> will be investigated, one important aspect of the project will be the attitude and support (or opposition) of trade unions to direct participation </a:t>
            </a:r>
          </a:p>
        </p:txBody>
      </p:sp>
      <p:sp>
        <p:nvSpPr>
          <p:cNvPr id="4" name="Google Shape;101;p20"/>
          <p:cNvSpPr txBox="1">
            <a:spLocks/>
          </p:cNvSpPr>
          <p:nvPr/>
        </p:nvSpPr>
        <p:spPr>
          <a:xfrm>
            <a:off x="349836" y="3889149"/>
            <a:ext cx="3762798" cy="598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100"/>
              <a:buFont typeface="Roboto Condensed"/>
              <a:buNone/>
              <a:defRPr sz="2100" b="0" i="0" u="none" strike="noStrike" cap="none">
                <a:solidFill>
                  <a:schemeClr val="dk2"/>
                </a:solidFill>
                <a:latin typeface="Roboto Condensed"/>
                <a:ea typeface="Roboto Condensed"/>
                <a:cs typeface="Roboto Condensed"/>
                <a:sym typeface="Roboto Condensed"/>
              </a:defRPr>
            </a:lvl1pPr>
            <a:lvl2pPr marL="914400" marR="0" lvl="1" indent="-317500" algn="ctr" rtl="0">
              <a:lnSpc>
                <a:spcPct val="100000"/>
              </a:lnSpc>
              <a:spcBef>
                <a:spcPts val="0"/>
              </a:spcBef>
              <a:spcAft>
                <a:spcPts val="0"/>
              </a:spcAft>
              <a:buClr>
                <a:schemeClr val="dk2"/>
              </a:buClr>
              <a:buSzPts val="2100"/>
              <a:buFont typeface="Roboto Condensed"/>
              <a:buNone/>
              <a:defRPr sz="2100" b="0" i="0" u="none" strike="noStrike" cap="none">
                <a:solidFill>
                  <a:schemeClr val="dk2"/>
                </a:solidFill>
                <a:latin typeface="Roboto Condensed"/>
                <a:ea typeface="Roboto Condensed"/>
                <a:cs typeface="Roboto Condensed"/>
                <a:sym typeface="Roboto Condensed"/>
              </a:defRPr>
            </a:lvl2pPr>
            <a:lvl3pPr marL="1371600" marR="0" lvl="2" indent="-317500" algn="ctr" rtl="0">
              <a:lnSpc>
                <a:spcPct val="100000"/>
              </a:lnSpc>
              <a:spcBef>
                <a:spcPts val="0"/>
              </a:spcBef>
              <a:spcAft>
                <a:spcPts val="0"/>
              </a:spcAft>
              <a:buClr>
                <a:schemeClr val="dk2"/>
              </a:buClr>
              <a:buSzPts val="2100"/>
              <a:buFont typeface="Roboto Condensed"/>
              <a:buNone/>
              <a:defRPr sz="2100" b="0" i="0" u="none" strike="noStrike" cap="none">
                <a:solidFill>
                  <a:schemeClr val="dk2"/>
                </a:solidFill>
                <a:latin typeface="Roboto Condensed"/>
                <a:ea typeface="Roboto Condensed"/>
                <a:cs typeface="Roboto Condensed"/>
                <a:sym typeface="Roboto Condensed"/>
              </a:defRPr>
            </a:lvl3pPr>
            <a:lvl4pPr marL="1828800" marR="0" lvl="3" indent="-317500" algn="ctr" rtl="0">
              <a:lnSpc>
                <a:spcPct val="100000"/>
              </a:lnSpc>
              <a:spcBef>
                <a:spcPts val="0"/>
              </a:spcBef>
              <a:spcAft>
                <a:spcPts val="0"/>
              </a:spcAft>
              <a:buClr>
                <a:schemeClr val="dk2"/>
              </a:buClr>
              <a:buSzPts val="2100"/>
              <a:buFont typeface="Roboto Condensed"/>
              <a:buNone/>
              <a:defRPr sz="2100" b="0" i="0" u="none" strike="noStrike" cap="none">
                <a:solidFill>
                  <a:schemeClr val="dk2"/>
                </a:solidFill>
                <a:latin typeface="Roboto Condensed"/>
                <a:ea typeface="Roboto Condensed"/>
                <a:cs typeface="Roboto Condensed"/>
                <a:sym typeface="Roboto Condensed"/>
              </a:defRPr>
            </a:lvl4pPr>
            <a:lvl5pPr marL="2286000" marR="0" lvl="4" indent="-317500" algn="ctr" rtl="0">
              <a:lnSpc>
                <a:spcPct val="100000"/>
              </a:lnSpc>
              <a:spcBef>
                <a:spcPts val="0"/>
              </a:spcBef>
              <a:spcAft>
                <a:spcPts val="0"/>
              </a:spcAft>
              <a:buClr>
                <a:schemeClr val="dk2"/>
              </a:buClr>
              <a:buSzPts val="2100"/>
              <a:buFont typeface="Roboto Condensed"/>
              <a:buNone/>
              <a:defRPr sz="2100" b="0" i="0" u="none" strike="noStrike" cap="none">
                <a:solidFill>
                  <a:schemeClr val="dk2"/>
                </a:solidFill>
                <a:latin typeface="Roboto Condensed"/>
                <a:ea typeface="Roboto Condensed"/>
                <a:cs typeface="Roboto Condensed"/>
                <a:sym typeface="Roboto Condensed"/>
              </a:defRPr>
            </a:lvl5pPr>
            <a:lvl6pPr marL="2743200" marR="0" lvl="5" indent="-317500" algn="ctr" rtl="0">
              <a:lnSpc>
                <a:spcPct val="100000"/>
              </a:lnSpc>
              <a:spcBef>
                <a:spcPts val="0"/>
              </a:spcBef>
              <a:spcAft>
                <a:spcPts val="0"/>
              </a:spcAft>
              <a:buClr>
                <a:schemeClr val="dk2"/>
              </a:buClr>
              <a:buSzPts val="2100"/>
              <a:buFont typeface="Roboto Condensed"/>
              <a:buNone/>
              <a:defRPr sz="2100" b="0" i="0" u="none" strike="noStrike" cap="none">
                <a:solidFill>
                  <a:schemeClr val="dk2"/>
                </a:solidFill>
                <a:latin typeface="Roboto Condensed"/>
                <a:ea typeface="Roboto Condensed"/>
                <a:cs typeface="Roboto Condensed"/>
                <a:sym typeface="Roboto Condensed"/>
              </a:defRPr>
            </a:lvl6pPr>
            <a:lvl7pPr marL="3200400" marR="0" lvl="6" indent="-317500" algn="ctr" rtl="0">
              <a:lnSpc>
                <a:spcPct val="100000"/>
              </a:lnSpc>
              <a:spcBef>
                <a:spcPts val="0"/>
              </a:spcBef>
              <a:spcAft>
                <a:spcPts val="0"/>
              </a:spcAft>
              <a:buClr>
                <a:schemeClr val="dk2"/>
              </a:buClr>
              <a:buSzPts val="2100"/>
              <a:buFont typeface="Roboto Condensed"/>
              <a:buNone/>
              <a:defRPr sz="2100" b="0" i="0" u="none" strike="noStrike" cap="none">
                <a:solidFill>
                  <a:schemeClr val="dk2"/>
                </a:solidFill>
                <a:latin typeface="Roboto Condensed"/>
                <a:ea typeface="Roboto Condensed"/>
                <a:cs typeface="Roboto Condensed"/>
                <a:sym typeface="Roboto Condensed"/>
              </a:defRPr>
            </a:lvl7pPr>
            <a:lvl8pPr marL="3657600" marR="0" lvl="7" indent="-317500" algn="ctr" rtl="0">
              <a:lnSpc>
                <a:spcPct val="100000"/>
              </a:lnSpc>
              <a:spcBef>
                <a:spcPts val="0"/>
              </a:spcBef>
              <a:spcAft>
                <a:spcPts val="0"/>
              </a:spcAft>
              <a:buClr>
                <a:schemeClr val="dk2"/>
              </a:buClr>
              <a:buSzPts val="2100"/>
              <a:buFont typeface="Roboto Condensed"/>
              <a:buNone/>
              <a:defRPr sz="2100" b="0" i="0" u="none" strike="noStrike" cap="none">
                <a:solidFill>
                  <a:schemeClr val="dk2"/>
                </a:solidFill>
                <a:latin typeface="Roboto Condensed"/>
                <a:ea typeface="Roboto Condensed"/>
                <a:cs typeface="Roboto Condensed"/>
                <a:sym typeface="Roboto Condensed"/>
              </a:defRPr>
            </a:lvl8pPr>
            <a:lvl9pPr marL="4114800" marR="0" lvl="8" indent="-317500" algn="ctr" rtl="0">
              <a:lnSpc>
                <a:spcPct val="100000"/>
              </a:lnSpc>
              <a:spcBef>
                <a:spcPts val="0"/>
              </a:spcBef>
              <a:spcAft>
                <a:spcPts val="0"/>
              </a:spcAft>
              <a:buClr>
                <a:schemeClr val="dk2"/>
              </a:buClr>
              <a:buSzPts val="2100"/>
              <a:buFont typeface="Roboto Condensed"/>
              <a:buNone/>
              <a:defRPr sz="2100" b="0" i="0" u="none" strike="noStrike" cap="none">
                <a:solidFill>
                  <a:schemeClr val="dk2"/>
                </a:solidFill>
                <a:latin typeface="Roboto Condensed"/>
                <a:ea typeface="Roboto Condensed"/>
                <a:cs typeface="Roboto Condensed"/>
                <a:sym typeface="Roboto Condensed"/>
              </a:defRPr>
            </a:lvl9pPr>
          </a:lstStyle>
          <a:p>
            <a:pPr marL="0" indent="0" algn="l"/>
            <a:r>
              <a:rPr lang="en-US" sz="1400" b="1" dirty="0" smtClean="0"/>
              <a:t>Notes: </a:t>
            </a:r>
            <a:r>
              <a:rPr lang="en-US" sz="1400" dirty="0" smtClean="0"/>
              <a:t>The sectors covered will differ from country to country, depending on procedures of  direct participation are used and on access by the project partners to relevant enterprises;</a:t>
            </a:r>
          </a:p>
          <a:p>
            <a:pPr marL="0" indent="0" algn="l"/>
            <a:endParaRPr lang="en-US" sz="1400" dirty="0"/>
          </a:p>
        </p:txBody>
      </p:sp>
    </p:spTree>
    <p:extLst>
      <p:ext uri="{BB962C8B-B14F-4D97-AF65-F5344CB8AC3E}">
        <p14:creationId xmlns:p14="http://schemas.microsoft.com/office/powerpoint/2010/main" val="2780095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269834" y="1120951"/>
            <a:ext cx="4045200" cy="1683600"/>
          </a:xfrm>
          <a:prstGeom prst="rect">
            <a:avLst/>
          </a:prstGeom>
        </p:spPr>
        <p:txBody>
          <a:bodyPr spcFirstLastPara="1" wrap="square" lIns="91425" tIns="91425" rIns="91425" bIns="91425" anchor="b" anchorCtr="0">
            <a:noAutofit/>
          </a:bodyPr>
          <a:lstStyle/>
          <a:p>
            <a:pPr lvl="0"/>
            <a:r>
              <a:rPr lang="en-US" sz="4400" dirty="0"/>
              <a:t>Stage 1</a:t>
            </a:r>
            <a:endParaRPr dirty="0"/>
          </a:p>
        </p:txBody>
      </p:sp>
      <p:sp>
        <p:nvSpPr>
          <p:cNvPr id="96" name="Google Shape;96;p1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spcAft>
                <a:spcPts val="1600"/>
              </a:spcAft>
              <a:buNone/>
            </a:pPr>
            <a:r>
              <a:rPr lang="en-US" sz="1600" b="1" dirty="0"/>
              <a:t>Stage 1 </a:t>
            </a:r>
            <a:r>
              <a:rPr lang="en-US" sz="1600" dirty="0"/>
              <a:t>will consist of desk research on the links between direct participation and other forms of employee participation and representation, in the context of their direct influence on </a:t>
            </a:r>
            <a:r>
              <a:rPr lang="en-US" sz="1600" dirty="0" err="1"/>
              <a:t>humanising</a:t>
            </a:r>
            <a:r>
              <a:rPr lang="en-US" sz="1600" dirty="0"/>
              <a:t> the work environment, improving skills and workplace welfare, improving work satisfaction and worker motivation, including the impact of new technologies in the six countries (</a:t>
            </a:r>
            <a:r>
              <a:rPr lang="en-US" sz="1600" dirty="0" err="1"/>
              <a:t>Bulgaria,Cyprus</a:t>
            </a:r>
            <a:r>
              <a:rPr lang="en-US" sz="1600" dirty="0"/>
              <a:t>, Ireland, Italy, Poland, Spain);</a:t>
            </a:r>
            <a:endParaRPr lang="en-US" sz="1600" dirty="0"/>
          </a:p>
        </p:txBody>
      </p:sp>
    </p:spTree>
    <p:extLst>
      <p:ext uri="{BB962C8B-B14F-4D97-AF65-F5344CB8AC3E}">
        <p14:creationId xmlns:p14="http://schemas.microsoft.com/office/powerpoint/2010/main" val="1174613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269834" y="1120951"/>
            <a:ext cx="4045200" cy="1683600"/>
          </a:xfrm>
          <a:prstGeom prst="rect">
            <a:avLst/>
          </a:prstGeom>
        </p:spPr>
        <p:txBody>
          <a:bodyPr spcFirstLastPara="1" wrap="square" lIns="91425" tIns="91425" rIns="91425" bIns="91425" anchor="b" anchorCtr="0">
            <a:noAutofit/>
          </a:bodyPr>
          <a:lstStyle/>
          <a:p>
            <a:pPr lvl="0"/>
            <a:r>
              <a:rPr lang="en-US" sz="4400" dirty="0"/>
              <a:t>Stage 2</a:t>
            </a:r>
            <a:endParaRPr dirty="0"/>
          </a:p>
        </p:txBody>
      </p:sp>
      <p:sp>
        <p:nvSpPr>
          <p:cNvPr id="96" name="Google Shape;96;p1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spcAft>
                <a:spcPts val="1600"/>
              </a:spcAft>
              <a:buNone/>
            </a:pPr>
            <a:r>
              <a:rPr lang="en-US" sz="1600" dirty="0" smtClean="0"/>
              <a:t>Stage 2 will consist of interviews (from 5 to 10) with selected respondents from the social partners and other </a:t>
            </a:r>
            <a:r>
              <a:rPr lang="en-US" sz="1600" dirty="0" err="1" smtClean="0"/>
              <a:t>organisations</a:t>
            </a:r>
            <a:r>
              <a:rPr lang="en-US" sz="1600" dirty="0" smtClean="0"/>
              <a:t> who may be key stakeholders in employee participation (</a:t>
            </a:r>
            <a:r>
              <a:rPr lang="en-US" sz="1600" dirty="0" err="1" smtClean="0"/>
              <a:t>e.g.national</a:t>
            </a:r>
            <a:r>
              <a:rPr lang="en-US" sz="1600" dirty="0" smtClean="0"/>
              <a:t> trade union officials, branch officials and shop stewards, employers’ </a:t>
            </a:r>
            <a:r>
              <a:rPr lang="en-US" sz="1600" dirty="0" err="1" smtClean="0"/>
              <a:t>associations,public</a:t>
            </a:r>
            <a:r>
              <a:rPr lang="en-US" sz="1600" dirty="0" smtClean="0"/>
              <a:t> policy experts etc.);</a:t>
            </a:r>
            <a:endParaRPr lang="en-US" sz="1600" dirty="0"/>
          </a:p>
        </p:txBody>
      </p:sp>
    </p:spTree>
    <p:extLst>
      <p:ext uri="{BB962C8B-B14F-4D97-AF65-F5344CB8AC3E}">
        <p14:creationId xmlns:p14="http://schemas.microsoft.com/office/powerpoint/2010/main" val="2979280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269834" y="1120951"/>
            <a:ext cx="4045200" cy="1683600"/>
          </a:xfrm>
          <a:prstGeom prst="rect">
            <a:avLst/>
          </a:prstGeom>
        </p:spPr>
        <p:txBody>
          <a:bodyPr spcFirstLastPara="1" wrap="square" lIns="91425" tIns="91425" rIns="91425" bIns="91425" anchor="b" anchorCtr="0">
            <a:noAutofit/>
          </a:bodyPr>
          <a:lstStyle/>
          <a:p>
            <a:pPr lvl="0"/>
            <a:r>
              <a:rPr lang="en-US" sz="4400" dirty="0"/>
              <a:t>Stage 3</a:t>
            </a:r>
            <a:endParaRPr dirty="0"/>
          </a:p>
        </p:txBody>
      </p:sp>
      <p:sp>
        <p:nvSpPr>
          <p:cNvPr id="96" name="Google Shape;96;p1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spcAft>
                <a:spcPts val="1600"/>
              </a:spcAft>
              <a:buNone/>
            </a:pPr>
            <a:r>
              <a:rPr lang="en-US" sz="1600" dirty="0"/>
              <a:t>Stage 3 will consist of case studies of selected companies.</a:t>
            </a:r>
          </a:p>
        </p:txBody>
      </p:sp>
    </p:spTree>
    <p:extLst>
      <p:ext uri="{BB962C8B-B14F-4D97-AF65-F5344CB8AC3E}">
        <p14:creationId xmlns:p14="http://schemas.microsoft.com/office/powerpoint/2010/main" val="3067245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lvl="0"/>
            <a:r>
              <a:rPr lang="en-US" dirty="0"/>
              <a:t>Content</a:t>
            </a:r>
            <a:endParaRPr dirty="0"/>
          </a:p>
        </p:txBody>
      </p:sp>
      <p:sp>
        <p:nvSpPr>
          <p:cNvPr id="71" name="Google Shape;71;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90000"/>
              </a:lnSpc>
            </a:pPr>
            <a:r>
              <a:rPr lang="en-US" dirty="0"/>
              <a:t>Summaries and conclusions from  of previous/other research;</a:t>
            </a:r>
          </a:p>
          <a:p>
            <a:pPr>
              <a:lnSpc>
                <a:spcPct val="90000"/>
              </a:lnSpc>
            </a:pPr>
            <a:r>
              <a:rPr lang="en-US" dirty="0"/>
              <a:t>Main pillars for current research;</a:t>
            </a:r>
          </a:p>
          <a:p>
            <a:pPr>
              <a:lnSpc>
                <a:spcPct val="90000"/>
              </a:lnSpc>
            </a:pPr>
            <a:r>
              <a:rPr lang="en-US" dirty="0"/>
              <a:t>Aims of the research;</a:t>
            </a:r>
          </a:p>
          <a:p>
            <a:pPr>
              <a:lnSpc>
                <a:spcPct val="90000"/>
              </a:lnSpc>
            </a:pPr>
            <a:r>
              <a:rPr lang="en-US" dirty="0"/>
              <a:t>Methodology of the survey;</a:t>
            </a:r>
          </a:p>
          <a:p>
            <a:pPr>
              <a:lnSpc>
                <a:spcPct val="90000"/>
              </a:lnSpc>
            </a:pPr>
            <a:r>
              <a:rPr lang="en-US" dirty="0"/>
              <a:t>Target groups/sectors/enterprises;</a:t>
            </a:r>
          </a:p>
          <a:p>
            <a:pPr>
              <a:lnSpc>
                <a:spcPct val="90000"/>
              </a:lnSpc>
            </a:pPr>
            <a:r>
              <a:rPr lang="en-US" dirty="0"/>
              <a:t>Stages;</a:t>
            </a:r>
          </a:p>
          <a:p>
            <a:pPr>
              <a:lnSpc>
                <a:spcPct val="90000"/>
              </a:lnSpc>
            </a:pPr>
            <a:r>
              <a:rPr lang="en-US" dirty="0"/>
              <a:t>Time </a:t>
            </a:r>
            <a:r>
              <a:rPr lang="en-US" dirty="0" smtClean="0"/>
              <a:t>table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p>
            <a:pPr lvl="0"/>
            <a:r>
              <a:rPr lang="en-US" dirty="0"/>
              <a:t>Time table</a:t>
            </a:r>
            <a:endParaRPr dirty="0"/>
          </a:p>
        </p:txBody>
      </p:sp>
      <p:sp>
        <p:nvSpPr>
          <p:cNvPr id="84" name="Google Shape;84;p17"/>
          <p:cNvSpPr txBox="1">
            <a:spLocks noGrp="1"/>
          </p:cNvSpPr>
          <p:nvPr>
            <p:ph type="body" idx="1"/>
          </p:nvPr>
        </p:nvSpPr>
        <p:spPr>
          <a:xfrm>
            <a:off x="905409" y="1413047"/>
            <a:ext cx="8034909" cy="3179400"/>
          </a:xfrm>
          <a:prstGeom prst="rect">
            <a:avLst/>
          </a:prstGeom>
        </p:spPr>
        <p:txBody>
          <a:bodyPr spcFirstLastPara="1" wrap="square" lIns="91425" tIns="91425" rIns="91425" bIns="91425" anchor="t" anchorCtr="0">
            <a:noAutofit/>
          </a:bodyPr>
          <a:lstStyle/>
          <a:p>
            <a:pPr marL="285750" indent="-285750">
              <a:spcAft>
                <a:spcPts val="600"/>
              </a:spcAft>
            </a:pPr>
            <a:r>
              <a:rPr lang="en-US" sz="1600" b="1" dirty="0"/>
              <a:t>Collecting the desk research, identifying companies-01 March-31 May 2020</a:t>
            </a:r>
          </a:p>
          <a:p>
            <a:pPr marL="285750" indent="-285750">
              <a:spcAft>
                <a:spcPts val="600"/>
              </a:spcAft>
            </a:pPr>
            <a:r>
              <a:rPr lang="en-US" sz="1600" b="1" dirty="0"/>
              <a:t>Preparation of the questionnaires-01 May-30 June 2020</a:t>
            </a:r>
          </a:p>
          <a:p>
            <a:pPr marL="285750" indent="-285750">
              <a:spcAft>
                <a:spcPts val="600"/>
              </a:spcAft>
            </a:pPr>
            <a:r>
              <a:rPr lang="en-US" sz="1600" b="1" dirty="0"/>
              <a:t>Collecting the information with  the questionnaires (</a:t>
            </a:r>
            <a:r>
              <a:rPr lang="en-US" sz="1600" b="1" dirty="0" err="1"/>
              <a:t>sectoral</a:t>
            </a:r>
            <a:r>
              <a:rPr lang="en-US" sz="1600" b="1" dirty="0"/>
              <a:t> social partners and other stakeholders- 01 July -30 November 2020</a:t>
            </a:r>
          </a:p>
          <a:p>
            <a:pPr marL="285750" indent="-285750">
              <a:spcAft>
                <a:spcPts val="600"/>
              </a:spcAft>
            </a:pPr>
            <a:r>
              <a:rPr lang="en-US" sz="1600" b="1" dirty="0"/>
              <a:t>Analysis of the information-01 October 31 December 2020</a:t>
            </a:r>
          </a:p>
          <a:p>
            <a:pPr marL="285750" indent="-285750">
              <a:spcAft>
                <a:spcPts val="600"/>
              </a:spcAft>
            </a:pPr>
            <a:r>
              <a:rPr lang="en-US" sz="1600" b="1" dirty="0"/>
              <a:t>Case-studies -01 October 2020- 28 February 2021</a:t>
            </a:r>
          </a:p>
          <a:p>
            <a:pPr marL="285750" indent="-285750">
              <a:spcAft>
                <a:spcPts val="600"/>
              </a:spcAft>
            </a:pPr>
            <a:r>
              <a:rPr lang="en-US" sz="1600" b="1" dirty="0"/>
              <a:t>Analysis of the case -studies- 01 February-31 March 2021</a:t>
            </a:r>
          </a:p>
          <a:p>
            <a:pPr marL="285750" indent="-285750">
              <a:spcAft>
                <a:spcPts val="600"/>
              </a:spcAft>
            </a:pPr>
            <a:r>
              <a:rPr lang="en-US" sz="1600" b="1" dirty="0"/>
              <a:t>Preparing the national reports -01  April-31 May  2021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411373" y="1345775"/>
            <a:ext cx="8520600" cy="1610100"/>
          </a:xfrm>
          <a:prstGeom prst="rect">
            <a:avLst/>
          </a:prstGeom>
        </p:spPr>
        <p:txBody>
          <a:bodyPr spcFirstLastPara="1" wrap="square" lIns="91425" tIns="91425" rIns="91425" bIns="91425" anchor="b" anchorCtr="0">
            <a:noAutofit/>
          </a:bodyPr>
          <a:lstStyle/>
          <a:p>
            <a:r>
              <a:rPr lang="en-GB" sz="4000" dirty="0"/>
              <a:t>Thank You for Your attention</a:t>
            </a:r>
            <a:endParaRPr lang="bg-BG"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noAutofit/>
          </a:bodyPr>
          <a:lstStyle/>
          <a:p>
            <a:pPr lvl="0"/>
            <a:r>
              <a:rPr lang="en-US" dirty="0" smtClean="0"/>
              <a:t>Summaries and conclusions of previous</a:t>
            </a:r>
            <a:r>
              <a:rPr lang="en-GB" dirty="0" smtClean="0"/>
              <a:t>/other</a:t>
            </a:r>
            <a:r>
              <a:rPr lang="en-US" dirty="0" smtClean="0"/>
              <a:t> research</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lvl="0"/>
            <a:r>
              <a:rPr lang="en-US" sz="2800" dirty="0"/>
              <a:t>Summaries and conclusions of previous</a:t>
            </a:r>
            <a:r>
              <a:rPr lang="en-GB" sz="2800" dirty="0"/>
              <a:t>/other</a:t>
            </a:r>
            <a:r>
              <a:rPr lang="en-US" sz="2800" dirty="0"/>
              <a:t> research</a:t>
            </a:r>
            <a:endParaRPr sz="2800" dirty="0"/>
          </a:p>
        </p:txBody>
      </p:sp>
      <p:sp>
        <p:nvSpPr>
          <p:cNvPr id="71" name="Google Shape;71;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90000"/>
              </a:lnSpc>
              <a:spcAft>
                <a:spcPts val="600"/>
              </a:spcAft>
            </a:pPr>
            <a:r>
              <a:rPr lang="en-US" dirty="0"/>
              <a:t>Direct participation is used in various sectors and in companies of various sizes, but more often in larger companies, including the subsidiaries of MNC.</a:t>
            </a:r>
          </a:p>
          <a:p>
            <a:pPr>
              <a:lnSpc>
                <a:spcPct val="90000"/>
              </a:lnSpc>
              <a:spcAft>
                <a:spcPts val="600"/>
              </a:spcAft>
            </a:pPr>
            <a:r>
              <a:rPr lang="en-US" dirty="0"/>
              <a:t>Direct workers’ participation in management, besides improving </a:t>
            </a:r>
            <a:r>
              <a:rPr lang="en-US" dirty="0" err="1"/>
              <a:t>labour</a:t>
            </a:r>
            <a:r>
              <a:rPr lang="en-US" dirty="0"/>
              <a:t> motivation and efficiency of production/ services, can also be used to </a:t>
            </a:r>
            <a:r>
              <a:rPr lang="en-US" dirty="0" err="1"/>
              <a:t>humanise</a:t>
            </a:r>
            <a:r>
              <a:rPr lang="en-US" dirty="0"/>
              <a:t> work and the working environment and improve job satisfaction and workforce development ;</a:t>
            </a:r>
          </a:p>
          <a:p>
            <a:pPr>
              <a:lnSpc>
                <a:spcPct val="90000"/>
              </a:lnSpc>
              <a:spcAft>
                <a:spcPts val="600"/>
              </a:spcAft>
            </a:pPr>
            <a:r>
              <a:rPr lang="en-US" dirty="0"/>
              <a:t>Promotion of direct participation can be a competitive strategy for an enterprises, and making them more competitive in the global marketplace by been more efficient, lowering production costs, allowing for greater innovation and providing for increased job satisfaction and commitment among employees;</a:t>
            </a:r>
          </a:p>
        </p:txBody>
      </p:sp>
    </p:spTree>
    <p:extLst>
      <p:ext uri="{BB962C8B-B14F-4D97-AF65-F5344CB8AC3E}">
        <p14:creationId xmlns:p14="http://schemas.microsoft.com/office/powerpoint/2010/main" val="2409548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lvl="0"/>
            <a:r>
              <a:rPr lang="en-US" sz="2800" dirty="0"/>
              <a:t>Summaries and conclusions of previous</a:t>
            </a:r>
            <a:r>
              <a:rPr lang="en-GB" sz="2800" dirty="0"/>
              <a:t>/other</a:t>
            </a:r>
            <a:r>
              <a:rPr lang="en-US" sz="2800" dirty="0"/>
              <a:t> research</a:t>
            </a:r>
            <a:endParaRPr sz="2800" dirty="0"/>
          </a:p>
        </p:txBody>
      </p:sp>
      <p:sp>
        <p:nvSpPr>
          <p:cNvPr id="71" name="Google Shape;71;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90000"/>
              </a:lnSpc>
              <a:spcAft>
                <a:spcPts val="600"/>
              </a:spcAft>
            </a:pPr>
            <a:r>
              <a:rPr lang="en-US" dirty="0"/>
              <a:t>Previous surveys and projects have led to the conclusion that direct participation is most often associated with a certain type of </a:t>
            </a:r>
            <a:r>
              <a:rPr lang="en-US" dirty="0" err="1"/>
              <a:t>organisation</a:t>
            </a:r>
            <a:r>
              <a:rPr lang="en-US" dirty="0"/>
              <a:t> of production and </a:t>
            </a:r>
            <a:r>
              <a:rPr lang="en-US" dirty="0" err="1"/>
              <a:t>labour</a:t>
            </a:r>
            <a:r>
              <a:rPr lang="en-US" dirty="0"/>
              <a:t>, such as  lean production, ‘Toyota’ type systems and others, mostly group forms of work </a:t>
            </a:r>
            <a:r>
              <a:rPr lang="en-US" dirty="0" err="1"/>
              <a:t>organisation</a:t>
            </a:r>
            <a:r>
              <a:rPr lang="en-US" dirty="0"/>
              <a:t> ;</a:t>
            </a:r>
          </a:p>
          <a:p>
            <a:pPr>
              <a:lnSpc>
                <a:spcPct val="90000"/>
              </a:lnSpc>
              <a:spcAft>
                <a:spcPts val="600"/>
              </a:spcAft>
            </a:pPr>
            <a:r>
              <a:rPr lang="en-US" dirty="0" smtClean="0"/>
              <a:t>Direct </a:t>
            </a:r>
            <a:r>
              <a:rPr lang="en-US" dirty="0"/>
              <a:t>participation in management, even when viewed more as a managerial approach, is more widespread and produces better results for both employers and employees in enterprises with a good system of industrial relations and representative participation (i.e. trade union </a:t>
            </a:r>
            <a:r>
              <a:rPr lang="en-US" dirty="0" err="1"/>
              <a:t>organisations</a:t>
            </a:r>
            <a:r>
              <a:rPr lang="en-US" dirty="0"/>
              <a:t>, collective agreements, active systems for information and consultation - through elected representatives or through trade unions).</a:t>
            </a:r>
          </a:p>
          <a:p>
            <a:pPr>
              <a:lnSpc>
                <a:spcPct val="90000"/>
              </a:lnSpc>
              <a:spcAft>
                <a:spcPts val="600"/>
              </a:spcAft>
            </a:pPr>
            <a:r>
              <a:rPr lang="en-US" dirty="0" smtClean="0"/>
              <a:t>The </a:t>
            </a:r>
            <a:r>
              <a:rPr lang="en-US" dirty="0"/>
              <a:t>views of the social partners in general are supportive of direct participation, underlining its impact on management effectiveness, productivity, worker motivation and democracy at work, the possible effects on skills development, workplace health and safety, remuneration and workplace innovation;</a:t>
            </a:r>
          </a:p>
        </p:txBody>
      </p:sp>
    </p:spTree>
    <p:extLst>
      <p:ext uri="{BB962C8B-B14F-4D97-AF65-F5344CB8AC3E}">
        <p14:creationId xmlns:p14="http://schemas.microsoft.com/office/powerpoint/2010/main" val="2989508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lvl="0"/>
            <a:r>
              <a:rPr lang="en-US" sz="2800" dirty="0"/>
              <a:t>Summaries and conclusions of previous</a:t>
            </a:r>
            <a:r>
              <a:rPr lang="en-GB" sz="2800" dirty="0"/>
              <a:t>/other</a:t>
            </a:r>
            <a:r>
              <a:rPr lang="en-US" sz="2800" dirty="0"/>
              <a:t> research</a:t>
            </a:r>
            <a:endParaRPr sz="2800" dirty="0"/>
          </a:p>
        </p:txBody>
      </p:sp>
      <p:sp>
        <p:nvSpPr>
          <p:cNvPr id="71" name="Google Shape;71;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90000"/>
              </a:lnSpc>
              <a:spcAft>
                <a:spcPts val="600"/>
              </a:spcAft>
            </a:pPr>
            <a:r>
              <a:rPr lang="en-US" dirty="0"/>
              <a:t>In most of the countries direct participation is not integrated into the system of industrial relations and worker representation. </a:t>
            </a:r>
          </a:p>
          <a:p>
            <a:pPr>
              <a:lnSpc>
                <a:spcPct val="90000"/>
              </a:lnSpc>
              <a:spcAft>
                <a:spcPts val="600"/>
              </a:spcAft>
            </a:pPr>
            <a:r>
              <a:rPr lang="en-US" dirty="0" smtClean="0"/>
              <a:t>In </a:t>
            </a:r>
            <a:r>
              <a:rPr lang="en-US" dirty="0"/>
              <a:t>most cases there is not enough evidence that trade union influence has been eroded by direct participation.</a:t>
            </a:r>
          </a:p>
          <a:p>
            <a:pPr>
              <a:lnSpc>
                <a:spcPct val="90000"/>
              </a:lnSpc>
              <a:spcAft>
                <a:spcPts val="600"/>
              </a:spcAft>
            </a:pPr>
            <a:r>
              <a:rPr lang="en-US" dirty="0" smtClean="0"/>
              <a:t>Most </a:t>
            </a:r>
            <a:r>
              <a:rPr lang="en-US" dirty="0"/>
              <a:t>of the trade union representatives, although they are positive with regard to direct participation, have reservations with respect to its possible negative impact on working conditions, such as stress intensity, the possible </a:t>
            </a:r>
            <a:r>
              <a:rPr lang="en-US" dirty="0" err="1"/>
              <a:t>individualisation</a:t>
            </a:r>
            <a:r>
              <a:rPr lang="en-US" dirty="0"/>
              <a:t> of </a:t>
            </a:r>
            <a:r>
              <a:rPr lang="en-US" dirty="0" err="1"/>
              <a:t>labour</a:t>
            </a:r>
            <a:r>
              <a:rPr lang="en-US" dirty="0"/>
              <a:t> relations and, consequently, the erosion of trade union influence (in Bulgaria, Cyprus and Ireland). </a:t>
            </a:r>
          </a:p>
        </p:txBody>
      </p:sp>
    </p:spTree>
    <p:extLst>
      <p:ext uri="{BB962C8B-B14F-4D97-AF65-F5344CB8AC3E}">
        <p14:creationId xmlns:p14="http://schemas.microsoft.com/office/powerpoint/2010/main" val="1174223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518217" y="1722897"/>
            <a:ext cx="8124900" cy="1798200"/>
          </a:xfrm>
          <a:prstGeom prst="rect">
            <a:avLst/>
          </a:prstGeom>
        </p:spPr>
        <p:txBody>
          <a:bodyPr spcFirstLastPara="1" wrap="square" lIns="91425" tIns="91425" rIns="91425" bIns="91425" anchor="ctr" anchorCtr="0">
            <a:noAutofit/>
          </a:bodyPr>
          <a:lstStyle/>
          <a:p>
            <a:pPr lvl="0"/>
            <a:r>
              <a:rPr lang="en-US" dirty="0" smtClean="0"/>
              <a:t>Main pillars for current research</a:t>
            </a:r>
            <a:endParaRPr dirty="0"/>
          </a:p>
        </p:txBody>
      </p:sp>
    </p:spTree>
    <p:extLst>
      <p:ext uri="{BB962C8B-B14F-4D97-AF65-F5344CB8AC3E}">
        <p14:creationId xmlns:p14="http://schemas.microsoft.com/office/powerpoint/2010/main" val="2816654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lvl="0"/>
            <a:r>
              <a:rPr lang="en-US" sz="2800" dirty="0"/>
              <a:t>Main pillars for current </a:t>
            </a:r>
            <a:r>
              <a:rPr lang="en-US" sz="2800" dirty="0" smtClean="0"/>
              <a:t>research</a:t>
            </a:r>
            <a:endParaRPr sz="2800" dirty="0"/>
          </a:p>
        </p:txBody>
      </p:sp>
      <p:sp>
        <p:nvSpPr>
          <p:cNvPr id="71" name="Google Shape;71;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a:lnSpc>
                <a:spcPct val="90000"/>
              </a:lnSpc>
              <a:spcAft>
                <a:spcPts val="600"/>
              </a:spcAft>
            </a:pPr>
            <a:r>
              <a:rPr lang="en-US" dirty="0"/>
              <a:t>New forms of work </a:t>
            </a:r>
            <a:r>
              <a:rPr lang="en-US" dirty="0" err="1"/>
              <a:t>organisation</a:t>
            </a:r>
            <a:r>
              <a:rPr lang="en-US" dirty="0"/>
              <a:t> are tied to innovative technical and technological solutions, but can also be applied to more traditional technical and technological processes, especially to a team or group </a:t>
            </a:r>
            <a:r>
              <a:rPr lang="en-US" dirty="0" err="1"/>
              <a:t>organisation</a:t>
            </a:r>
            <a:r>
              <a:rPr lang="en-US" dirty="0"/>
              <a:t> of work or an individual work </a:t>
            </a:r>
            <a:r>
              <a:rPr lang="en-US" dirty="0" err="1"/>
              <a:t>organisation</a:t>
            </a:r>
            <a:r>
              <a:rPr lang="en-US" dirty="0"/>
              <a:t> that requires a high degree of autonomy for individual workers;</a:t>
            </a:r>
          </a:p>
          <a:p>
            <a:pPr>
              <a:lnSpc>
                <a:spcPct val="90000"/>
              </a:lnSpc>
              <a:spcAft>
                <a:spcPts val="600"/>
              </a:spcAft>
            </a:pPr>
            <a:r>
              <a:rPr lang="en-US" dirty="0" smtClean="0"/>
              <a:t>Under </a:t>
            </a:r>
            <a:r>
              <a:rPr lang="en-US" dirty="0"/>
              <a:t>conditions of new technologies, or even in cases of use of new forms of work </a:t>
            </a:r>
            <a:r>
              <a:rPr lang="en-US" dirty="0" err="1"/>
              <a:t>organisation</a:t>
            </a:r>
            <a:r>
              <a:rPr lang="en-US" dirty="0"/>
              <a:t> and also forms of direct participation in the companies with traditional equipment and technology some new issues of </a:t>
            </a:r>
            <a:r>
              <a:rPr lang="en-US" dirty="0" err="1"/>
              <a:t>labour</a:t>
            </a:r>
            <a:r>
              <a:rPr lang="en-US" dirty="0"/>
              <a:t> could  appear: increasing of occupational stress, reduction of workforce , sometimes even restriction of the work-place rights ;</a:t>
            </a:r>
          </a:p>
          <a:p>
            <a:pPr>
              <a:lnSpc>
                <a:spcPct val="90000"/>
              </a:lnSpc>
              <a:spcAft>
                <a:spcPts val="600"/>
              </a:spcAft>
            </a:pPr>
            <a:r>
              <a:rPr lang="en-US" dirty="0" smtClean="0"/>
              <a:t>Concentrating </a:t>
            </a:r>
            <a:r>
              <a:rPr lang="en-US" dirty="0"/>
              <a:t>direct participation only within the context of management styles, without taking into account the level of employee satisfaction, work motivation and working conditions, can lead to increased work intensity, exhaustion and "burn out", conflicts in the allocation of work  tasks;</a:t>
            </a:r>
          </a:p>
        </p:txBody>
      </p:sp>
    </p:spTree>
    <p:extLst>
      <p:ext uri="{BB962C8B-B14F-4D97-AF65-F5344CB8AC3E}">
        <p14:creationId xmlns:p14="http://schemas.microsoft.com/office/powerpoint/2010/main" val="1117656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lvl="0"/>
            <a:r>
              <a:rPr lang="en-US" sz="2800" dirty="0"/>
              <a:t>Main pillars for current </a:t>
            </a:r>
            <a:r>
              <a:rPr lang="en-US" sz="2800" dirty="0" smtClean="0"/>
              <a:t>research</a:t>
            </a:r>
            <a:endParaRPr sz="2800" dirty="0"/>
          </a:p>
        </p:txBody>
      </p:sp>
      <p:sp>
        <p:nvSpPr>
          <p:cNvPr id="71" name="Google Shape;71;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285750" indent="-285750">
              <a:spcAft>
                <a:spcPts val="600"/>
              </a:spcAft>
            </a:pPr>
            <a:r>
              <a:rPr lang="en-IE" dirty="0"/>
              <a:t>Alternatively, direct participation in management, even in cases of the introduction of  new technologies, can improve efficiencies, productivity, better work organisation and commitment of the workforce, including opportunity for workers to give ideas for organisational innovation; contribute to improving workers qualifications and skills; humanise the working environment; </a:t>
            </a:r>
            <a:endParaRPr lang="en-IE" dirty="0" smtClean="0"/>
          </a:p>
          <a:p>
            <a:pPr marL="285750" indent="-285750">
              <a:spcAft>
                <a:spcPts val="600"/>
              </a:spcAft>
            </a:pPr>
            <a:r>
              <a:rPr lang="en-IE" dirty="0"/>
              <a:t>This could happen when the approach of direct participation is based on the inclusion of workers and respect to the other forms of workers participation and representation and to the industrial relations structures and approaches</a:t>
            </a:r>
          </a:p>
          <a:p>
            <a:pPr marL="0" indent="0">
              <a:spcAft>
                <a:spcPts val="600"/>
              </a:spcAft>
              <a:buNone/>
            </a:pPr>
            <a:endParaRPr lang="en-IE" dirty="0"/>
          </a:p>
        </p:txBody>
      </p:sp>
    </p:spTree>
    <p:extLst>
      <p:ext uri="{BB962C8B-B14F-4D97-AF65-F5344CB8AC3E}">
        <p14:creationId xmlns:p14="http://schemas.microsoft.com/office/powerpoint/2010/main" val="3310659537"/>
      </p:ext>
    </p:extLst>
  </p:cSld>
  <p:clrMapOvr>
    <a:masterClrMapping/>
  </p:clrMapOvr>
</p:sld>
</file>

<file path=ppt/theme/theme1.xml><?xml version="1.0" encoding="utf-8"?>
<a:theme xmlns:a="http://schemas.openxmlformats.org/drawingml/2006/main" name="Coral">
  <a:themeElements>
    <a:clrScheme name="Coral">
      <a:dk1>
        <a:srgbClr val="EB5F35"/>
      </a:dk1>
      <a:lt1>
        <a:srgbClr val="FFFFFF"/>
      </a:lt1>
      <a:dk2>
        <a:srgbClr val="5E696C"/>
      </a:dk2>
      <a:lt2>
        <a:srgbClr val="BFC7CA"/>
      </a:lt2>
      <a:accent1>
        <a:srgbClr val="1E2D31"/>
      </a:accent1>
      <a:accent2>
        <a:srgbClr val="273C42"/>
      </a:accent2>
      <a:accent3>
        <a:srgbClr val="1A3C90"/>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1331</Words>
  <Application>Microsoft Office PowerPoint</Application>
  <PresentationFormat>On-screen Show (16:9)</PresentationFormat>
  <Paragraphs>91</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Roboto Condensed</vt:lpstr>
      <vt:lpstr>Wingdings</vt:lpstr>
      <vt:lpstr>Playfair Display</vt:lpstr>
      <vt:lpstr>Lato</vt:lpstr>
      <vt:lpstr>Coral</vt:lpstr>
      <vt:lpstr>Expanding and Improving Workplace Democracy as a Prerequisite for Humanising Labor and Work Environment DIRECT II Presentation of draft framework of the survey</vt:lpstr>
      <vt:lpstr>Content</vt:lpstr>
      <vt:lpstr>Summaries and conclusions of previous/other research</vt:lpstr>
      <vt:lpstr>Summaries and conclusions of previous/other research</vt:lpstr>
      <vt:lpstr>Summaries and conclusions of previous/other research</vt:lpstr>
      <vt:lpstr>Summaries and conclusions of previous/other research</vt:lpstr>
      <vt:lpstr>Main pillars for current research</vt:lpstr>
      <vt:lpstr>Main pillars for current research</vt:lpstr>
      <vt:lpstr>Main pillars for current research</vt:lpstr>
      <vt:lpstr>Aims of the survey </vt:lpstr>
      <vt:lpstr>Methodology</vt:lpstr>
      <vt:lpstr>Methodology</vt:lpstr>
      <vt:lpstr>Methodology</vt:lpstr>
      <vt:lpstr>Methodology</vt:lpstr>
      <vt:lpstr>Target groups and  sectors</vt:lpstr>
      <vt:lpstr>Target groups and  sectors</vt:lpstr>
      <vt:lpstr>Stage 1</vt:lpstr>
      <vt:lpstr>Stage 2</vt:lpstr>
      <vt:lpstr>Stage 3</vt:lpstr>
      <vt:lpstr>Time table</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Expanding and Improving Workplace Democracy as a Prerequisite for Humanising Labor and Work Environment DIRECT II Presentation of draft framework of the survey</dc:title>
  <dc:creator>vanko</dc:creator>
  <cp:lastModifiedBy>vanko</cp:lastModifiedBy>
  <cp:revision>8</cp:revision>
  <dcterms:modified xsi:type="dcterms:W3CDTF">2020-02-23T18:04:19Z</dcterms:modified>
</cp:coreProperties>
</file>