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83" r:id="rId4"/>
    <p:sldId id="284" r:id="rId5"/>
    <p:sldId id="285" r:id="rId6"/>
    <p:sldId id="286" r:id="rId7"/>
    <p:sldId id="287" r:id="rId8"/>
    <p:sldId id="288" r:id="rId9"/>
    <p:sldId id="289" r:id="rId10"/>
    <p:sldId id="290" r:id="rId11"/>
    <p:sldId id="291" r:id="rId12"/>
    <p:sldId id="292" r:id="rId13"/>
    <p:sldId id="294" r:id="rId14"/>
    <p:sldId id="295" r:id="rId15"/>
    <p:sldId id="296" r:id="rId16"/>
    <p:sldId id="297" r:id="rId17"/>
    <p:sldId id="298" r:id="rId18"/>
    <p:sldId id="299" r:id="rId19"/>
    <p:sldId id="301" r:id="rId20"/>
    <p:sldId id="300" r:id="rId21"/>
    <p:sldId id="303" r:id="rId22"/>
    <p:sldId id="304" r:id="rId23"/>
    <p:sldId id="307" r:id="rId24"/>
    <p:sldId id="305" r:id="rId25"/>
    <p:sldId id="306" r:id="rId26"/>
    <p:sldId id="281" r:id="rId27"/>
  </p:sldIdLst>
  <p:sldSz cx="9144000" cy="5143500" type="screen16x9"/>
  <p:notesSz cx="6858000" cy="9144000"/>
  <p:embeddedFontLst>
    <p:embeddedFont>
      <p:font typeface="Raleway" charset="0"/>
      <p:regular r:id="rId29"/>
      <p:bold r:id="rId30"/>
      <p:italic r:id="rId31"/>
      <p:boldItalic r:id="rId32"/>
    </p:embeddedFont>
    <p:embeddedFont>
      <p:font typeface="Lato" charset="0"/>
      <p:regular r:id="rId33"/>
      <p:bold r:id="rId34"/>
      <p:italic r:id="rId35"/>
      <p:boldItalic r:id="rId36"/>
    </p:embeddedFont>
    <p:embeddedFont>
      <p:font typeface="Calibri" pitchFamily="3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0816920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6fa3c8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4163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23283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34885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55876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08687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87388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8361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76535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51862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0280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19986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35312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98052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78092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28467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8064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c6fa3c898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c6fa3c89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34627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3148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8910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52651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18478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72994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a3c89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7674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Clr>
                <a:schemeClr val="dk1"/>
              </a:buClr>
              <a:buSzPts val="3600"/>
              <a:buNone/>
              <a:defRPr sz="3600">
                <a:solidFill>
                  <a:schemeClr val="dk1"/>
                </a:solidFill>
              </a:defRPr>
            </a:lvl2pPr>
            <a:lvl3pPr lvl="2" algn="ctr" rtl="0">
              <a:spcBef>
                <a:spcPts val="0"/>
              </a:spcBef>
              <a:spcAft>
                <a:spcPts val="0"/>
              </a:spcAft>
              <a:buClr>
                <a:schemeClr val="dk1"/>
              </a:buClr>
              <a:buSzPts val="3600"/>
              <a:buNone/>
              <a:defRPr sz="3600">
                <a:solidFill>
                  <a:schemeClr val="dk1"/>
                </a:solidFill>
              </a:defRPr>
            </a:lvl3pPr>
            <a:lvl4pPr lvl="3" algn="ctr" rtl="0">
              <a:spcBef>
                <a:spcPts val="0"/>
              </a:spcBef>
              <a:spcAft>
                <a:spcPts val="0"/>
              </a:spcAft>
              <a:buClr>
                <a:schemeClr val="dk1"/>
              </a:buClr>
              <a:buSzPts val="3600"/>
              <a:buNone/>
              <a:defRPr sz="3600">
                <a:solidFill>
                  <a:schemeClr val="dk1"/>
                </a:solidFill>
              </a:defRPr>
            </a:lvl4pPr>
            <a:lvl5pPr lvl="4" algn="ctr" rtl="0">
              <a:spcBef>
                <a:spcPts val="0"/>
              </a:spcBef>
              <a:spcAft>
                <a:spcPts val="0"/>
              </a:spcAft>
              <a:buClr>
                <a:schemeClr val="dk1"/>
              </a:buClr>
              <a:buSzPts val="3600"/>
              <a:buNone/>
              <a:defRPr sz="3600">
                <a:solidFill>
                  <a:schemeClr val="dk1"/>
                </a:solidFill>
              </a:defRPr>
            </a:lvl5pPr>
            <a:lvl6pPr lvl="5" algn="ctr" rtl="0">
              <a:spcBef>
                <a:spcPts val="0"/>
              </a:spcBef>
              <a:spcAft>
                <a:spcPts val="0"/>
              </a:spcAft>
              <a:buClr>
                <a:schemeClr val="dk1"/>
              </a:buClr>
              <a:buSzPts val="3600"/>
              <a:buNone/>
              <a:defRPr sz="3600">
                <a:solidFill>
                  <a:schemeClr val="dk1"/>
                </a:solidFill>
              </a:defRPr>
            </a:lvl6pPr>
            <a:lvl7pPr lvl="6" algn="ctr" rtl="0">
              <a:spcBef>
                <a:spcPts val="0"/>
              </a:spcBef>
              <a:spcAft>
                <a:spcPts val="0"/>
              </a:spcAft>
              <a:buClr>
                <a:schemeClr val="dk1"/>
              </a:buClr>
              <a:buSzPts val="3600"/>
              <a:buNone/>
              <a:defRPr sz="3600">
                <a:solidFill>
                  <a:schemeClr val="dk1"/>
                </a:solidFill>
              </a:defRPr>
            </a:lvl7pPr>
            <a:lvl8pPr lvl="7" algn="ctr" rtl="0">
              <a:spcBef>
                <a:spcPts val="0"/>
              </a:spcBef>
              <a:spcAft>
                <a:spcPts val="0"/>
              </a:spcAft>
              <a:buClr>
                <a:schemeClr val="dk1"/>
              </a:buClr>
              <a:buSzPts val="3600"/>
              <a:buNone/>
              <a:defRPr sz="3600">
                <a:solidFill>
                  <a:schemeClr val="dk1"/>
                </a:solidFill>
              </a:defRPr>
            </a:lvl8pPr>
            <a:lvl9pPr lvl="8" algn="ctr" rtl="0">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Lato"/>
                <a:ea typeface="Lato"/>
                <a:cs typeface="Lato"/>
                <a:sym typeface="Lato"/>
              </a:defRPr>
            </a:lvl1pPr>
            <a:lvl2pPr lvl="1" algn="r" rtl="0">
              <a:buNone/>
              <a:defRPr sz="1000">
                <a:solidFill>
                  <a:schemeClr val="dk2"/>
                </a:solidFill>
                <a:latin typeface="Lato"/>
                <a:ea typeface="Lato"/>
                <a:cs typeface="Lato"/>
                <a:sym typeface="Lato"/>
              </a:defRPr>
            </a:lvl2pPr>
            <a:lvl3pPr lvl="2" algn="r" rtl="0">
              <a:buNone/>
              <a:defRPr sz="1000">
                <a:solidFill>
                  <a:schemeClr val="dk2"/>
                </a:solidFill>
                <a:latin typeface="Lato"/>
                <a:ea typeface="Lato"/>
                <a:cs typeface="Lato"/>
                <a:sym typeface="Lato"/>
              </a:defRPr>
            </a:lvl3pPr>
            <a:lvl4pPr lvl="3" algn="r" rtl="0">
              <a:buNone/>
              <a:defRPr sz="1000">
                <a:solidFill>
                  <a:schemeClr val="dk2"/>
                </a:solidFill>
                <a:latin typeface="Lato"/>
                <a:ea typeface="Lato"/>
                <a:cs typeface="Lato"/>
                <a:sym typeface="Lato"/>
              </a:defRPr>
            </a:lvl4pPr>
            <a:lvl5pPr lvl="4" algn="r" rtl="0">
              <a:buNone/>
              <a:defRPr sz="1000">
                <a:solidFill>
                  <a:schemeClr val="dk2"/>
                </a:solidFill>
                <a:latin typeface="Lato"/>
                <a:ea typeface="Lato"/>
                <a:cs typeface="Lato"/>
                <a:sym typeface="Lato"/>
              </a:defRPr>
            </a:lvl5pPr>
            <a:lvl6pPr lvl="5" algn="r" rtl="0">
              <a:buNone/>
              <a:defRPr sz="1000">
                <a:solidFill>
                  <a:schemeClr val="dk2"/>
                </a:solidFill>
                <a:latin typeface="Lato"/>
                <a:ea typeface="Lato"/>
                <a:cs typeface="Lato"/>
                <a:sym typeface="Lato"/>
              </a:defRPr>
            </a:lvl6pPr>
            <a:lvl7pPr lvl="6" algn="r" rtl="0">
              <a:buNone/>
              <a:defRPr sz="1000">
                <a:solidFill>
                  <a:schemeClr val="dk2"/>
                </a:solidFill>
                <a:latin typeface="Lato"/>
                <a:ea typeface="Lato"/>
                <a:cs typeface="Lato"/>
                <a:sym typeface="Lato"/>
              </a:defRPr>
            </a:lvl7pPr>
            <a:lvl8pPr lvl="7" algn="r" rtl="0">
              <a:buNone/>
              <a:defRPr sz="1000">
                <a:solidFill>
                  <a:schemeClr val="dk2"/>
                </a:solidFill>
                <a:latin typeface="Lato"/>
                <a:ea typeface="Lato"/>
                <a:cs typeface="Lato"/>
                <a:sym typeface="Lato"/>
              </a:defRPr>
            </a:lvl8pPr>
            <a:lvl9pPr lvl="8" algn="r" rtl="0">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18175" y="1249299"/>
            <a:ext cx="6331500" cy="2177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Project DIRECT II:</a:t>
            </a:r>
            <a:br>
              <a:rPr lang="en" dirty="0"/>
            </a:br>
            <a:r>
              <a:rPr lang="en" dirty="0" smtClean="0"/>
              <a:t>National Seminar,</a:t>
            </a:r>
            <a:br>
              <a:rPr lang="en" dirty="0" smtClean="0"/>
            </a:br>
            <a:r>
              <a:rPr lang="en" smtClean="0"/>
              <a:t>Cyprus 28/04/22</a:t>
            </a:r>
            <a:r>
              <a:rPr lang="en" dirty="0" smtClean="0"/>
              <a:t/>
            </a:r>
            <a:br>
              <a:rPr lang="en" dirty="0" smtClean="0"/>
            </a:br>
            <a:endParaRPr dirty="0"/>
          </a:p>
        </p:txBody>
      </p:sp>
      <p:sp>
        <p:nvSpPr>
          <p:cNvPr id="73" name="Google Shape;73;p13"/>
          <p:cNvSpPr txBox="1">
            <a:spLocks noGrp="1"/>
          </p:cNvSpPr>
          <p:nvPr>
            <p:ph type="subTitle" idx="1"/>
          </p:nvPr>
        </p:nvSpPr>
        <p:spPr>
          <a:xfrm>
            <a:off x="2465175" y="3771850"/>
            <a:ext cx="6256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Expanding and Improving Workplace Democracy as a Prerequisite for Humanising Labour and Work Environment DIRECT II VS/2020/0101</a:t>
            </a:r>
            <a:endParaRPr dirty="0"/>
          </a:p>
          <a:p>
            <a:pPr marL="0" lvl="0" indent="0" algn="l" rtl="0">
              <a:spcBef>
                <a:spcPts val="0"/>
              </a:spcBef>
              <a:spcAft>
                <a:spcPts val="0"/>
              </a:spcAft>
              <a:buNone/>
            </a:pPr>
            <a:endParaRPr dirty="0"/>
          </a:p>
        </p:txBody>
      </p:sp>
      <p:pic>
        <p:nvPicPr>
          <p:cNvPr id="74" name="Google Shape;74;p13"/>
          <p:cNvPicPr preferRelativeResize="0"/>
          <p:nvPr/>
        </p:nvPicPr>
        <p:blipFill>
          <a:blip r:embed="rId3">
            <a:alphaModFix/>
          </a:blip>
          <a:stretch>
            <a:fillRect/>
          </a:stretch>
        </p:blipFill>
        <p:spPr>
          <a:xfrm>
            <a:off x="2465175" y="0"/>
            <a:ext cx="6256501" cy="8286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sectoral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sectoral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It is evident from all the respondents that new technologies have been introduced mainly in the areas of </a:t>
            </a:r>
          </a:p>
          <a:p>
            <a:pPr marL="742950" lvl="1" indent="-285750"/>
            <a:r>
              <a:rPr lang="en-US" sz="1600" dirty="0">
                <a:latin typeface="Calibri" panose="020F0502020204030204" pitchFamily="34" charset="0"/>
                <a:cs typeface="Times New Roman" panose="02020603050405020304" pitchFamily="18" charset="0"/>
              </a:rPr>
              <a:t>Automation</a:t>
            </a:r>
          </a:p>
          <a:p>
            <a:pPr marL="742950" lvl="1" indent="-285750"/>
            <a:r>
              <a:rPr lang="en-US" sz="1600" dirty="0">
                <a:latin typeface="Calibri" panose="020F0502020204030204" pitchFamily="34" charset="0"/>
                <a:cs typeface="Times New Roman" panose="02020603050405020304" pitchFamily="18" charset="0"/>
              </a:rPr>
              <a:t>Computer hardware </a:t>
            </a:r>
          </a:p>
          <a:p>
            <a:pPr marL="742950" lvl="1" indent="-285750"/>
            <a:r>
              <a:rPr lang="en-US" sz="1600" dirty="0">
                <a:latin typeface="Calibri" panose="020F0502020204030204" pitchFamily="34" charset="0"/>
                <a:cs typeface="Times New Roman" panose="02020603050405020304" pitchFamily="18" charset="0"/>
              </a:rPr>
              <a:t>Software</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8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sectoral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sectoral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Employers stated the automation has not led to changes in employment levels and changes in working time arrangements</a:t>
            </a:r>
          </a:p>
          <a:p>
            <a:pPr marL="285750" indent="-285750">
              <a:spcBef>
                <a:spcPts val="1600"/>
              </a:spcBef>
            </a:pPr>
            <a:r>
              <a:rPr lang="en-US" sz="1600" dirty="0">
                <a:latin typeface="Calibri" panose="020F0502020204030204" pitchFamily="34" charset="0"/>
                <a:cs typeface="Times New Roman" panose="02020603050405020304" pitchFamily="18" charset="0"/>
              </a:rPr>
              <a:t>The Trade unions stated automations led to all the changes, i.e. employment levels, qualification requirements, H&amp;S rules and working time arrangements	</a:t>
            </a:r>
          </a:p>
        </p:txBody>
      </p:sp>
    </p:spTree>
    <p:extLst>
      <p:ext uri="{BB962C8B-B14F-4D97-AF65-F5344CB8AC3E}">
        <p14:creationId xmlns:p14="http://schemas.microsoft.com/office/powerpoint/2010/main" val="2830494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sectoral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sectoral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Lean Production and TQM were the new forms of production systems together with new forms of Work organization such as work groups, job enrichment and job rotation</a:t>
            </a:r>
          </a:p>
          <a:p>
            <a:pPr marL="285750" indent="-285750">
              <a:spcBef>
                <a:spcPts val="1600"/>
              </a:spcBef>
            </a:pPr>
            <a:r>
              <a:rPr lang="en-US" sz="1600" dirty="0">
                <a:latin typeface="Calibri" panose="020F0502020204030204" pitchFamily="34" charset="0"/>
                <a:cs typeface="Times New Roman" panose="02020603050405020304" pitchFamily="18" charset="0"/>
              </a:rPr>
              <a:t>From the responses there is no indication of any changes in the terms of employment which is considered a positive since at least we see no adverse of negative impacts mentioned</a:t>
            </a: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5821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sectoral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sectoral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Once again, all the respondents state </a:t>
            </a:r>
            <a:r>
              <a:rPr lang="en-US" sz="1600" dirty="0" smtClean="0">
                <a:latin typeface="Calibri" panose="020F0502020204030204" pitchFamily="34" charset="0"/>
                <a:cs typeface="Times New Roman" panose="02020603050405020304" pitchFamily="18" charset="0"/>
              </a:rPr>
              <a:t>they </a:t>
            </a:r>
            <a:r>
              <a:rPr lang="en-US" sz="1600" dirty="0">
                <a:latin typeface="Calibri" panose="020F0502020204030204" pitchFamily="34" charset="0"/>
                <a:cs typeface="Times New Roman" panose="02020603050405020304" pitchFamily="18" charset="0"/>
              </a:rPr>
              <a:t>have NO DP policy in place</a:t>
            </a:r>
          </a:p>
          <a:p>
            <a:pPr marL="285750" indent="-285750">
              <a:spcBef>
                <a:spcPts val="1600"/>
              </a:spcBef>
            </a:pPr>
            <a:r>
              <a:rPr lang="en-US" sz="1600" dirty="0">
                <a:latin typeface="Calibri" panose="020F0502020204030204" pitchFamily="34" charset="0"/>
                <a:cs typeface="Times New Roman" panose="02020603050405020304" pitchFamily="18" charset="0"/>
              </a:rPr>
              <a:t>Still, they are all aware of arrangements that have implemented DP which is once again a bit contradictory</a:t>
            </a:r>
            <a:r>
              <a:rPr lang="en-US" sz="1600" dirty="0" smtClean="0">
                <a:latin typeface="Calibri" panose="020F0502020204030204" pitchFamily="34" charset="0"/>
                <a:cs typeface="Times New Roman" panose="02020603050405020304" pitchFamily="18" charset="0"/>
              </a:rPr>
              <a:t>.</a:t>
            </a:r>
            <a:endParaRPr lang="en-US"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313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sectoral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sectoral social partners</a:t>
            </a:r>
          </a:p>
          <a:p>
            <a:pPr marL="285750" indent="-285750">
              <a:spcBef>
                <a:spcPts val="1600"/>
              </a:spcBef>
            </a:pPr>
            <a:r>
              <a:rPr lang="en-US" sz="1600" dirty="0" smtClean="0">
                <a:latin typeface="Calibri" panose="020F0502020204030204" pitchFamily="34" charset="0"/>
                <a:cs typeface="Times New Roman" panose="02020603050405020304" pitchFamily="18" charset="0"/>
              </a:rPr>
              <a:t>The </a:t>
            </a:r>
            <a:r>
              <a:rPr lang="en-US" sz="1600" dirty="0">
                <a:latin typeface="Calibri" panose="020F0502020204030204" pitchFamily="34" charset="0"/>
                <a:cs typeface="Times New Roman" panose="02020603050405020304" pitchFamily="18" charset="0"/>
              </a:rPr>
              <a:t>respondents </a:t>
            </a:r>
            <a:r>
              <a:rPr lang="en-US" sz="1600" dirty="0" smtClean="0">
                <a:latin typeface="Calibri" panose="020F0502020204030204" pitchFamily="34" charset="0"/>
                <a:cs typeface="Times New Roman" panose="02020603050405020304" pitchFamily="18" charset="0"/>
              </a:rPr>
              <a:t>stated </a:t>
            </a:r>
            <a:r>
              <a:rPr lang="en-US" sz="1600" dirty="0">
                <a:latin typeface="Calibri" panose="020F0502020204030204" pitchFamily="34" charset="0"/>
                <a:cs typeface="Times New Roman" panose="02020603050405020304" pitchFamily="18" charset="0"/>
              </a:rPr>
              <a:t>there was no communication between the trade unions and the employers regarding the implementation of </a:t>
            </a:r>
            <a:r>
              <a:rPr lang="en-US" sz="1600" dirty="0" smtClean="0">
                <a:latin typeface="Calibri" panose="020F0502020204030204" pitchFamily="34" charset="0"/>
                <a:cs typeface="Times New Roman" panose="02020603050405020304" pitchFamily="18" charset="0"/>
              </a:rPr>
              <a:t>DP</a:t>
            </a:r>
          </a:p>
          <a:p>
            <a:pPr marL="742950" lvl="1" indent="-285750"/>
            <a:r>
              <a:rPr lang="en-US" sz="1200" dirty="0" smtClean="0">
                <a:latin typeface="Calibri" panose="020F0502020204030204" pitchFamily="34" charset="0"/>
                <a:cs typeface="Times New Roman" panose="02020603050405020304" pitchFamily="18" charset="0"/>
              </a:rPr>
              <a:t>These </a:t>
            </a:r>
            <a:r>
              <a:rPr lang="en-US" sz="1200" dirty="0">
                <a:latin typeface="Calibri" panose="020F0502020204030204" pitchFamily="34" charset="0"/>
                <a:cs typeface="Times New Roman" panose="02020603050405020304" pitchFamily="18" charset="0"/>
              </a:rPr>
              <a:t>statements shouldn’t go unnoticed despite </a:t>
            </a:r>
            <a:r>
              <a:rPr lang="en-US" sz="1200" dirty="0" smtClean="0">
                <a:latin typeface="Calibri" panose="020F0502020204030204" pitchFamily="34" charset="0"/>
                <a:cs typeface="Times New Roman" panose="02020603050405020304" pitchFamily="18" charset="0"/>
              </a:rPr>
              <a:t>the fact there </a:t>
            </a:r>
            <a:r>
              <a:rPr lang="en-US" sz="1200" dirty="0">
                <a:latin typeface="Calibri" panose="020F0502020204030204" pitchFamily="34" charset="0"/>
                <a:cs typeface="Times New Roman" panose="02020603050405020304" pitchFamily="18" charset="0"/>
              </a:rPr>
              <a:t>is confusion regarding what DP is and is not</a:t>
            </a:r>
          </a:p>
          <a:p>
            <a:pPr marL="285750" indent="-285750">
              <a:spcBef>
                <a:spcPts val="1600"/>
              </a:spcBef>
            </a:pPr>
            <a:r>
              <a:rPr lang="en-US" sz="1600" dirty="0">
                <a:latin typeface="Calibri" panose="020F0502020204030204" pitchFamily="34" charset="0"/>
                <a:cs typeface="Times New Roman" panose="02020603050405020304" pitchFamily="18" charset="0"/>
              </a:rPr>
              <a:t>It is also important to state that all respondents somehow believe that DP has led to positive outcomes and there Is no reference to any negative outcomes</a:t>
            </a:r>
            <a:endParaRPr lang="en-US" sz="800"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7650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Case studies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management and employees at company level</a:t>
            </a:r>
          </a:p>
          <a:p>
            <a:pPr marL="285750" indent="-285750">
              <a:spcBef>
                <a:spcPts val="1600"/>
              </a:spcBef>
            </a:pPr>
            <a:r>
              <a:rPr lang="en-US" sz="1600" dirty="0">
                <a:latin typeface="Calibri" panose="020F0502020204030204" pitchFamily="34" charset="0"/>
                <a:cs typeface="Times New Roman" panose="02020603050405020304" pitchFamily="18" charset="0"/>
              </a:rPr>
              <a:t>Once again there is NO DP in place</a:t>
            </a:r>
          </a:p>
          <a:p>
            <a:pPr marL="285750" indent="-285750">
              <a:spcBef>
                <a:spcPts val="1600"/>
              </a:spcBef>
            </a:pPr>
            <a:r>
              <a:rPr lang="en-US" sz="1600" dirty="0">
                <a:latin typeface="Calibri" panose="020F0502020204030204" pitchFamily="34" charset="0"/>
                <a:cs typeface="Times New Roman" panose="02020603050405020304" pitchFamily="18" charset="0"/>
              </a:rPr>
              <a:t>Decisions are taken by the management and the employees follow the guidelines</a:t>
            </a:r>
          </a:p>
          <a:p>
            <a:pPr marL="285750" indent="-285750">
              <a:spcBef>
                <a:spcPts val="1600"/>
              </a:spcBef>
            </a:pPr>
            <a:r>
              <a:rPr lang="en-US" sz="1600" dirty="0">
                <a:latin typeface="Calibri" panose="020F0502020204030204" pitchFamily="34" charset="0"/>
                <a:cs typeface="Times New Roman" panose="02020603050405020304" pitchFamily="18" charset="0"/>
              </a:rPr>
              <a:t>New technologies have </a:t>
            </a:r>
            <a:r>
              <a:rPr lang="en-US" sz="1600" dirty="0" smtClean="0">
                <a:latin typeface="Calibri" panose="020F0502020204030204" pitchFamily="34" charset="0"/>
                <a:cs typeface="Times New Roman" panose="02020603050405020304" pitchFamily="18" charset="0"/>
              </a:rPr>
              <a:t>been implemented </a:t>
            </a:r>
            <a:r>
              <a:rPr lang="en-US" sz="1600" dirty="0">
                <a:latin typeface="Calibri" panose="020F0502020204030204" pitchFamily="34" charset="0"/>
                <a:cs typeface="Times New Roman" panose="02020603050405020304" pitchFamily="18" charset="0"/>
              </a:rPr>
              <a:t>in the form of automation, computer hardware and software</a:t>
            </a:r>
            <a:endParaRPr lang="en-US" sz="800"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893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Case studies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Opinions of the management and employees at company level</a:t>
            </a:r>
          </a:p>
          <a:p>
            <a:pPr marL="285750" indent="-285750">
              <a:spcBef>
                <a:spcPts val="1600"/>
              </a:spcBef>
            </a:pPr>
            <a:r>
              <a:rPr lang="en-US" sz="1600" dirty="0">
                <a:latin typeface="Calibri" panose="020F0502020204030204" pitchFamily="34" charset="0"/>
                <a:cs typeface="Times New Roman" panose="02020603050405020304" pitchFamily="18" charset="0"/>
              </a:rPr>
              <a:t>There  are positives from the introduction of new technologies both in terms of work organization and production systems such as lean production and TQM as well as job enrichment, job rotation and work groups</a:t>
            </a:r>
          </a:p>
          <a:p>
            <a:pPr marL="285750" indent="-285750">
              <a:spcBef>
                <a:spcPts val="1600"/>
              </a:spcBef>
            </a:pPr>
            <a:r>
              <a:rPr lang="en-US" sz="1600" dirty="0">
                <a:latin typeface="Calibri" panose="020F0502020204030204" pitchFamily="34" charset="0"/>
                <a:cs typeface="Times New Roman" panose="02020603050405020304" pitchFamily="18" charset="0"/>
              </a:rPr>
              <a:t>No changes in the employment contracts has been made following the introduction of the new technologies</a:t>
            </a:r>
            <a:endParaRPr lang="en-US" sz="800"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79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Case studies analysis</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Opinions of the management and employees at company level</a:t>
            </a:r>
          </a:p>
          <a:p>
            <a:pPr marL="285750" indent="-285750">
              <a:spcBef>
                <a:spcPts val="1600"/>
              </a:spcBef>
            </a:pPr>
            <a:r>
              <a:rPr lang="en-US" sz="1600" dirty="0">
                <a:latin typeface="Calibri" panose="020F0502020204030204" pitchFamily="34" charset="0"/>
                <a:cs typeface="Times New Roman" panose="02020603050405020304" pitchFamily="18" charset="0"/>
              </a:rPr>
              <a:t>The working environment is excellent based on all the responses recorded by both the management and the employees</a:t>
            </a:r>
            <a:endParaRPr lang="en-US" sz="800"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2601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Final conclusions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sz="1600" dirty="0" smtClean="0">
                <a:latin typeface="Calibri" panose="020F0502020204030204" pitchFamily="34" charset="0"/>
                <a:cs typeface="Times New Roman" panose="02020603050405020304" pitchFamily="18" charset="0"/>
              </a:rPr>
              <a:t>There </a:t>
            </a:r>
            <a:r>
              <a:rPr lang="en-GB" sz="1600" dirty="0">
                <a:latin typeface="Calibri" panose="020F0502020204030204" pitchFamily="34" charset="0"/>
                <a:cs typeface="Times New Roman" panose="02020603050405020304" pitchFamily="18" charset="0"/>
              </a:rPr>
              <a:t>is no DP in </a:t>
            </a:r>
            <a:r>
              <a:rPr lang="en-GB" sz="1600" dirty="0" smtClean="0">
                <a:latin typeface="Calibri" panose="020F0502020204030204" pitchFamily="34" charset="0"/>
                <a:cs typeface="Times New Roman" panose="02020603050405020304" pitchFamily="18" charset="0"/>
              </a:rPr>
              <a:t>regard </a:t>
            </a:r>
            <a:r>
              <a:rPr lang="en-GB" sz="1600" dirty="0">
                <a:latin typeface="Calibri" panose="020F0502020204030204" pitchFamily="34" charset="0"/>
                <a:cs typeface="Times New Roman" panose="02020603050405020304" pitchFamily="18" charset="0"/>
              </a:rPr>
              <a:t>to the respondents throughout our </a:t>
            </a:r>
            <a:r>
              <a:rPr lang="en-GB" sz="1600" dirty="0" smtClean="0">
                <a:latin typeface="Calibri" panose="020F0502020204030204" pitchFamily="34" charset="0"/>
                <a:cs typeface="Times New Roman" panose="02020603050405020304" pitchFamily="18" charset="0"/>
              </a:rPr>
              <a:t>analysis based on the exact definition of DP. </a:t>
            </a:r>
            <a:r>
              <a:rPr lang="en-GB" sz="1600" dirty="0">
                <a:latin typeface="Calibri" panose="020F0502020204030204" pitchFamily="34" charset="0"/>
                <a:cs typeface="Times New Roman" panose="02020603050405020304" pitchFamily="18" charset="0"/>
              </a:rPr>
              <a:t>This does not mean DP in not in place throughout the Cyprus economy, just that DP is not evident throughout our </a:t>
            </a:r>
            <a:r>
              <a:rPr lang="en-GB" sz="1600" dirty="0" smtClean="0">
                <a:latin typeface="Calibri" panose="020F0502020204030204" pitchFamily="34" charset="0"/>
                <a:cs typeface="Times New Roman" panose="02020603050405020304" pitchFamily="18" charset="0"/>
              </a:rPr>
              <a:t>research</a:t>
            </a:r>
          </a:p>
          <a:p>
            <a:pPr marL="285750" indent="-285750">
              <a:spcBef>
                <a:spcPts val="1600"/>
              </a:spcBef>
            </a:pPr>
            <a:r>
              <a:rPr lang="en-GB" sz="1600" dirty="0" smtClean="0">
                <a:latin typeface="Calibri" panose="020F0502020204030204" pitchFamily="34" charset="0"/>
                <a:cs typeface="Times New Roman" panose="02020603050405020304" pitchFamily="18" charset="0"/>
              </a:rPr>
              <a:t>Of course there are evidences of DP in many other forms but these are not on the whole part of a fully integrated system of DP</a:t>
            </a:r>
          </a:p>
        </p:txBody>
      </p:sp>
    </p:spTree>
    <p:extLst>
      <p:ext uri="{BB962C8B-B14F-4D97-AF65-F5344CB8AC3E}">
        <p14:creationId xmlns:p14="http://schemas.microsoft.com/office/powerpoint/2010/main" val="301831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Final conclusions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sz="1700" dirty="0">
                <a:latin typeface="Calibri" panose="020F0502020204030204" pitchFamily="34" charset="0"/>
                <a:cs typeface="Times New Roman" panose="02020603050405020304" pitchFamily="18" charset="0"/>
              </a:rPr>
              <a:t>Social partners consider other forms of participatory practises </a:t>
            </a:r>
            <a:r>
              <a:rPr lang="en-GB" sz="1700" dirty="0" smtClean="0">
                <a:latin typeface="Calibri" panose="020F0502020204030204" pitchFamily="34" charset="0"/>
                <a:cs typeface="Times New Roman" panose="02020603050405020304" pitchFamily="18" charset="0"/>
              </a:rPr>
              <a:t>such at the mixed employee </a:t>
            </a:r>
            <a:r>
              <a:rPr lang="en-GB" sz="1700" dirty="0" err="1" smtClean="0">
                <a:latin typeface="Calibri" panose="020F0502020204030204" pitchFamily="34" charset="0"/>
                <a:cs typeface="Times New Roman" panose="02020603050405020304" pitchFamily="18" charset="0"/>
              </a:rPr>
              <a:t>committes</a:t>
            </a:r>
            <a:r>
              <a:rPr lang="en-GB" sz="1700" dirty="0" smtClean="0">
                <a:latin typeface="Calibri" panose="020F0502020204030204" pitchFamily="34" charset="0"/>
                <a:cs typeface="Times New Roman" panose="02020603050405020304" pitchFamily="18" charset="0"/>
              </a:rPr>
              <a:t> found mainly in the semi governmental sector as </a:t>
            </a:r>
            <a:r>
              <a:rPr lang="en-GB" sz="1700" dirty="0">
                <a:latin typeface="Calibri" panose="020F0502020204030204" pitchFamily="34" charset="0"/>
                <a:cs typeface="Times New Roman" panose="02020603050405020304" pitchFamily="18" charset="0"/>
              </a:rPr>
              <a:t>direct participation </a:t>
            </a:r>
            <a:endParaRPr lang="en-GB" sz="1700" dirty="0" smtClean="0">
              <a:latin typeface="Calibri" panose="020F0502020204030204" pitchFamily="34" charset="0"/>
              <a:cs typeface="Times New Roman" panose="02020603050405020304" pitchFamily="18" charset="0"/>
            </a:endParaRPr>
          </a:p>
          <a:p>
            <a:pPr marL="285750" indent="-285750">
              <a:spcBef>
                <a:spcPts val="1600"/>
              </a:spcBef>
            </a:pPr>
            <a:r>
              <a:rPr lang="en-GB" sz="1700" dirty="0" smtClean="0">
                <a:latin typeface="Calibri" panose="020F0502020204030204" pitchFamily="34" charset="0"/>
                <a:cs typeface="Times New Roman" panose="02020603050405020304" pitchFamily="18" charset="0"/>
              </a:rPr>
              <a:t>The </a:t>
            </a:r>
            <a:r>
              <a:rPr lang="en-GB" sz="1700" dirty="0">
                <a:latin typeface="Calibri" panose="020F0502020204030204" pitchFamily="34" charset="0"/>
                <a:cs typeface="Times New Roman" panose="02020603050405020304" pitchFamily="18" charset="0"/>
              </a:rPr>
              <a:t>only close form of DP mainly because it deals with employee wellbeing in some ways refers to the legislation for H&amp;S committees </a:t>
            </a:r>
            <a:r>
              <a:rPr lang="en-GB" sz="1700" dirty="0" smtClean="0">
                <a:latin typeface="Calibri" panose="020F0502020204030204" pitchFamily="34" charset="0"/>
                <a:cs typeface="Times New Roman" panose="02020603050405020304" pitchFamily="18" charset="0"/>
              </a:rPr>
              <a:t>where there is a </a:t>
            </a:r>
            <a:r>
              <a:rPr lang="en-GB" sz="1700" dirty="0" err="1" smtClean="0">
                <a:latin typeface="Calibri" panose="020F0502020204030204" pitchFamily="34" charset="0"/>
                <a:cs typeface="Times New Roman" panose="02020603050405020304" pitchFamily="18" charset="0"/>
              </a:rPr>
              <a:t>cleas</a:t>
            </a:r>
            <a:r>
              <a:rPr lang="en-GB" sz="1700" dirty="0" smtClean="0">
                <a:latin typeface="Calibri" panose="020F0502020204030204" pitchFamily="34" charset="0"/>
                <a:cs typeface="Times New Roman" panose="02020603050405020304" pitchFamily="18" charset="0"/>
              </a:rPr>
              <a:t> connection between this practise and DP but still for the purposes of the project is not DP in its full, although this practise should not go unnoticed</a:t>
            </a:r>
            <a:endParaRPr sz="17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801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939500" y="285875"/>
            <a:ext cx="3837000" cy="413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b="1" dirty="0"/>
              <a:t>National Legislation</a:t>
            </a:r>
            <a:endParaRPr b="1" dirty="0"/>
          </a:p>
          <a:p>
            <a:pPr marL="0" lvl="0" indent="0" algn="l" rtl="0">
              <a:spcBef>
                <a:spcPts val="1600"/>
              </a:spcBef>
              <a:spcAft>
                <a:spcPts val="0"/>
              </a:spcAft>
              <a:buNone/>
            </a:pPr>
            <a:r>
              <a:rPr lang="en-GB" b="1" dirty="0"/>
              <a:t>No legislation in place in regards to DP</a:t>
            </a:r>
          </a:p>
          <a:p>
            <a:pPr marL="0" indent="0">
              <a:spcBef>
                <a:spcPts val="1600"/>
              </a:spcBef>
              <a:buNone/>
            </a:pPr>
            <a:r>
              <a:rPr lang="en-GB" b="1" dirty="0"/>
              <a:t>Most probably this is affected by the way the employment system has been developed</a:t>
            </a:r>
          </a:p>
          <a:p>
            <a:pPr marL="285750" indent="-285750">
              <a:spcBef>
                <a:spcPts val="1600"/>
              </a:spcBef>
            </a:pPr>
            <a:r>
              <a:rPr lang="en-GB" b="1" dirty="0"/>
              <a:t>Strong representation of employees via the TU, this has always been the case</a:t>
            </a:r>
          </a:p>
          <a:p>
            <a:pPr marL="285750" indent="-285750">
              <a:spcBef>
                <a:spcPts val="1600"/>
              </a:spcBef>
            </a:pPr>
            <a:r>
              <a:rPr lang="en-GB" b="1" dirty="0"/>
              <a:t>The system of managing industrial relations in terms of </a:t>
            </a:r>
            <a:r>
              <a:rPr lang="en-GB" b="1" dirty="0" smtClean="0"/>
              <a:t>labour </a:t>
            </a:r>
            <a:r>
              <a:rPr lang="en-GB" b="1" dirty="0"/>
              <a:t>and social security, is highly tripartite </a:t>
            </a:r>
          </a:p>
          <a:p>
            <a:pPr marL="285750" indent="-285750">
              <a:spcBef>
                <a:spcPts val="1600"/>
              </a:spcBef>
            </a:pPr>
            <a:endParaRP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Final conclusions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The economy Is moving forward and new technologies have been implemented leading to positive outcomes in terms of production systems and work organisation</a:t>
            </a:r>
          </a:p>
          <a:p>
            <a:pPr marL="285750" indent="-285750">
              <a:spcBef>
                <a:spcPts val="1600"/>
              </a:spcBef>
            </a:pPr>
            <a:r>
              <a:rPr lang="en-GB" dirty="0">
                <a:latin typeface="Calibri" panose="020F0502020204030204" pitchFamily="34" charset="0"/>
                <a:cs typeface="Times New Roman" panose="02020603050405020304" pitchFamily="18" charset="0"/>
              </a:rPr>
              <a:t>It seems that the new technologies have not led to changes to employment terms</a:t>
            </a:r>
          </a:p>
          <a:p>
            <a:pPr marL="285750" indent="-285750">
              <a:spcBef>
                <a:spcPts val="1600"/>
              </a:spcBef>
            </a:pPr>
            <a:r>
              <a:rPr lang="en-GB" dirty="0">
                <a:latin typeface="Calibri" panose="020F0502020204030204" pitchFamily="34" charset="0"/>
                <a:cs typeface="Times New Roman" panose="02020603050405020304" pitchFamily="18" charset="0"/>
              </a:rPr>
              <a:t>Trade unions and as a result employees were not consulted in the implementation of new technologies</a:t>
            </a: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005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Final conclusions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Overall the working environment throughout the </a:t>
            </a:r>
            <a:r>
              <a:rPr lang="en-GB" dirty="0" smtClean="0">
                <a:latin typeface="Calibri" panose="020F0502020204030204" pitchFamily="34" charset="0"/>
                <a:cs typeface="Times New Roman" panose="02020603050405020304" pitchFamily="18" charset="0"/>
              </a:rPr>
              <a:t>case </a:t>
            </a:r>
            <a:r>
              <a:rPr lang="en-GB" dirty="0">
                <a:latin typeface="Calibri" panose="020F0502020204030204" pitchFamily="34" charset="0"/>
                <a:cs typeface="Times New Roman" panose="02020603050405020304" pitchFamily="18" charset="0"/>
              </a:rPr>
              <a:t>studies is rated as excellent by all the participants which must be </a:t>
            </a:r>
            <a:r>
              <a:rPr lang="en-GB" dirty="0" smtClean="0">
                <a:latin typeface="Calibri" panose="020F0502020204030204" pitchFamily="34" charset="0"/>
                <a:cs typeface="Times New Roman" panose="02020603050405020304" pitchFamily="18" charset="0"/>
              </a:rPr>
              <a:t>noted</a:t>
            </a:r>
            <a:endParaRPr lang="en-GB"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0103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Additional thoughts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We must include in our thoughts the size of the economy</a:t>
            </a:r>
          </a:p>
          <a:p>
            <a:pPr marL="742950" lvl="1" indent="-285750"/>
            <a:r>
              <a:rPr lang="en-GB" dirty="0">
                <a:latin typeface="Calibri" panose="020F0502020204030204" pitchFamily="34" charset="0"/>
                <a:cs typeface="Times New Roman" panose="02020603050405020304" pitchFamily="18" charset="0"/>
              </a:rPr>
              <a:t>95% 0-9 employees</a:t>
            </a:r>
          </a:p>
          <a:p>
            <a:pPr marL="742950" lvl="1" indent="-285750"/>
            <a:r>
              <a:rPr lang="en-GB" dirty="0">
                <a:latin typeface="Calibri" panose="020F0502020204030204" pitchFamily="34" charset="0"/>
                <a:cs typeface="Times New Roman" panose="02020603050405020304" pitchFamily="18" charset="0"/>
              </a:rPr>
              <a:t>4% 10-49 employees</a:t>
            </a:r>
          </a:p>
          <a:p>
            <a:pPr marL="742950" lvl="1" indent="-285750"/>
            <a:r>
              <a:rPr lang="en-GB" dirty="0">
                <a:latin typeface="Calibri" panose="020F0502020204030204" pitchFamily="34" charset="0"/>
                <a:cs typeface="Times New Roman" panose="02020603050405020304" pitchFamily="18" charset="0"/>
              </a:rPr>
              <a:t>Less than 1% 50-249 employees</a:t>
            </a:r>
          </a:p>
          <a:p>
            <a:pPr marL="1200150" lvl="2" indent="-285750"/>
            <a:r>
              <a:rPr lang="en-GB" dirty="0">
                <a:latin typeface="Calibri" panose="020F0502020204030204" pitchFamily="34" charset="0"/>
                <a:cs typeface="Times New Roman" panose="02020603050405020304" pitchFamily="18" charset="0"/>
              </a:rPr>
              <a:t>Therefore should we expect to see DP in our samples?</a:t>
            </a: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6151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Additional thoughts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We have to mention the nature of our cases studies although to be honest and based on what we have collected we should not expect any differentiations still:</a:t>
            </a:r>
          </a:p>
          <a:p>
            <a:pPr marL="742950" lvl="1" indent="-285750"/>
            <a:r>
              <a:rPr lang="en-GB" dirty="0">
                <a:latin typeface="Calibri" panose="020F0502020204030204" pitchFamily="34" charset="0"/>
                <a:cs typeface="Times New Roman" panose="02020603050405020304" pitchFamily="18" charset="0"/>
              </a:rPr>
              <a:t>A manufacturing company </a:t>
            </a:r>
            <a:r>
              <a:rPr lang="en-GB" dirty="0" smtClean="0">
                <a:latin typeface="Calibri" panose="020F0502020204030204" pitchFamily="34" charset="0"/>
                <a:cs typeface="Times New Roman" panose="02020603050405020304" pitchFamily="18" charset="0"/>
              </a:rPr>
              <a:t>for </a:t>
            </a:r>
            <a:r>
              <a:rPr lang="en-GB" dirty="0">
                <a:latin typeface="Calibri" panose="020F0502020204030204" pitchFamily="34" charset="0"/>
                <a:cs typeface="Times New Roman" panose="02020603050405020304" pitchFamily="18" charset="0"/>
              </a:rPr>
              <a:t>medicines that allows no margin for the slightest deviation, therefore perhaps limiting the scope for DP implementation</a:t>
            </a:r>
          </a:p>
          <a:p>
            <a:pPr marL="742950" lvl="1" indent="-285750"/>
            <a:r>
              <a:rPr lang="en-GB" dirty="0">
                <a:latin typeface="Calibri" panose="020F0502020204030204" pitchFamily="34" charset="0"/>
                <a:cs typeface="Times New Roman" panose="02020603050405020304" pitchFamily="18" charset="0"/>
              </a:rPr>
              <a:t>A semi governmental organisation that needs to follow and abide to stick guidelines and regulations so as to have consistency in its overall </a:t>
            </a:r>
            <a:r>
              <a:rPr lang="en-GB" dirty="0" smtClean="0">
                <a:latin typeface="Calibri" panose="020F0502020204030204" pitchFamily="34" charset="0"/>
                <a:cs typeface="Times New Roman" panose="02020603050405020304" pitchFamily="18" charset="0"/>
              </a:rPr>
              <a:t>role </a:t>
            </a:r>
            <a:r>
              <a:rPr lang="en-GB" dirty="0">
                <a:latin typeface="Calibri" panose="020F0502020204030204" pitchFamily="34" charset="0"/>
                <a:cs typeface="Times New Roman" panose="02020603050405020304" pitchFamily="18" charset="0"/>
              </a:rPr>
              <a:t>and the overall functioning of the system it supports, in this case the General Health System</a:t>
            </a: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0128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Additional thoughts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Perhaps at some point in another research we should try to identify DP in the whole economy (in both unionised and non-unionised companies) and make a comparison</a:t>
            </a:r>
          </a:p>
          <a:p>
            <a:pPr marL="742950" lvl="1" indent="-285750"/>
            <a:r>
              <a:rPr lang="en-GB" dirty="0">
                <a:latin typeface="Calibri" panose="020F0502020204030204" pitchFamily="34" charset="0"/>
                <a:cs typeface="Times New Roman" panose="02020603050405020304" pitchFamily="18" charset="0"/>
              </a:rPr>
              <a:t>In case DP in evident in non-unionised companies then the social partners will have to analyse </a:t>
            </a:r>
            <a:r>
              <a:rPr lang="en-GB" dirty="0" smtClean="0">
                <a:latin typeface="Calibri" panose="020F0502020204030204" pitchFamily="34" charset="0"/>
                <a:cs typeface="Times New Roman" panose="02020603050405020304" pitchFamily="18" charset="0"/>
              </a:rPr>
              <a:t>this further</a:t>
            </a:r>
            <a:endParaRPr lang="en-GB" dirty="0">
              <a:latin typeface="Calibri" panose="020F0502020204030204" pitchFamily="34" charset="0"/>
              <a:cs typeface="Times New Roman" panose="02020603050405020304" pitchFamily="18" charset="0"/>
            </a:endParaRP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018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0" y="1912650"/>
            <a:ext cx="45720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Additional thoughts</a:t>
            </a:r>
            <a:endParaRPr sz="2800"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dirty="0">
                <a:latin typeface="Calibri" panose="020F0502020204030204" pitchFamily="34" charset="0"/>
                <a:cs typeface="Times New Roman" panose="02020603050405020304" pitchFamily="18" charset="0"/>
              </a:rPr>
              <a:t>There is the perception at least amongst the respondents that DP has to offer a lot of </a:t>
            </a:r>
            <a:r>
              <a:rPr lang="en-GB" dirty="0" smtClean="0">
                <a:latin typeface="Calibri" panose="020F0502020204030204" pitchFamily="34" charset="0"/>
                <a:cs typeface="Times New Roman" panose="02020603050405020304" pitchFamily="18" charset="0"/>
              </a:rPr>
              <a:t>positives which is something that should </a:t>
            </a:r>
            <a:r>
              <a:rPr lang="en-GB" dirty="0" err="1" smtClean="0">
                <a:latin typeface="Calibri" panose="020F0502020204030204" pitchFamily="34" charset="0"/>
                <a:cs typeface="Times New Roman" panose="02020603050405020304" pitchFamily="18" charset="0"/>
              </a:rPr>
              <a:t>should</a:t>
            </a:r>
            <a:r>
              <a:rPr lang="en-GB" dirty="0" smtClean="0">
                <a:latin typeface="Calibri" panose="020F0502020204030204" pitchFamily="34" charset="0"/>
                <a:cs typeface="Times New Roman" panose="02020603050405020304" pitchFamily="18" charset="0"/>
              </a:rPr>
              <a:t> not go unnoticed</a:t>
            </a:r>
            <a:endParaRPr lang="en-GB" dirty="0">
              <a:latin typeface="Calibri" panose="020F0502020204030204" pitchFamily="34" charset="0"/>
              <a:cs typeface="Times New Roman" panose="02020603050405020304" pitchFamily="18" charset="0"/>
            </a:endParaRPr>
          </a:p>
          <a:p>
            <a:pPr marL="285750" indent="-285750">
              <a:spcBef>
                <a:spcPts val="1600"/>
              </a:spcBef>
            </a:pPr>
            <a:r>
              <a:rPr lang="en-GB" dirty="0">
                <a:latin typeface="Calibri" panose="020F0502020204030204" pitchFamily="34" charset="0"/>
                <a:cs typeface="Times New Roman" panose="02020603050405020304" pitchFamily="18" charset="0"/>
              </a:rPr>
              <a:t>Coupled with the fact that the working environments are rated as excellent, perhaps it is the time for the social partners to lay down the talks for a real implementation of DP</a:t>
            </a:r>
          </a:p>
          <a:p>
            <a:pPr marL="0" indent="0">
              <a:spcBef>
                <a:spcPts val="1600"/>
              </a:spcBef>
              <a:buNone/>
            </a:pPr>
            <a:endParaRPr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445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 very much for all your attention!!!</a:t>
            </a:r>
            <a:endParaRPr dirty="0"/>
          </a:p>
          <a:p>
            <a:pPr marL="0" lvl="0" indent="0" algn="ctr" rtl="0">
              <a:spcBef>
                <a:spcPts val="0"/>
              </a:spcBef>
              <a:spcAft>
                <a:spcPts val="0"/>
              </a:spcAft>
              <a:buNone/>
            </a:pPr>
            <a:endParaRPr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153" y="506556"/>
            <a:ext cx="3943350" cy="39433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GB" sz="1600" b="1" dirty="0"/>
              <a:t>Workers’ participation in decision making - the type of participation of the German model as it had started in the coal and steel industry - does not exist in Cyprus</a:t>
            </a:r>
          </a:p>
          <a:p>
            <a:pPr marL="285750" indent="-285750">
              <a:spcBef>
                <a:spcPts val="1600"/>
              </a:spcBef>
            </a:pPr>
            <a:r>
              <a:rPr lang="en-GB" sz="1600" b="1" dirty="0"/>
              <a:t>Workplace representation in Cyprus is through the union structure. Apart from the area of health and safety, where a committee should be elected by all employees in workplaces where more than 10 are employed, there is no other body representing employees (</a:t>
            </a:r>
            <a:r>
              <a:rPr lang="en-US" sz="1600" dirty="0">
                <a:effectLst/>
                <a:latin typeface="Calibri" panose="020F0502020204030204" pitchFamily="34" charset="0"/>
                <a:ea typeface="Calibri" panose="020F0502020204030204" pitchFamily="34" charset="0"/>
                <a:cs typeface="Times New Roman" panose="02020603050405020304" pitchFamily="18" charset="0"/>
              </a:rPr>
              <a:t>study of L. Fulton (2015) Worker </a:t>
            </a:r>
            <a:r>
              <a:rPr lang="en-US" sz="1600" dirty="0">
                <a:latin typeface="Calibri" panose="020F0502020204030204" pitchFamily="34" charset="0"/>
                <a:cs typeface="Times New Roman" panose="02020603050405020304" pitchFamily="18" charset="0"/>
              </a:rPr>
              <a:t>representation in Europe)</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1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Eurofound’s Living and Working Conditions 2017, stated “Cyprus has a weak tradition in terms of the existing structures for employee representation at the establishment level</a:t>
            </a:r>
          </a:p>
          <a:p>
            <a:pPr marL="285750" indent="-285750">
              <a:spcBef>
                <a:spcPts val="1600"/>
              </a:spcBef>
            </a:pPr>
            <a:r>
              <a:rPr lang="en-GB" sz="1600" dirty="0">
                <a:latin typeface="Calibri" panose="020F0502020204030204" pitchFamily="34" charset="0"/>
                <a:cs typeface="Times New Roman" panose="02020603050405020304" pitchFamily="18" charset="0"/>
              </a:rPr>
              <a:t>Eurofound European Company Survey 2019 we have some further interesting facts that reinstate the case that Cyprus has an indirect form of employee participation.  40% of companies are in </a:t>
            </a:r>
            <a:r>
              <a:rPr lang="en-GB" sz="1600" dirty="0" smtClean="0">
                <a:latin typeface="Calibri" panose="020F0502020204030204" pitchFamily="34" charset="0"/>
                <a:cs typeface="Times New Roman" panose="02020603050405020304" pitchFamily="18" charset="0"/>
              </a:rPr>
              <a:t>favour </a:t>
            </a:r>
            <a:r>
              <a:rPr lang="en-GB" sz="1600" dirty="0">
                <a:latin typeface="Calibri" panose="020F0502020204030204" pitchFamily="34" charset="0"/>
                <a:cs typeface="Times New Roman" panose="02020603050405020304" pitchFamily="18" charset="0"/>
              </a:rPr>
              <a:t>of command and control structures and around 55% offer selective autonomy. In addition, 53% of the managers questioned believed that employee direct involvement caused delays</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556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From our previous research (DIRECT </a:t>
            </a:r>
            <a:r>
              <a:rPr lang="en-US" dirty="0">
                <a:latin typeface="Calibri" panose="020F0502020204030204" pitchFamily="34" charset="0"/>
                <a:ea typeface="Calibri" panose="020F0502020204030204" pitchFamily="34" charset="0"/>
                <a:cs typeface="Times New Roman" panose="02020603050405020304" pitchFamily="18" charset="0"/>
              </a:rPr>
              <a:t>I)</a:t>
            </a:r>
            <a:r>
              <a:rPr lang="en-US" sz="1800" dirty="0">
                <a:effectLst/>
                <a:latin typeface="Calibri" panose="020F0502020204030204" pitchFamily="34" charset="0"/>
                <a:ea typeface="Calibri" panose="020F0502020204030204" pitchFamily="34" charset="0"/>
                <a:cs typeface="Times New Roman" panose="02020603050405020304" pitchFamily="18" charset="0"/>
              </a:rPr>
              <a:t> it does not seem that trade unions demand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it as well,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they might not object to it but they will support it up to the point that they feel it does not constitute a threat for them.  There is also no indication that the governments throughout the years have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not provided </a:t>
            </a:r>
            <a:r>
              <a:rPr lang="en-US" sz="1800" dirty="0">
                <a:effectLst/>
                <a:latin typeface="Calibri" panose="020F0502020204030204" pitchFamily="34" charset="0"/>
                <a:ea typeface="Calibri" panose="020F0502020204030204" pitchFamily="34" charset="0"/>
                <a:cs typeface="Times New Roman" panose="02020603050405020304" pitchFamily="18" charset="0"/>
              </a:rPr>
              <a:t>any incentives to all the social partners so as to promote direct participation</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099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285750" indent="-285750">
              <a:spcBef>
                <a:spcPts val="160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of the </a:t>
            </a:r>
            <a:r>
              <a:rPr lang="en-US" dirty="0">
                <a:latin typeface="Calibri" panose="020F0502020204030204" pitchFamily="34" charset="0"/>
                <a:ea typeface="Calibri" panose="020F0502020204030204" pitchFamily="34" charset="0"/>
                <a:cs typeface="Times New Roman" panose="02020603050405020304" pitchFamily="18" charset="0"/>
              </a:rPr>
              <a:t>points that have been discussed have never led to the need for the implementation and establishment of direct participation, hence there has never been the need to regulate it and therefore have a legislation for DP!!!</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236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national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An effort is made or there is the misunderstanding to link DP with H&amp;S committees' legislation and in I&amp;C</a:t>
            </a:r>
          </a:p>
          <a:p>
            <a:pPr marL="285750" indent="-285750">
              <a:spcBef>
                <a:spcPts val="1600"/>
              </a:spcBef>
            </a:pPr>
            <a:r>
              <a:rPr lang="en-US" sz="1600" dirty="0">
                <a:latin typeface="Calibri" panose="020F0502020204030204" pitchFamily="34" charset="0"/>
                <a:cs typeface="Times New Roman" panose="02020603050405020304" pitchFamily="18" charset="0"/>
              </a:rPr>
              <a:t>But the fact remains than all the social partners including the government state there is </a:t>
            </a:r>
            <a:r>
              <a:rPr lang="en-US" sz="1600" b="1" u="sng" dirty="0">
                <a:latin typeface="Calibri" panose="020F0502020204030204" pitchFamily="34" charset="0"/>
                <a:cs typeface="Times New Roman" panose="02020603050405020304" pitchFamily="18" charset="0"/>
              </a:rPr>
              <a:t>NO</a:t>
            </a:r>
            <a:r>
              <a:rPr lang="en-US" sz="1600" dirty="0">
                <a:latin typeface="Calibri" panose="020F0502020204030204" pitchFamily="34" charset="0"/>
                <a:cs typeface="Times New Roman" panose="02020603050405020304" pitchFamily="18" charset="0"/>
              </a:rPr>
              <a:t> DP policy in place</a:t>
            </a:r>
            <a:endParaRP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73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national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Despite the fact there is no DP policy the employers and the employees' federations at national level state there are establishments that have DP in place </a:t>
            </a:r>
            <a:r>
              <a:rPr lang="en-US" sz="1600" dirty="0" smtClean="0">
                <a:latin typeface="Calibri" panose="020F0502020204030204" pitchFamily="34" charset="0"/>
                <a:cs typeface="Times New Roman" panose="02020603050405020304" pitchFamily="18" charset="0"/>
              </a:rPr>
              <a:t>and </a:t>
            </a:r>
            <a:r>
              <a:rPr lang="en-US" sz="1600" dirty="0">
                <a:latin typeface="Calibri" panose="020F0502020204030204" pitchFamily="34" charset="0"/>
                <a:cs typeface="Times New Roman" panose="02020603050405020304" pitchFamily="18" charset="0"/>
              </a:rPr>
              <a:t>this has been the initiative of the management and a request of the employees</a:t>
            </a:r>
            <a:r>
              <a:rPr lang="en-US" sz="1600" dirty="0" smtClean="0">
                <a:latin typeface="Calibri" panose="020F0502020204030204" pitchFamily="34" charset="0"/>
                <a:cs typeface="Times New Roman" panose="02020603050405020304" pitchFamily="18" charset="0"/>
              </a:rPr>
              <a:t>.</a:t>
            </a:r>
            <a:endParaRPr lang="en-US"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127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DP national overview</a:t>
            </a:r>
            <a:endParaRPr dirty="0"/>
          </a:p>
        </p:txBody>
      </p:sp>
      <p:sp>
        <p:nvSpPr>
          <p:cNvPr id="80" name="Google Shape;80;p14"/>
          <p:cNvSpPr txBox="1">
            <a:spLocks noGrp="1"/>
          </p:cNvSpPr>
          <p:nvPr>
            <p:ph type="body" idx="2"/>
          </p:nvPr>
        </p:nvSpPr>
        <p:spPr>
          <a:xfrm>
            <a:off x="4572000" y="0"/>
            <a:ext cx="4572000" cy="4809995"/>
          </a:xfrm>
          <a:prstGeom prst="rect">
            <a:avLst/>
          </a:prstGeom>
        </p:spPr>
        <p:txBody>
          <a:bodyPr spcFirstLastPara="1" wrap="square" lIns="91425" tIns="91425" rIns="91425" bIns="91425" anchor="ctr" anchorCtr="0">
            <a:noAutofit/>
          </a:bodyPr>
          <a:lstStyle/>
          <a:p>
            <a:pPr marL="0" indent="0">
              <a:spcBef>
                <a:spcPts val="1600"/>
              </a:spcBef>
              <a:buNone/>
            </a:pPr>
            <a:r>
              <a:rPr lang="en-GB" dirty="0">
                <a:latin typeface="Calibri" panose="020F0502020204030204" pitchFamily="34" charset="0"/>
                <a:cs typeface="Times New Roman" panose="02020603050405020304" pitchFamily="18" charset="0"/>
              </a:rPr>
              <a:t>O</a:t>
            </a:r>
            <a:r>
              <a:rPr lang="en-US" dirty="0">
                <a:latin typeface="Calibri" panose="020F0502020204030204" pitchFamily="34" charset="0"/>
                <a:cs typeface="Times New Roman" panose="02020603050405020304" pitchFamily="18" charset="0"/>
              </a:rPr>
              <a:t>pinions of the national social partners</a:t>
            </a:r>
          </a:p>
          <a:p>
            <a:pPr marL="285750" indent="-285750">
              <a:spcBef>
                <a:spcPts val="1600"/>
              </a:spcBef>
            </a:pPr>
            <a:r>
              <a:rPr lang="en-US" sz="1600" dirty="0">
                <a:latin typeface="Calibri" panose="020F0502020204030204" pitchFamily="34" charset="0"/>
                <a:cs typeface="Times New Roman" panose="02020603050405020304" pitchFamily="18" charset="0"/>
              </a:rPr>
              <a:t>All the social partners are of the opinion that DP has a lot of importance and there are of course positive gains from it</a:t>
            </a:r>
            <a:r>
              <a:rPr lang="en-US" sz="1600" dirty="0" smtClean="0">
                <a:latin typeface="Calibri" panose="020F0502020204030204" pitchFamily="34" charset="0"/>
                <a:cs typeface="Times New Roman" panose="02020603050405020304" pitchFamily="18" charset="0"/>
              </a:rPr>
              <a:t>.</a:t>
            </a:r>
            <a:endParaRPr lang="en-US"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7535754"/>
      </p:ext>
    </p:extLst>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1416</Words>
  <Application>Microsoft Office PowerPoint</Application>
  <PresentationFormat>On-screen Show (16:9)</PresentationFormat>
  <Paragraphs>92</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Raleway</vt:lpstr>
      <vt:lpstr>Lato</vt:lpstr>
      <vt:lpstr>Times New Roman</vt:lpstr>
      <vt:lpstr>Calibri</vt:lpstr>
      <vt:lpstr>Swiss</vt:lpstr>
      <vt:lpstr>Project DIRECT II: National Seminar, Cyprus 28/04/22 </vt:lpstr>
      <vt:lpstr>DP national overview</vt:lpstr>
      <vt:lpstr>DP national overview</vt:lpstr>
      <vt:lpstr>DP national overview</vt:lpstr>
      <vt:lpstr>DP national overview</vt:lpstr>
      <vt:lpstr>DP national overview</vt:lpstr>
      <vt:lpstr>DP national overview</vt:lpstr>
      <vt:lpstr>DP national overview</vt:lpstr>
      <vt:lpstr>DP national overview</vt:lpstr>
      <vt:lpstr>DP sectoral analysis</vt:lpstr>
      <vt:lpstr>DP sectoral analysis</vt:lpstr>
      <vt:lpstr>DP sectoral analysis</vt:lpstr>
      <vt:lpstr>DP sectoral analysis</vt:lpstr>
      <vt:lpstr>DP sectoral analysis</vt:lpstr>
      <vt:lpstr>Case studies analysis</vt:lpstr>
      <vt:lpstr>Case studies analysis</vt:lpstr>
      <vt:lpstr>Case studies analysis</vt:lpstr>
      <vt:lpstr>Final conclusions</vt:lpstr>
      <vt:lpstr>Final conclusions</vt:lpstr>
      <vt:lpstr>Final conclusions</vt:lpstr>
      <vt:lpstr>Final conclusions</vt:lpstr>
      <vt:lpstr>Additional thoughts</vt:lpstr>
      <vt:lpstr>Additional thoughts</vt:lpstr>
      <vt:lpstr>Additional thoughts</vt:lpstr>
      <vt:lpstr>Additional thoughts</vt:lpstr>
      <vt:lpstr>Thank you very much for all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DIRECT II: Final Analysis</dc:title>
  <dc:creator>Niko N. Nikolaou</dc:creator>
  <cp:lastModifiedBy>sek_training2</cp:lastModifiedBy>
  <cp:revision>21</cp:revision>
  <dcterms:modified xsi:type="dcterms:W3CDTF">2022-04-28T07:20:02Z</dcterms:modified>
</cp:coreProperties>
</file>