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6" r:id="rId2"/>
    <p:sldId id="276" r:id="rId3"/>
    <p:sldId id="257" r:id="rId4"/>
    <p:sldId id="307" r:id="rId5"/>
    <p:sldId id="277" r:id="rId6"/>
    <p:sldId id="305" r:id="rId7"/>
    <p:sldId id="303" r:id="rId8"/>
    <p:sldId id="259" r:id="rId9"/>
    <p:sldId id="302" r:id="rId10"/>
    <p:sldId id="289" r:id="rId11"/>
    <p:sldId id="286" r:id="rId12"/>
    <p:sldId id="287" r:id="rId13"/>
    <p:sldId id="288" r:id="rId14"/>
    <p:sldId id="312" r:id="rId15"/>
    <p:sldId id="313" r:id="rId16"/>
    <p:sldId id="309" r:id="rId17"/>
    <p:sldId id="311" r:id="rId18"/>
    <p:sldId id="319" r:id="rId19"/>
    <p:sldId id="322" r:id="rId20"/>
    <p:sldId id="314" r:id="rId21"/>
    <p:sldId id="315" r:id="rId22"/>
    <p:sldId id="321" r:id="rId23"/>
    <p:sldId id="317" r:id="rId24"/>
    <p:sldId id="325" r:id="rId25"/>
    <p:sldId id="316" r:id="rId26"/>
    <p:sldId id="323" r:id="rId27"/>
    <p:sldId id="326" r:id="rId28"/>
    <p:sldId id="320" r:id="rId29"/>
    <p:sldId id="318" r:id="rId30"/>
    <p:sldId id="280" r:id="rId31"/>
    <p:sldId id="32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108" d="100"/>
          <a:sy n="108" d="100"/>
        </p:scale>
        <p:origin x="1704" y="108"/>
      </p:cViewPr>
      <p:guideLst>
        <p:guide orient="horz" pos="2160"/>
        <p:guide pos="2880"/>
      </p:guideLst>
    </p:cSldViewPr>
  </p:slideViewPr>
  <p:outlineViewPr>
    <p:cViewPr>
      <p:scale>
        <a:sx n="33" d="100"/>
        <a:sy n="33" d="100"/>
      </p:scale>
      <p:origin x="0" y="630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CE8231-5C12-48BC-89B6-AF1D920426D0}" type="datetimeFigureOut">
              <a:rPr lang="en-GB" smtClean="0"/>
              <a:t>21/04/2022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1E7406-D777-47DB-890D-1403AE2C12A7}" type="slidenum">
              <a:rPr lang="en-GB" smtClean="0"/>
              <a:t>‹#›</a:t>
            </a:fld>
            <a:endParaRPr lang="en-GB"/>
          </a:p>
        </p:txBody>
      </p:sp>
    </p:spTree>
    <p:extLst>
      <p:ext uri="{BB962C8B-B14F-4D97-AF65-F5344CB8AC3E}">
        <p14:creationId xmlns:p14="http://schemas.microsoft.com/office/powerpoint/2010/main" val="377672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4805F2D-7413-46B9-B5AD-87BD65479913}" type="datetime1">
              <a:rPr lang="en-GB" smtClean="0"/>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529479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B839DA-C8C0-4AF4-A529-4F396F200722}" type="datetime1">
              <a:rPr lang="en-GB" smtClean="0"/>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16174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DE3D381-DFBB-4AD0-980E-C3484F0DAB61}" type="datetime1">
              <a:rPr lang="en-GB" smtClean="0"/>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70907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C8DABA-0892-43CB-BC3C-3C300F4880A8}" type="datetime1">
              <a:rPr lang="en-GB" smtClean="0"/>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289775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D61204-258C-4D91-8C4C-CF3E83075771}" type="datetime1">
              <a:rPr lang="en-GB" smtClean="0"/>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2690317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41B40C9-B781-4695-A6F4-8C32C3059010}" type="datetime1">
              <a:rPr lang="en-GB" smtClean="0"/>
              <a:t>21/04/2022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1091103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7F830A8-07FB-4DEA-AFA1-D1D9B4499876}" type="datetime1">
              <a:rPr lang="en-GB" smtClean="0"/>
              <a:t>21/04/2022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835531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4CEE7BC-9551-4BB3-9012-33B8F9FFA7E8}" type="datetime1">
              <a:rPr lang="en-GB" smtClean="0"/>
              <a:t>21/04/2022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802313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A41FC-5FC3-484B-9BE3-E7F7D981D314}" type="datetime1">
              <a:rPr lang="en-GB" smtClean="0"/>
              <a:t>21/04/2022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987220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AF901D-E10B-4F5C-B958-1E469ADA0E25}" type="datetime1">
              <a:rPr lang="en-GB" smtClean="0"/>
              <a:t>21/04/2022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2294034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8FF9EB-47C2-4FD8-AA86-C0BD10937D3B}" type="datetime1">
              <a:rPr lang="en-GB" smtClean="0"/>
              <a:t>21/04/2022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1882F9-9719-40B9-BE37-9A9C2C07E44A}" type="slidenum">
              <a:rPr lang="en-GB" smtClean="0"/>
              <a:t>‹#›</a:t>
            </a:fld>
            <a:endParaRPr lang="en-GB"/>
          </a:p>
        </p:txBody>
      </p:sp>
    </p:spTree>
    <p:extLst>
      <p:ext uri="{BB962C8B-B14F-4D97-AF65-F5344CB8AC3E}">
        <p14:creationId xmlns:p14="http://schemas.microsoft.com/office/powerpoint/2010/main" val="415932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F6B06-4C79-4C6C-A51F-6166628622F0}" type="datetime1">
              <a:rPr lang="en-GB" smtClean="0"/>
              <a:t>21/04/2022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882F9-9719-40B9-BE37-9A9C2C07E44A}" type="slidenum">
              <a:rPr lang="en-GB" smtClean="0"/>
              <a:t>‹#›</a:t>
            </a:fld>
            <a:endParaRPr lang="en-GB"/>
          </a:p>
        </p:txBody>
      </p:sp>
    </p:spTree>
    <p:extLst>
      <p:ext uri="{BB962C8B-B14F-4D97-AF65-F5344CB8AC3E}">
        <p14:creationId xmlns:p14="http://schemas.microsoft.com/office/powerpoint/2010/main" val="6907365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worker-participation.eu/" TargetMode="External"/><Relationship Id="rId2" Type="http://schemas.openxmlformats.org/officeDocument/2006/relationships/hyperlink" Target="https://www.acas.org.uk/disputes-and-their-management-in-the-workplace-a-survey-of-british-employers" TargetMode="External"/><Relationship Id="rId1" Type="http://schemas.openxmlformats.org/officeDocument/2006/relationships/slideLayout" Target="../slideLayouts/slideLayout2.xml"/><Relationship Id="rId4" Type="http://schemas.openxmlformats.org/officeDocument/2006/relationships/hyperlink" Target="file:///C:\Users\Michael\Downloads\SWD%20-%20Second-phase%20consultation%20of%20social%20partners%20-%20platfrom%20work%202021.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210103/13-1010-WERS-first-findings-report-third-edition-may-2013.pdf" TargetMode="External"/><Relationship Id="rId2" Type="http://schemas.openxmlformats.org/officeDocument/2006/relationships/hyperlink" Target="https://abdnlawproject.com/blog/2018/1/30/zero-hour-contracts-hero-hour-contrac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764704"/>
            <a:ext cx="7772400" cy="2016223"/>
          </a:xfrm>
        </p:spPr>
        <p:txBody>
          <a:bodyPr>
            <a:noAutofit/>
          </a:bodyPr>
          <a:lstStyle/>
          <a:p>
            <a:pPr>
              <a:spcAft>
                <a:spcPts val="800"/>
              </a:spcAft>
            </a:pPr>
            <a:br>
              <a:rPr lang="en-US" sz="3600" b="1" dirty="0">
                <a:effectLst/>
                <a:latin typeface="Arial Narrow" panose="020B0606020202030204" pitchFamily="34" charset="0"/>
                <a:ea typeface="Calibri" panose="020F0502020204030204" pitchFamily="34" charset="0"/>
                <a:cs typeface="Times New Roman" panose="02020603050405020304" pitchFamily="18" charset="0"/>
              </a:rPr>
            </a:br>
            <a:br>
              <a:rPr lang="en-US" sz="3600" b="1" dirty="0">
                <a:effectLst/>
                <a:latin typeface="Arial Narrow" panose="020B0606020202030204" pitchFamily="34" charset="0"/>
                <a:ea typeface="Calibri" panose="020F0502020204030204" pitchFamily="34" charset="0"/>
                <a:cs typeface="Times New Roman" panose="02020603050405020304" pitchFamily="18" charset="0"/>
              </a:rPr>
            </a:br>
            <a:r>
              <a:rPr lang="en-US" sz="3600" b="1" dirty="0">
                <a:effectLst/>
                <a:latin typeface="+mn-lt"/>
                <a:ea typeface="Calibri" panose="020F0502020204030204" pitchFamily="34" charset="0"/>
                <a:cs typeface="Times New Roman" panose="02020603050405020304" pitchFamily="18" charset="0"/>
              </a:rPr>
              <a:t>Employee Participation in the UK: Current Trends, Practices and Challenges</a:t>
            </a:r>
            <a:br>
              <a:rPr lang="en-GB" sz="3600" dirty="0">
                <a:effectLst/>
                <a:latin typeface="Calibri" panose="020F0502020204030204" pitchFamily="34" charset="0"/>
                <a:ea typeface="Calibri" panose="020F0502020204030204" pitchFamily="34" charset="0"/>
                <a:cs typeface="Times New Roman" panose="02020603050405020304" pitchFamily="18" charset="0"/>
              </a:rPr>
            </a:br>
            <a:br>
              <a:rPr lang="en-GB" sz="3600" dirty="0">
                <a:effectLst/>
                <a:latin typeface="Calibri" panose="020F0502020204030204" pitchFamily="34" charset="0"/>
                <a:ea typeface="Calibri" panose="020F0502020204030204" pitchFamily="34" charset="0"/>
                <a:cs typeface="Times New Roman" panose="02020603050405020304" pitchFamily="18" charset="0"/>
              </a:rPr>
            </a:br>
            <a:endParaRPr lang="en-GB" sz="3600" b="1" dirty="0"/>
          </a:p>
        </p:txBody>
      </p:sp>
      <p:sp>
        <p:nvSpPr>
          <p:cNvPr id="3" name="Subtitle 2"/>
          <p:cNvSpPr>
            <a:spLocks noGrp="1"/>
          </p:cNvSpPr>
          <p:nvPr>
            <p:ph type="subTitle" idx="1"/>
          </p:nvPr>
        </p:nvSpPr>
        <p:spPr>
          <a:xfrm>
            <a:off x="1371600" y="2996952"/>
            <a:ext cx="6400800" cy="3359398"/>
          </a:xfrm>
        </p:spPr>
        <p:txBody>
          <a:bodyPr>
            <a:noAutofit/>
          </a:bodyPr>
          <a:lstStyle/>
          <a:p>
            <a:pPr algn="ctr">
              <a:spcAft>
                <a:spcPts val="800"/>
              </a:spcAft>
            </a:pPr>
            <a:r>
              <a:rPr lang="en-US" sz="2800" b="1" dirty="0">
                <a:solidFill>
                  <a:schemeClr val="tx1"/>
                </a:solidFill>
                <a:effectLst/>
                <a:ea typeface="Calibri" panose="020F0502020204030204" pitchFamily="34" charset="0"/>
                <a:cs typeface="Times New Roman" panose="02020603050405020304" pitchFamily="18" charset="0"/>
              </a:rPr>
              <a:t>NATIONAL SEMINAR</a:t>
            </a:r>
            <a:endParaRPr lang="en-GB" sz="2800" dirty="0">
              <a:solidFill>
                <a:schemeClr val="tx1"/>
              </a:solidFill>
              <a:effectLst/>
              <a:ea typeface="Calibri" panose="020F0502020204030204" pitchFamily="34" charset="0"/>
              <a:cs typeface="Times New Roman" panose="02020603050405020304" pitchFamily="18" charset="0"/>
            </a:endParaRPr>
          </a:p>
          <a:p>
            <a:pPr algn="ctr">
              <a:spcAft>
                <a:spcPts val="800"/>
              </a:spcAft>
            </a:pPr>
            <a:r>
              <a:rPr lang="en-US" sz="2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Direct Participation</a:t>
            </a:r>
            <a:r>
              <a:rPr lang="bg-BG" sz="2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 </a:t>
            </a:r>
            <a:r>
              <a:rPr lang="en-US" sz="2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The Cyprus Perspective</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US"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Nicosia, Cyprus Workers’ Confederation-SEK</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IE"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28 April 20</a:t>
            </a:r>
            <a:r>
              <a:rPr lang="bg-BG"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22</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000" b="1" i="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Prof. Michael Gold, RHUL</a:t>
            </a:r>
            <a:endParaRPr lang="en-GB" sz="2000" b="1" dirty="0">
              <a:solidFill>
                <a:schemeClr val="tx1"/>
              </a:solidFill>
            </a:endParaRPr>
          </a:p>
        </p:txBody>
      </p:sp>
      <p:sp>
        <p:nvSpPr>
          <p:cNvPr id="4" name="Slide Number Placeholder 3"/>
          <p:cNvSpPr>
            <a:spLocks noGrp="1"/>
          </p:cNvSpPr>
          <p:nvPr>
            <p:ph type="sldNum" sz="quarter" idx="12"/>
          </p:nvPr>
        </p:nvSpPr>
        <p:spPr/>
        <p:txBody>
          <a:bodyPr/>
          <a:lstStyle/>
          <a:p>
            <a:fld id="{CC1882F9-9719-40B9-BE37-9A9C2C07E44A}" type="slidenum">
              <a:rPr lang="en-GB" smtClean="0"/>
              <a:t>1</a:t>
            </a:fld>
            <a:endParaRPr lang="en-GB" dirty="0"/>
          </a:p>
        </p:txBody>
      </p:sp>
    </p:spTree>
    <p:extLst>
      <p:ext uri="{BB962C8B-B14F-4D97-AF65-F5344CB8AC3E}">
        <p14:creationId xmlns:p14="http://schemas.microsoft.com/office/powerpoint/2010/main" val="2981788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Trends in EPI in the UK…</a:t>
            </a:r>
          </a:p>
        </p:txBody>
      </p:sp>
      <p:sp>
        <p:nvSpPr>
          <p:cNvPr id="3" name="Content Placeholder 2"/>
          <p:cNvSpPr>
            <a:spLocks noGrp="1"/>
          </p:cNvSpPr>
          <p:nvPr>
            <p:ph idx="1"/>
          </p:nvPr>
        </p:nvSpPr>
        <p:spPr/>
        <p:txBody>
          <a:bodyPr>
            <a:normAutofit lnSpcReduction="10000"/>
          </a:bodyPr>
          <a:lstStyle/>
          <a:p>
            <a:pPr marL="0" indent="0">
              <a:buNone/>
            </a:pPr>
            <a:r>
              <a:rPr lang="en-GB" dirty="0"/>
              <a:t>The following slides reveal:</a:t>
            </a:r>
          </a:p>
          <a:p>
            <a:pPr>
              <a:buFontTx/>
              <a:buChar char="-"/>
            </a:pPr>
            <a:r>
              <a:rPr lang="en-GB" dirty="0"/>
              <a:t>decline in joint consultation, but holding up in public sector;</a:t>
            </a:r>
          </a:p>
          <a:p>
            <a:pPr>
              <a:buFontTx/>
              <a:buChar char="-"/>
            </a:pPr>
            <a:r>
              <a:rPr lang="en-GB" dirty="0"/>
              <a:t>marked increase in direct participation (means of engaging employees at individual level);</a:t>
            </a:r>
          </a:p>
          <a:p>
            <a:pPr>
              <a:buFontTx/>
              <a:buChar char="-"/>
            </a:pPr>
            <a:r>
              <a:rPr lang="en-GB" dirty="0"/>
              <a:t>slow but growing employee satisfaction with these means;</a:t>
            </a:r>
          </a:p>
          <a:p>
            <a:pPr>
              <a:buFontTx/>
              <a:buChar char="-"/>
            </a:pPr>
            <a:r>
              <a:rPr lang="en-GB" dirty="0"/>
              <a:t>challenges posed by ‘flexible’ (or ‘precarious’) work patterns</a:t>
            </a:r>
          </a:p>
          <a:p>
            <a:pPr>
              <a:buFontTx/>
              <a:buChar char="-"/>
            </a:pPr>
            <a:endParaRPr lang="en-GB" sz="2800" dirty="0"/>
          </a:p>
          <a:p>
            <a:pPr>
              <a:buFontTx/>
              <a:buChar char="-"/>
            </a:pPr>
            <a:endParaRPr lang="en-GB" dirty="0"/>
          </a:p>
        </p:txBody>
      </p:sp>
      <p:sp>
        <p:nvSpPr>
          <p:cNvPr id="4" name="Slide Number Placeholder 3"/>
          <p:cNvSpPr>
            <a:spLocks noGrp="1"/>
          </p:cNvSpPr>
          <p:nvPr>
            <p:ph type="sldNum" sz="quarter" idx="12"/>
          </p:nvPr>
        </p:nvSpPr>
        <p:spPr/>
        <p:txBody>
          <a:bodyPr/>
          <a:lstStyle/>
          <a:p>
            <a:fld id="{CC1882F9-9719-40B9-BE37-9A9C2C07E44A}" type="slidenum">
              <a:rPr lang="en-GB" smtClean="0"/>
              <a:t>10</a:t>
            </a:fld>
            <a:endParaRPr lang="en-GB"/>
          </a:p>
        </p:txBody>
      </p:sp>
    </p:spTree>
    <p:extLst>
      <p:ext uri="{BB962C8B-B14F-4D97-AF65-F5344CB8AC3E}">
        <p14:creationId xmlns:p14="http://schemas.microsoft.com/office/powerpoint/2010/main" val="3756006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Joint consultative committees (JCCs)</a:t>
            </a:r>
            <a:br>
              <a:rPr lang="en-GB" sz="3200" b="1" dirty="0"/>
            </a:br>
            <a:r>
              <a:rPr lang="en-GB" sz="1800" dirty="0"/>
              <a:t>(van </a:t>
            </a:r>
            <a:r>
              <a:rPr lang="en-GB" sz="1800" dirty="0" err="1"/>
              <a:t>Wanrooy</a:t>
            </a:r>
            <a:r>
              <a:rPr lang="en-GB" sz="1800" dirty="0"/>
              <a:t> et al., 2011: 15)</a:t>
            </a:r>
            <a:endParaRPr lang="en-GB" sz="1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6086061"/>
              </p:ext>
            </p:extLst>
          </p:nvPr>
        </p:nvGraphicFramePr>
        <p:xfrm>
          <a:off x="457200" y="1600200"/>
          <a:ext cx="8229605" cy="3876040"/>
        </p:xfrm>
        <a:graphic>
          <a:graphicData uri="http://schemas.openxmlformats.org/drawingml/2006/table">
            <a:tbl>
              <a:tblPr firstRow="1" bandRow="1">
                <a:tableStyleId>{5C22544A-7EE6-4342-B048-85BDC9FD1C3A}</a:tableStyleId>
              </a:tblPr>
              <a:tblGrid>
                <a:gridCol w="1645921">
                  <a:extLst>
                    <a:ext uri="{9D8B030D-6E8A-4147-A177-3AD203B41FA5}">
                      <a16:colId xmlns:a16="http://schemas.microsoft.com/office/drawing/2014/main" val="20000"/>
                    </a:ext>
                  </a:extLst>
                </a:gridCol>
                <a:gridCol w="1645921">
                  <a:extLst>
                    <a:ext uri="{9D8B030D-6E8A-4147-A177-3AD203B41FA5}">
                      <a16:colId xmlns:a16="http://schemas.microsoft.com/office/drawing/2014/main" val="20001"/>
                    </a:ext>
                  </a:extLst>
                </a:gridCol>
                <a:gridCol w="1645921">
                  <a:extLst>
                    <a:ext uri="{9D8B030D-6E8A-4147-A177-3AD203B41FA5}">
                      <a16:colId xmlns:a16="http://schemas.microsoft.com/office/drawing/2014/main" val="20002"/>
                    </a:ext>
                  </a:extLst>
                </a:gridCol>
                <a:gridCol w="1645921">
                  <a:extLst>
                    <a:ext uri="{9D8B030D-6E8A-4147-A177-3AD203B41FA5}">
                      <a16:colId xmlns:a16="http://schemas.microsoft.com/office/drawing/2014/main" val="20003"/>
                    </a:ext>
                  </a:extLst>
                </a:gridCol>
                <a:gridCol w="1645921">
                  <a:extLst>
                    <a:ext uri="{9D8B030D-6E8A-4147-A177-3AD203B41FA5}">
                      <a16:colId xmlns:a16="http://schemas.microsoft.com/office/drawing/2014/main" val="20004"/>
                    </a:ext>
                  </a:extLst>
                </a:gridCol>
              </a:tblGrid>
              <a:tr h="370840">
                <a:tc>
                  <a:txBody>
                    <a:bodyPr/>
                    <a:lstStyle/>
                    <a:p>
                      <a:endParaRPr lang="en-GB" dirty="0"/>
                    </a:p>
                  </a:txBody>
                  <a:tcPr/>
                </a:tc>
                <a:tc>
                  <a:txBody>
                    <a:bodyPr/>
                    <a:lstStyle/>
                    <a:p>
                      <a:endParaRPr lang="en-GB"/>
                    </a:p>
                  </a:txBody>
                  <a:tcPr/>
                </a:tc>
                <a:tc>
                  <a:txBody>
                    <a:bodyPr/>
                    <a:lstStyle/>
                    <a:p>
                      <a:r>
                        <a:rPr lang="en-GB" dirty="0"/>
                        <a:t>No JCC (%)</a:t>
                      </a:r>
                    </a:p>
                  </a:txBody>
                  <a:tcPr/>
                </a:tc>
                <a:tc>
                  <a:txBody>
                    <a:bodyPr/>
                    <a:lstStyle/>
                    <a:p>
                      <a:r>
                        <a:rPr lang="en-GB" dirty="0"/>
                        <a:t>Workplace JCC (%)</a:t>
                      </a:r>
                    </a:p>
                  </a:txBody>
                  <a:tcPr/>
                </a:tc>
                <a:tc>
                  <a:txBody>
                    <a:bodyPr/>
                    <a:lstStyle/>
                    <a:p>
                      <a:r>
                        <a:rPr lang="en-GB" dirty="0"/>
                        <a:t>Higher level JCC only (%)</a:t>
                      </a:r>
                    </a:p>
                  </a:txBody>
                  <a:tcPr/>
                </a:tc>
                <a:extLst>
                  <a:ext uri="{0D108BD9-81ED-4DB2-BD59-A6C34878D82A}">
                    <a16:rowId xmlns:a16="http://schemas.microsoft.com/office/drawing/2014/main" val="10000"/>
                  </a:ext>
                </a:extLst>
              </a:tr>
              <a:tr h="370840">
                <a:tc>
                  <a:txBody>
                    <a:bodyPr/>
                    <a:lstStyle/>
                    <a:p>
                      <a:r>
                        <a:rPr lang="en-GB" dirty="0"/>
                        <a:t>Private manufacturing</a:t>
                      </a:r>
                    </a:p>
                  </a:txBody>
                  <a:tcPr/>
                </a:tc>
                <a:tc>
                  <a:txBody>
                    <a:bodyPr/>
                    <a:lstStyle/>
                    <a:p>
                      <a:r>
                        <a:rPr lang="en-GB" dirty="0"/>
                        <a:t>2004</a:t>
                      </a:r>
                    </a:p>
                  </a:txBody>
                  <a:tcPr/>
                </a:tc>
                <a:tc>
                  <a:txBody>
                    <a:bodyPr/>
                    <a:lstStyle/>
                    <a:p>
                      <a:r>
                        <a:rPr lang="en-GB" dirty="0"/>
                        <a:t>87</a:t>
                      </a:r>
                    </a:p>
                  </a:txBody>
                  <a:tcPr/>
                </a:tc>
                <a:tc>
                  <a:txBody>
                    <a:bodyPr/>
                    <a:lstStyle/>
                    <a:p>
                      <a:r>
                        <a:rPr lang="en-GB" dirty="0"/>
                        <a:t>10</a:t>
                      </a:r>
                    </a:p>
                  </a:txBody>
                  <a:tcPr/>
                </a:tc>
                <a:tc>
                  <a:txBody>
                    <a:bodyPr/>
                    <a:lstStyle/>
                    <a:p>
                      <a:r>
                        <a:rPr lang="en-GB" dirty="0"/>
                        <a:t>3</a:t>
                      </a:r>
                    </a:p>
                  </a:txBody>
                  <a:tcPr/>
                </a:tc>
                <a:extLst>
                  <a:ext uri="{0D108BD9-81ED-4DB2-BD59-A6C34878D82A}">
                    <a16:rowId xmlns:a16="http://schemas.microsoft.com/office/drawing/2014/main" val="10001"/>
                  </a:ext>
                </a:extLst>
              </a:tr>
              <a:tr h="370840">
                <a:tc>
                  <a:txBody>
                    <a:bodyPr/>
                    <a:lstStyle/>
                    <a:p>
                      <a:endParaRPr lang="en-GB"/>
                    </a:p>
                  </a:txBody>
                  <a:tcPr/>
                </a:tc>
                <a:tc>
                  <a:txBody>
                    <a:bodyPr/>
                    <a:lstStyle/>
                    <a:p>
                      <a:r>
                        <a:rPr lang="en-GB" dirty="0"/>
                        <a:t>2011</a:t>
                      </a:r>
                    </a:p>
                  </a:txBody>
                  <a:tcPr/>
                </a:tc>
                <a:tc>
                  <a:txBody>
                    <a:bodyPr/>
                    <a:lstStyle/>
                    <a:p>
                      <a:r>
                        <a:rPr lang="en-GB" dirty="0"/>
                        <a:t>90</a:t>
                      </a:r>
                    </a:p>
                  </a:txBody>
                  <a:tcPr/>
                </a:tc>
                <a:tc>
                  <a:txBody>
                    <a:bodyPr/>
                    <a:lstStyle/>
                    <a:p>
                      <a:r>
                        <a:rPr lang="en-GB" dirty="0"/>
                        <a:t>6</a:t>
                      </a:r>
                    </a:p>
                  </a:txBody>
                  <a:tcPr/>
                </a:tc>
                <a:tc>
                  <a:txBody>
                    <a:bodyPr/>
                    <a:lstStyle/>
                    <a:p>
                      <a:r>
                        <a:rPr lang="en-GB" dirty="0"/>
                        <a:t>4</a:t>
                      </a:r>
                    </a:p>
                  </a:txBody>
                  <a:tcPr/>
                </a:tc>
                <a:extLst>
                  <a:ext uri="{0D108BD9-81ED-4DB2-BD59-A6C34878D82A}">
                    <a16:rowId xmlns:a16="http://schemas.microsoft.com/office/drawing/2014/main" val="10002"/>
                  </a:ext>
                </a:extLst>
              </a:tr>
              <a:tr h="370840">
                <a:tc>
                  <a:txBody>
                    <a:bodyPr/>
                    <a:lstStyle/>
                    <a:p>
                      <a:r>
                        <a:rPr lang="en-GB" dirty="0"/>
                        <a:t>Private services</a:t>
                      </a:r>
                    </a:p>
                  </a:txBody>
                  <a:tcPr/>
                </a:tc>
                <a:tc>
                  <a:txBody>
                    <a:bodyPr/>
                    <a:lstStyle/>
                    <a:p>
                      <a:r>
                        <a:rPr lang="en-GB" dirty="0"/>
                        <a:t>2004</a:t>
                      </a:r>
                    </a:p>
                  </a:txBody>
                  <a:tcPr/>
                </a:tc>
                <a:tc>
                  <a:txBody>
                    <a:bodyPr/>
                    <a:lstStyle/>
                    <a:p>
                      <a:r>
                        <a:rPr lang="en-GB" dirty="0"/>
                        <a:t>67</a:t>
                      </a:r>
                    </a:p>
                  </a:txBody>
                  <a:tcPr/>
                </a:tc>
                <a:tc>
                  <a:txBody>
                    <a:bodyPr/>
                    <a:lstStyle/>
                    <a:p>
                      <a:r>
                        <a:rPr lang="en-GB" dirty="0"/>
                        <a:t>5</a:t>
                      </a:r>
                    </a:p>
                  </a:txBody>
                  <a:tcPr/>
                </a:tc>
                <a:tc>
                  <a:txBody>
                    <a:bodyPr/>
                    <a:lstStyle/>
                    <a:p>
                      <a:r>
                        <a:rPr lang="en-GB" dirty="0"/>
                        <a:t>28</a:t>
                      </a:r>
                    </a:p>
                  </a:txBody>
                  <a:tcPr/>
                </a:tc>
                <a:extLst>
                  <a:ext uri="{0D108BD9-81ED-4DB2-BD59-A6C34878D82A}">
                    <a16:rowId xmlns:a16="http://schemas.microsoft.com/office/drawing/2014/main" val="10003"/>
                  </a:ext>
                </a:extLst>
              </a:tr>
              <a:tr h="370840">
                <a:tc>
                  <a:txBody>
                    <a:bodyPr/>
                    <a:lstStyle/>
                    <a:p>
                      <a:endParaRPr lang="en-GB"/>
                    </a:p>
                  </a:txBody>
                  <a:tcPr/>
                </a:tc>
                <a:tc>
                  <a:txBody>
                    <a:bodyPr/>
                    <a:lstStyle/>
                    <a:p>
                      <a:r>
                        <a:rPr lang="en-GB" dirty="0"/>
                        <a:t>2011</a:t>
                      </a:r>
                    </a:p>
                  </a:txBody>
                  <a:tcPr/>
                </a:tc>
                <a:tc>
                  <a:txBody>
                    <a:bodyPr/>
                    <a:lstStyle/>
                    <a:p>
                      <a:r>
                        <a:rPr lang="en-GB" dirty="0"/>
                        <a:t>80</a:t>
                      </a:r>
                    </a:p>
                  </a:txBody>
                  <a:tcPr/>
                </a:tc>
                <a:tc>
                  <a:txBody>
                    <a:bodyPr/>
                    <a:lstStyle/>
                    <a:p>
                      <a:r>
                        <a:rPr lang="en-GB" dirty="0"/>
                        <a:t>6</a:t>
                      </a:r>
                    </a:p>
                  </a:txBody>
                  <a:tcPr/>
                </a:tc>
                <a:tc>
                  <a:txBody>
                    <a:bodyPr/>
                    <a:lstStyle/>
                    <a:p>
                      <a:r>
                        <a:rPr lang="en-GB" dirty="0"/>
                        <a:t>15</a:t>
                      </a:r>
                    </a:p>
                  </a:txBody>
                  <a:tcPr/>
                </a:tc>
                <a:extLst>
                  <a:ext uri="{0D108BD9-81ED-4DB2-BD59-A6C34878D82A}">
                    <a16:rowId xmlns:a16="http://schemas.microsoft.com/office/drawing/2014/main" val="10004"/>
                  </a:ext>
                </a:extLst>
              </a:tr>
              <a:tr h="370840">
                <a:tc>
                  <a:txBody>
                    <a:bodyPr/>
                    <a:lstStyle/>
                    <a:p>
                      <a:r>
                        <a:rPr lang="en-GB" dirty="0"/>
                        <a:t>Public sector</a:t>
                      </a:r>
                    </a:p>
                  </a:txBody>
                  <a:tcPr/>
                </a:tc>
                <a:tc>
                  <a:txBody>
                    <a:bodyPr/>
                    <a:lstStyle/>
                    <a:p>
                      <a:r>
                        <a:rPr lang="en-GB" dirty="0"/>
                        <a:t>2004</a:t>
                      </a:r>
                    </a:p>
                  </a:txBody>
                  <a:tcPr/>
                </a:tc>
                <a:tc>
                  <a:txBody>
                    <a:bodyPr/>
                    <a:lstStyle/>
                    <a:p>
                      <a:r>
                        <a:rPr lang="en-GB" dirty="0"/>
                        <a:t>28</a:t>
                      </a:r>
                    </a:p>
                  </a:txBody>
                  <a:tcPr/>
                </a:tc>
                <a:tc>
                  <a:txBody>
                    <a:bodyPr/>
                    <a:lstStyle/>
                    <a:p>
                      <a:r>
                        <a:rPr lang="en-GB" dirty="0"/>
                        <a:t>19</a:t>
                      </a:r>
                    </a:p>
                  </a:txBody>
                  <a:tcPr/>
                </a:tc>
                <a:tc>
                  <a:txBody>
                    <a:bodyPr/>
                    <a:lstStyle/>
                    <a:p>
                      <a:r>
                        <a:rPr lang="en-GB" dirty="0"/>
                        <a:t>53</a:t>
                      </a:r>
                    </a:p>
                  </a:txBody>
                  <a:tcPr/>
                </a:tc>
                <a:extLst>
                  <a:ext uri="{0D108BD9-81ED-4DB2-BD59-A6C34878D82A}">
                    <a16:rowId xmlns:a16="http://schemas.microsoft.com/office/drawing/2014/main" val="10005"/>
                  </a:ext>
                </a:extLst>
              </a:tr>
              <a:tr h="370840">
                <a:tc>
                  <a:txBody>
                    <a:bodyPr/>
                    <a:lstStyle/>
                    <a:p>
                      <a:endParaRPr lang="en-GB"/>
                    </a:p>
                  </a:txBody>
                  <a:tcPr/>
                </a:tc>
                <a:tc>
                  <a:txBody>
                    <a:bodyPr/>
                    <a:lstStyle/>
                    <a:p>
                      <a:r>
                        <a:rPr lang="en-GB" dirty="0"/>
                        <a:t>2011</a:t>
                      </a:r>
                    </a:p>
                  </a:txBody>
                  <a:tcPr/>
                </a:tc>
                <a:tc>
                  <a:txBody>
                    <a:bodyPr/>
                    <a:lstStyle/>
                    <a:p>
                      <a:r>
                        <a:rPr lang="en-GB" dirty="0"/>
                        <a:t>37</a:t>
                      </a:r>
                    </a:p>
                  </a:txBody>
                  <a:tcPr/>
                </a:tc>
                <a:tc>
                  <a:txBody>
                    <a:bodyPr/>
                    <a:lstStyle/>
                    <a:p>
                      <a:r>
                        <a:rPr lang="en-GB" dirty="0"/>
                        <a:t>15</a:t>
                      </a:r>
                    </a:p>
                  </a:txBody>
                  <a:tcPr/>
                </a:tc>
                <a:tc>
                  <a:txBody>
                    <a:bodyPr/>
                    <a:lstStyle/>
                    <a:p>
                      <a:r>
                        <a:rPr lang="en-GB" dirty="0"/>
                        <a:t>48</a:t>
                      </a:r>
                    </a:p>
                  </a:txBody>
                  <a:tcPr/>
                </a:tc>
                <a:extLst>
                  <a:ext uri="{0D108BD9-81ED-4DB2-BD59-A6C34878D82A}">
                    <a16:rowId xmlns:a16="http://schemas.microsoft.com/office/drawing/2014/main" val="10006"/>
                  </a:ext>
                </a:extLst>
              </a:tr>
              <a:tr h="370840">
                <a:tc>
                  <a:txBody>
                    <a:bodyPr/>
                    <a:lstStyle/>
                    <a:p>
                      <a:r>
                        <a:rPr lang="en-GB" dirty="0"/>
                        <a:t>All</a:t>
                      </a:r>
                    </a:p>
                  </a:txBody>
                  <a:tcPr/>
                </a:tc>
                <a:tc>
                  <a:txBody>
                    <a:bodyPr/>
                    <a:lstStyle/>
                    <a:p>
                      <a:r>
                        <a:rPr lang="en-GB" dirty="0"/>
                        <a:t>2004</a:t>
                      </a:r>
                    </a:p>
                  </a:txBody>
                  <a:tcPr/>
                </a:tc>
                <a:tc>
                  <a:txBody>
                    <a:bodyPr/>
                    <a:lstStyle/>
                    <a:p>
                      <a:r>
                        <a:rPr lang="en-GB" dirty="0"/>
                        <a:t>64</a:t>
                      </a:r>
                    </a:p>
                  </a:txBody>
                  <a:tcPr/>
                </a:tc>
                <a:tc>
                  <a:txBody>
                    <a:bodyPr/>
                    <a:lstStyle/>
                    <a:p>
                      <a:r>
                        <a:rPr lang="en-GB" dirty="0"/>
                        <a:t>7</a:t>
                      </a:r>
                    </a:p>
                  </a:txBody>
                  <a:tcPr/>
                </a:tc>
                <a:tc>
                  <a:txBody>
                    <a:bodyPr/>
                    <a:lstStyle/>
                    <a:p>
                      <a:r>
                        <a:rPr lang="en-GB" dirty="0"/>
                        <a:t>28</a:t>
                      </a:r>
                    </a:p>
                  </a:txBody>
                  <a:tcPr/>
                </a:tc>
                <a:extLst>
                  <a:ext uri="{0D108BD9-81ED-4DB2-BD59-A6C34878D82A}">
                    <a16:rowId xmlns:a16="http://schemas.microsoft.com/office/drawing/2014/main" val="10007"/>
                  </a:ext>
                </a:extLst>
              </a:tr>
              <a:tr h="370840">
                <a:tc>
                  <a:txBody>
                    <a:bodyPr/>
                    <a:lstStyle/>
                    <a:p>
                      <a:endParaRPr lang="en-GB"/>
                    </a:p>
                  </a:txBody>
                  <a:tcPr/>
                </a:tc>
                <a:tc>
                  <a:txBody>
                    <a:bodyPr/>
                    <a:lstStyle/>
                    <a:p>
                      <a:r>
                        <a:rPr lang="en-GB" dirty="0"/>
                        <a:t>2011</a:t>
                      </a:r>
                    </a:p>
                  </a:txBody>
                  <a:tcPr/>
                </a:tc>
                <a:tc>
                  <a:txBody>
                    <a:bodyPr/>
                    <a:lstStyle/>
                    <a:p>
                      <a:r>
                        <a:rPr lang="en-GB" dirty="0"/>
                        <a:t>76</a:t>
                      </a:r>
                    </a:p>
                  </a:txBody>
                  <a:tcPr/>
                </a:tc>
                <a:tc>
                  <a:txBody>
                    <a:bodyPr/>
                    <a:lstStyle/>
                    <a:p>
                      <a:r>
                        <a:rPr lang="en-GB" dirty="0"/>
                        <a:t>7</a:t>
                      </a:r>
                    </a:p>
                  </a:txBody>
                  <a:tcPr/>
                </a:tc>
                <a:tc>
                  <a:txBody>
                    <a:bodyPr/>
                    <a:lstStyle/>
                    <a:p>
                      <a:r>
                        <a:rPr lang="en-GB" dirty="0"/>
                        <a:t>18</a:t>
                      </a:r>
                    </a:p>
                  </a:txBody>
                  <a:tcPr/>
                </a:tc>
                <a:extLst>
                  <a:ext uri="{0D108BD9-81ED-4DB2-BD59-A6C34878D82A}">
                    <a16:rowId xmlns:a16="http://schemas.microsoft.com/office/drawing/2014/main" val="10008"/>
                  </a:ext>
                </a:extLst>
              </a:tr>
            </a:tbl>
          </a:graphicData>
        </a:graphic>
      </p:graphicFrame>
      <p:sp>
        <p:nvSpPr>
          <p:cNvPr id="3" name="Slide Number Placeholder 2"/>
          <p:cNvSpPr>
            <a:spLocks noGrp="1"/>
          </p:cNvSpPr>
          <p:nvPr>
            <p:ph type="sldNum" sz="quarter" idx="12"/>
          </p:nvPr>
        </p:nvSpPr>
        <p:spPr/>
        <p:txBody>
          <a:bodyPr/>
          <a:lstStyle/>
          <a:p>
            <a:fld id="{CC1882F9-9719-40B9-BE37-9A9C2C07E44A}" type="slidenum">
              <a:rPr lang="en-GB" smtClean="0"/>
              <a:t>11</a:t>
            </a:fld>
            <a:endParaRPr lang="en-GB"/>
          </a:p>
        </p:txBody>
      </p:sp>
    </p:spTree>
    <p:extLst>
      <p:ext uri="{BB962C8B-B14F-4D97-AF65-F5344CB8AC3E}">
        <p14:creationId xmlns:p14="http://schemas.microsoft.com/office/powerpoint/2010/main" val="1709770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Direct participation </a:t>
            </a:r>
            <a:br>
              <a:rPr lang="en-GB" dirty="0"/>
            </a:br>
            <a:r>
              <a:rPr lang="en-GB" sz="2000" dirty="0"/>
              <a:t>(van </a:t>
            </a:r>
            <a:r>
              <a:rPr lang="en-GB" sz="2000" dirty="0" err="1"/>
              <a:t>Wanrooy</a:t>
            </a:r>
            <a:r>
              <a:rPr lang="en-GB" sz="2000" dirty="0"/>
              <a:t> et al., 2011: 18)</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4679109"/>
              </p:ext>
            </p:extLst>
          </p:nvPr>
        </p:nvGraphicFramePr>
        <p:xfrm>
          <a:off x="539552" y="2060848"/>
          <a:ext cx="8229600" cy="3967751"/>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523873">
                <a:tc>
                  <a:txBody>
                    <a:bodyPr/>
                    <a:lstStyle/>
                    <a:p>
                      <a:r>
                        <a:rPr lang="en-GB" dirty="0"/>
                        <a:t>Method</a:t>
                      </a:r>
                    </a:p>
                  </a:txBody>
                  <a:tcPr/>
                </a:tc>
                <a:tc>
                  <a:txBody>
                    <a:bodyPr/>
                    <a:lstStyle/>
                    <a:p>
                      <a:r>
                        <a:rPr lang="en-GB" dirty="0"/>
                        <a:t>2004</a:t>
                      </a:r>
                      <a:r>
                        <a:rPr lang="en-GB" baseline="0" dirty="0"/>
                        <a:t> (%)</a:t>
                      </a:r>
                      <a:endParaRPr lang="en-GB" dirty="0"/>
                    </a:p>
                  </a:txBody>
                  <a:tcPr/>
                </a:tc>
                <a:tc>
                  <a:txBody>
                    <a:bodyPr/>
                    <a:lstStyle/>
                    <a:p>
                      <a:r>
                        <a:rPr lang="en-GB" dirty="0"/>
                        <a:t>2011 (%)</a:t>
                      </a:r>
                    </a:p>
                  </a:txBody>
                  <a:tcPr/>
                </a:tc>
                <a:extLst>
                  <a:ext uri="{0D108BD9-81ED-4DB2-BD59-A6C34878D82A}">
                    <a16:rowId xmlns:a16="http://schemas.microsoft.com/office/drawing/2014/main" val="10000"/>
                  </a:ext>
                </a:extLst>
              </a:tr>
              <a:tr h="741356">
                <a:tc>
                  <a:txBody>
                    <a:bodyPr/>
                    <a:lstStyle/>
                    <a:p>
                      <a:r>
                        <a:rPr lang="en-GB" dirty="0"/>
                        <a:t>All staff workplace meetings</a:t>
                      </a:r>
                    </a:p>
                  </a:txBody>
                  <a:tcPr/>
                </a:tc>
                <a:tc>
                  <a:txBody>
                    <a:bodyPr/>
                    <a:lstStyle/>
                    <a:p>
                      <a:r>
                        <a:rPr lang="en-GB" dirty="0"/>
                        <a:t>75</a:t>
                      </a:r>
                    </a:p>
                  </a:txBody>
                  <a:tcPr/>
                </a:tc>
                <a:tc>
                  <a:txBody>
                    <a:bodyPr/>
                    <a:lstStyle/>
                    <a:p>
                      <a:r>
                        <a:rPr lang="en-GB" dirty="0"/>
                        <a:t>80</a:t>
                      </a:r>
                    </a:p>
                  </a:txBody>
                  <a:tcPr/>
                </a:tc>
                <a:extLst>
                  <a:ext uri="{0D108BD9-81ED-4DB2-BD59-A6C34878D82A}">
                    <a16:rowId xmlns:a16="http://schemas.microsoft.com/office/drawing/2014/main" val="10001"/>
                  </a:ext>
                </a:extLst>
              </a:tr>
              <a:tr h="653722">
                <a:tc>
                  <a:txBody>
                    <a:bodyPr/>
                    <a:lstStyle/>
                    <a:p>
                      <a:r>
                        <a:rPr lang="en-GB" dirty="0"/>
                        <a:t>Team briefings</a:t>
                      </a:r>
                    </a:p>
                  </a:txBody>
                  <a:tcPr/>
                </a:tc>
                <a:tc>
                  <a:txBody>
                    <a:bodyPr/>
                    <a:lstStyle/>
                    <a:p>
                      <a:r>
                        <a:rPr lang="en-GB" dirty="0"/>
                        <a:t>60</a:t>
                      </a:r>
                    </a:p>
                  </a:txBody>
                  <a:tcPr/>
                </a:tc>
                <a:tc>
                  <a:txBody>
                    <a:bodyPr/>
                    <a:lstStyle/>
                    <a:p>
                      <a:r>
                        <a:rPr lang="en-GB" dirty="0"/>
                        <a:t>66</a:t>
                      </a:r>
                    </a:p>
                  </a:txBody>
                  <a:tcPr/>
                </a:tc>
                <a:extLst>
                  <a:ext uri="{0D108BD9-81ED-4DB2-BD59-A6C34878D82A}">
                    <a16:rowId xmlns:a16="http://schemas.microsoft.com/office/drawing/2014/main" val="10002"/>
                  </a:ext>
                </a:extLst>
              </a:tr>
              <a:tr h="741356">
                <a:tc>
                  <a:txBody>
                    <a:bodyPr/>
                    <a:lstStyle/>
                    <a:p>
                      <a:r>
                        <a:rPr lang="en-GB" dirty="0"/>
                        <a:t>Information on workplace finances</a:t>
                      </a:r>
                    </a:p>
                  </a:txBody>
                  <a:tcPr/>
                </a:tc>
                <a:tc>
                  <a:txBody>
                    <a:bodyPr/>
                    <a:lstStyle/>
                    <a:p>
                      <a:r>
                        <a:rPr lang="en-GB" dirty="0"/>
                        <a:t>55</a:t>
                      </a:r>
                    </a:p>
                  </a:txBody>
                  <a:tcPr/>
                </a:tc>
                <a:tc>
                  <a:txBody>
                    <a:bodyPr/>
                    <a:lstStyle/>
                    <a:p>
                      <a:r>
                        <a:rPr lang="en-GB" dirty="0"/>
                        <a:t>61</a:t>
                      </a:r>
                    </a:p>
                  </a:txBody>
                  <a:tcPr/>
                </a:tc>
                <a:extLst>
                  <a:ext uri="{0D108BD9-81ED-4DB2-BD59-A6C34878D82A}">
                    <a16:rowId xmlns:a16="http://schemas.microsoft.com/office/drawing/2014/main" val="10003"/>
                  </a:ext>
                </a:extLst>
              </a:tr>
              <a:tr h="653722">
                <a:tc>
                  <a:txBody>
                    <a:bodyPr/>
                    <a:lstStyle/>
                    <a:p>
                      <a:r>
                        <a:rPr lang="en-GB" dirty="0"/>
                        <a:t>Staff surveys</a:t>
                      </a:r>
                    </a:p>
                  </a:txBody>
                  <a:tcPr/>
                </a:tc>
                <a:tc>
                  <a:txBody>
                    <a:bodyPr/>
                    <a:lstStyle/>
                    <a:p>
                      <a:r>
                        <a:rPr lang="en-GB" dirty="0"/>
                        <a:t>36</a:t>
                      </a:r>
                    </a:p>
                  </a:txBody>
                  <a:tcPr/>
                </a:tc>
                <a:tc>
                  <a:txBody>
                    <a:bodyPr/>
                    <a:lstStyle/>
                    <a:p>
                      <a:r>
                        <a:rPr lang="en-GB" dirty="0"/>
                        <a:t>37</a:t>
                      </a:r>
                    </a:p>
                  </a:txBody>
                  <a:tcPr/>
                </a:tc>
                <a:extLst>
                  <a:ext uri="{0D108BD9-81ED-4DB2-BD59-A6C34878D82A}">
                    <a16:rowId xmlns:a16="http://schemas.microsoft.com/office/drawing/2014/main" val="10004"/>
                  </a:ext>
                </a:extLst>
              </a:tr>
              <a:tr h="653722">
                <a:tc>
                  <a:txBody>
                    <a:bodyPr/>
                    <a:lstStyle/>
                    <a:p>
                      <a:r>
                        <a:rPr lang="en-GB" dirty="0"/>
                        <a:t>Problem solving groups</a:t>
                      </a:r>
                    </a:p>
                  </a:txBody>
                  <a:tcPr/>
                </a:tc>
                <a:tc>
                  <a:txBody>
                    <a:bodyPr/>
                    <a:lstStyle/>
                    <a:p>
                      <a:r>
                        <a:rPr lang="en-GB" dirty="0"/>
                        <a:t>17</a:t>
                      </a:r>
                    </a:p>
                  </a:txBody>
                  <a:tcPr/>
                </a:tc>
                <a:tc>
                  <a:txBody>
                    <a:bodyPr/>
                    <a:lstStyle/>
                    <a:p>
                      <a:r>
                        <a:rPr lang="en-GB" dirty="0"/>
                        <a:t>14</a:t>
                      </a:r>
                    </a:p>
                  </a:txBody>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CC1882F9-9719-40B9-BE37-9A9C2C07E44A}" type="slidenum">
              <a:rPr lang="en-GB" smtClean="0"/>
              <a:t>12</a:t>
            </a:fld>
            <a:endParaRPr lang="en-GB"/>
          </a:p>
        </p:txBody>
      </p:sp>
    </p:spTree>
    <p:extLst>
      <p:ext uri="{BB962C8B-B14F-4D97-AF65-F5344CB8AC3E}">
        <p14:creationId xmlns:p14="http://schemas.microsoft.com/office/powerpoint/2010/main" val="4144875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a:t>Employees’ rating of management consultation</a:t>
            </a:r>
            <a:br>
              <a:rPr lang="en-GB" sz="3200" b="1" dirty="0"/>
            </a:br>
            <a:r>
              <a:rPr lang="en-GB" sz="1800" dirty="0"/>
              <a:t>(van </a:t>
            </a:r>
            <a:r>
              <a:rPr lang="en-GB" sz="1800" dirty="0" err="1"/>
              <a:t>Wanrooy</a:t>
            </a:r>
            <a:r>
              <a:rPr lang="en-GB" sz="1800" dirty="0"/>
              <a:t> et al., 2011: 18)</a:t>
            </a:r>
            <a:endParaRPr lang="en-GB" sz="1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5565615"/>
              </p:ext>
            </p:extLst>
          </p:nvPr>
        </p:nvGraphicFramePr>
        <p:xfrm>
          <a:off x="899592" y="1292621"/>
          <a:ext cx="7634290" cy="5376739"/>
        </p:xfrm>
        <a:graphic>
          <a:graphicData uri="http://schemas.openxmlformats.org/drawingml/2006/table">
            <a:tbl>
              <a:tblPr firstRow="1" bandRow="1">
                <a:tableStyleId>{5C22544A-7EE6-4342-B048-85BDC9FD1C3A}</a:tableStyleId>
              </a:tblPr>
              <a:tblGrid>
                <a:gridCol w="1526858">
                  <a:extLst>
                    <a:ext uri="{9D8B030D-6E8A-4147-A177-3AD203B41FA5}">
                      <a16:colId xmlns:a16="http://schemas.microsoft.com/office/drawing/2014/main" val="20000"/>
                    </a:ext>
                  </a:extLst>
                </a:gridCol>
                <a:gridCol w="1526858">
                  <a:extLst>
                    <a:ext uri="{9D8B030D-6E8A-4147-A177-3AD203B41FA5}">
                      <a16:colId xmlns:a16="http://schemas.microsoft.com/office/drawing/2014/main" val="20001"/>
                    </a:ext>
                  </a:extLst>
                </a:gridCol>
                <a:gridCol w="1526858">
                  <a:extLst>
                    <a:ext uri="{9D8B030D-6E8A-4147-A177-3AD203B41FA5}">
                      <a16:colId xmlns:a16="http://schemas.microsoft.com/office/drawing/2014/main" val="20002"/>
                    </a:ext>
                  </a:extLst>
                </a:gridCol>
                <a:gridCol w="1526858">
                  <a:extLst>
                    <a:ext uri="{9D8B030D-6E8A-4147-A177-3AD203B41FA5}">
                      <a16:colId xmlns:a16="http://schemas.microsoft.com/office/drawing/2014/main" val="20003"/>
                    </a:ext>
                  </a:extLst>
                </a:gridCol>
                <a:gridCol w="1526858">
                  <a:extLst>
                    <a:ext uri="{9D8B030D-6E8A-4147-A177-3AD203B41FA5}">
                      <a16:colId xmlns:a16="http://schemas.microsoft.com/office/drawing/2014/main" val="20004"/>
                    </a:ext>
                  </a:extLst>
                </a:gridCol>
              </a:tblGrid>
              <a:tr h="1304133">
                <a:tc>
                  <a:txBody>
                    <a:bodyPr/>
                    <a:lstStyle/>
                    <a:p>
                      <a:r>
                        <a:rPr lang="en-GB" dirty="0"/>
                        <a:t>Form of consultation</a:t>
                      </a:r>
                    </a:p>
                  </a:txBody>
                  <a:tcPr marL="84825" marR="84825"/>
                </a:tc>
                <a:tc>
                  <a:txBody>
                    <a:bodyPr/>
                    <a:lstStyle/>
                    <a:p>
                      <a:r>
                        <a:rPr lang="en-GB" dirty="0"/>
                        <a:t>Year</a:t>
                      </a:r>
                    </a:p>
                  </a:txBody>
                  <a:tcPr marL="84825" marR="84825"/>
                </a:tc>
                <a:tc>
                  <a:txBody>
                    <a:bodyPr/>
                    <a:lstStyle/>
                    <a:p>
                      <a:r>
                        <a:rPr lang="en-GB" dirty="0"/>
                        <a:t>Very good/good (%)</a:t>
                      </a:r>
                    </a:p>
                  </a:txBody>
                  <a:tcPr marL="84825" marR="84825"/>
                </a:tc>
                <a:tc>
                  <a:txBody>
                    <a:bodyPr/>
                    <a:lstStyle/>
                    <a:p>
                      <a:r>
                        <a:rPr lang="en-GB" dirty="0"/>
                        <a:t>Neither (%)</a:t>
                      </a:r>
                    </a:p>
                  </a:txBody>
                  <a:tcPr marL="84825" marR="84825"/>
                </a:tc>
                <a:tc>
                  <a:txBody>
                    <a:bodyPr/>
                    <a:lstStyle/>
                    <a:p>
                      <a:r>
                        <a:rPr lang="en-GB" dirty="0"/>
                        <a:t>Very poor/poor (%)</a:t>
                      </a:r>
                    </a:p>
                  </a:txBody>
                  <a:tcPr marL="84825" marR="84825"/>
                </a:tc>
                <a:extLst>
                  <a:ext uri="{0D108BD9-81ED-4DB2-BD59-A6C34878D82A}">
                    <a16:rowId xmlns:a16="http://schemas.microsoft.com/office/drawing/2014/main" val="10000"/>
                  </a:ext>
                </a:extLst>
              </a:tr>
              <a:tr h="648036">
                <a:tc>
                  <a:txBody>
                    <a:bodyPr/>
                    <a:lstStyle/>
                    <a:p>
                      <a:r>
                        <a:rPr lang="en-GB" dirty="0"/>
                        <a:t>Seeking views of employees</a:t>
                      </a:r>
                    </a:p>
                  </a:txBody>
                  <a:tcPr marL="84825" marR="84825"/>
                </a:tc>
                <a:tc>
                  <a:txBody>
                    <a:bodyPr/>
                    <a:lstStyle/>
                    <a:p>
                      <a:r>
                        <a:rPr lang="en-GB" dirty="0"/>
                        <a:t>2004</a:t>
                      </a:r>
                    </a:p>
                  </a:txBody>
                  <a:tcPr marL="84825" marR="84825"/>
                </a:tc>
                <a:tc>
                  <a:txBody>
                    <a:bodyPr/>
                    <a:lstStyle/>
                    <a:p>
                      <a:r>
                        <a:rPr lang="en-GB" dirty="0"/>
                        <a:t>48</a:t>
                      </a:r>
                    </a:p>
                  </a:txBody>
                  <a:tcPr marL="84825" marR="84825"/>
                </a:tc>
                <a:tc>
                  <a:txBody>
                    <a:bodyPr/>
                    <a:lstStyle/>
                    <a:p>
                      <a:r>
                        <a:rPr lang="en-GB" dirty="0"/>
                        <a:t>26</a:t>
                      </a:r>
                    </a:p>
                  </a:txBody>
                  <a:tcPr marL="84825" marR="84825"/>
                </a:tc>
                <a:tc>
                  <a:txBody>
                    <a:bodyPr/>
                    <a:lstStyle/>
                    <a:p>
                      <a:r>
                        <a:rPr lang="en-GB" dirty="0"/>
                        <a:t>26</a:t>
                      </a:r>
                    </a:p>
                  </a:txBody>
                  <a:tcPr marL="84825" marR="84825"/>
                </a:tc>
                <a:extLst>
                  <a:ext uri="{0D108BD9-81ED-4DB2-BD59-A6C34878D82A}">
                    <a16:rowId xmlns:a16="http://schemas.microsoft.com/office/drawing/2014/main" val="10001"/>
                  </a:ext>
                </a:extLst>
              </a:tr>
              <a:tr h="477845">
                <a:tc>
                  <a:txBody>
                    <a:bodyPr/>
                    <a:lstStyle/>
                    <a:p>
                      <a:endParaRPr lang="en-GB"/>
                    </a:p>
                  </a:txBody>
                  <a:tcPr marL="84825" marR="84825"/>
                </a:tc>
                <a:tc>
                  <a:txBody>
                    <a:bodyPr/>
                    <a:lstStyle/>
                    <a:p>
                      <a:r>
                        <a:rPr lang="en-GB" dirty="0"/>
                        <a:t>2011</a:t>
                      </a:r>
                    </a:p>
                  </a:txBody>
                  <a:tcPr marL="84825" marR="84825"/>
                </a:tc>
                <a:tc>
                  <a:txBody>
                    <a:bodyPr/>
                    <a:lstStyle/>
                    <a:p>
                      <a:r>
                        <a:rPr lang="en-GB" dirty="0"/>
                        <a:t>52</a:t>
                      </a:r>
                    </a:p>
                  </a:txBody>
                  <a:tcPr marL="84825" marR="84825"/>
                </a:tc>
                <a:tc>
                  <a:txBody>
                    <a:bodyPr/>
                    <a:lstStyle/>
                    <a:p>
                      <a:r>
                        <a:rPr lang="en-GB" dirty="0"/>
                        <a:t>24</a:t>
                      </a:r>
                    </a:p>
                  </a:txBody>
                  <a:tcPr marL="84825" marR="84825"/>
                </a:tc>
                <a:tc>
                  <a:txBody>
                    <a:bodyPr/>
                    <a:lstStyle/>
                    <a:p>
                      <a:r>
                        <a:rPr lang="en-GB" dirty="0"/>
                        <a:t>24</a:t>
                      </a:r>
                    </a:p>
                  </a:txBody>
                  <a:tcPr marL="84825" marR="84825"/>
                </a:tc>
                <a:extLst>
                  <a:ext uri="{0D108BD9-81ED-4DB2-BD59-A6C34878D82A}">
                    <a16:rowId xmlns:a16="http://schemas.microsoft.com/office/drawing/2014/main" val="10002"/>
                  </a:ext>
                </a:extLst>
              </a:tr>
              <a:tr h="913143">
                <a:tc>
                  <a:txBody>
                    <a:bodyPr/>
                    <a:lstStyle/>
                    <a:p>
                      <a:r>
                        <a:rPr lang="en-GB" dirty="0"/>
                        <a:t>Responding to employee suggestions</a:t>
                      </a:r>
                    </a:p>
                  </a:txBody>
                  <a:tcPr marL="84825" marR="84825"/>
                </a:tc>
                <a:tc>
                  <a:txBody>
                    <a:bodyPr/>
                    <a:lstStyle/>
                    <a:p>
                      <a:r>
                        <a:rPr lang="en-GB" dirty="0"/>
                        <a:t>2004</a:t>
                      </a:r>
                    </a:p>
                  </a:txBody>
                  <a:tcPr marL="84825" marR="84825"/>
                </a:tc>
                <a:tc>
                  <a:txBody>
                    <a:bodyPr/>
                    <a:lstStyle/>
                    <a:p>
                      <a:r>
                        <a:rPr lang="en-GB" dirty="0"/>
                        <a:t>43</a:t>
                      </a:r>
                    </a:p>
                  </a:txBody>
                  <a:tcPr marL="84825" marR="84825"/>
                </a:tc>
                <a:tc>
                  <a:txBody>
                    <a:bodyPr/>
                    <a:lstStyle/>
                    <a:p>
                      <a:r>
                        <a:rPr lang="en-GB" dirty="0"/>
                        <a:t>30</a:t>
                      </a:r>
                    </a:p>
                  </a:txBody>
                  <a:tcPr marL="84825" marR="84825"/>
                </a:tc>
                <a:tc>
                  <a:txBody>
                    <a:bodyPr/>
                    <a:lstStyle/>
                    <a:p>
                      <a:r>
                        <a:rPr lang="en-GB" dirty="0"/>
                        <a:t>27</a:t>
                      </a:r>
                    </a:p>
                  </a:txBody>
                  <a:tcPr marL="84825" marR="84825"/>
                </a:tc>
                <a:extLst>
                  <a:ext uri="{0D108BD9-81ED-4DB2-BD59-A6C34878D82A}">
                    <a16:rowId xmlns:a16="http://schemas.microsoft.com/office/drawing/2014/main" val="10003"/>
                  </a:ext>
                </a:extLst>
              </a:tr>
              <a:tr h="477845">
                <a:tc>
                  <a:txBody>
                    <a:bodyPr/>
                    <a:lstStyle/>
                    <a:p>
                      <a:endParaRPr lang="en-GB"/>
                    </a:p>
                  </a:txBody>
                  <a:tcPr marL="84825" marR="84825"/>
                </a:tc>
                <a:tc>
                  <a:txBody>
                    <a:bodyPr/>
                    <a:lstStyle/>
                    <a:p>
                      <a:r>
                        <a:rPr lang="en-GB" dirty="0"/>
                        <a:t>2011</a:t>
                      </a:r>
                    </a:p>
                  </a:txBody>
                  <a:tcPr marL="84825" marR="84825"/>
                </a:tc>
                <a:tc>
                  <a:txBody>
                    <a:bodyPr/>
                    <a:lstStyle/>
                    <a:p>
                      <a:r>
                        <a:rPr lang="en-GB" dirty="0"/>
                        <a:t>46</a:t>
                      </a:r>
                    </a:p>
                  </a:txBody>
                  <a:tcPr marL="84825" marR="84825"/>
                </a:tc>
                <a:tc>
                  <a:txBody>
                    <a:bodyPr/>
                    <a:lstStyle/>
                    <a:p>
                      <a:r>
                        <a:rPr lang="en-GB" dirty="0"/>
                        <a:t>28</a:t>
                      </a:r>
                    </a:p>
                  </a:txBody>
                  <a:tcPr marL="84825" marR="84825"/>
                </a:tc>
                <a:tc>
                  <a:txBody>
                    <a:bodyPr/>
                    <a:lstStyle/>
                    <a:p>
                      <a:r>
                        <a:rPr lang="en-GB" dirty="0"/>
                        <a:t>26</a:t>
                      </a:r>
                    </a:p>
                  </a:txBody>
                  <a:tcPr marL="84825" marR="84825"/>
                </a:tc>
                <a:extLst>
                  <a:ext uri="{0D108BD9-81ED-4DB2-BD59-A6C34878D82A}">
                    <a16:rowId xmlns:a16="http://schemas.microsoft.com/office/drawing/2014/main" val="10004"/>
                  </a:ext>
                </a:extLst>
              </a:tr>
              <a:tr h="648036">
                <a:tc>
                  <a:txBody>
                    <a:bodyPr/>
                    <a:lstStyle/>
                    <a:p>
                      <a:r>
                        <a:rPr lang="en-GB" dirty="0"/>
                        <a:t>Allowing </a:t>
                      </a:r>
                      <a:r>
                        <a:rPr lang="en-GB" dirty="0" err="1"/>
                        <a:t>emps</a:t>
                      </a:r>
                      <a:r>
                        <a:rPr lang="en-GB" dirty="0"/>
                        <a:t>. to influence decisions</a:t>
                      </a:r>
                    </a:p>
                  </a:txBody>
                  <a:tcPr marL="84825" marR="84825"/>
                </a:tc>
                <a:tc>
                  <a:txBody>
                    <a:bodyPr/>
                    <a:lstStyle/>
                    <a:p>
                      <a:r>
                        <a:rPr lang="en-GB" dirty="0"/>
                        <a:t>2004</a:t>
                      </a:r>
                    </a:p>
                  </a:txBody>
                  <a:tcPr marL="84825" marR="84825"/>
                </a:tc>
                <a:tc>
                  <a:txBody>
                    <a:bodyPr/>
                    <a:lstStyle/>
                    <a:p>
                      <a:r>
                        <a:rPr lang="en-GB" dirty="0"/>
                        <a:t>32</a:t>
                      </a:r>
                    </a:p>
                  </a:txBody>
                  <a:tcPr marL="84825" marR="84825"/>
                </a:tc>
                <a:tc>
                  <a:txBody>
                    <a:bodyPr/>
                    <a:lstStyle/>
                    <a:p>
                      <a:r>
                        <a:rPr lang="en-GB" dirty="0"/>
                        <a:t>34</a:t>
                      </a:r>
                    </a:p>
                  </a:txBody>
                  <a:tcPr marL="84825" marR="84825"/>
                </a:tc>
                <a:tc>
                  <a:txBody>
                    <a:bodyPr/>
                    <a:lstStyle/>
                    <a:p>
                      <a:r>
                        <a:rPr lang="en-GB" dirty="0"/>
                        <a:t>35</a:t>
                      </a:r>
                    </a:p>
                  </a:txBody>
                  <a:tcPr marL="84825" marR="84825"/>
                </a:tc>
                <a:extLst>
                  <a:ext uri="{0D108BD9-81ED-4DB2-BD59-A6C34878D82A}">
                    <a16:rowId xmlns:a16="http://schemas.microsoft.com/office/drawing/2014/main" val="10005"/>
                  </a:ext>
                </a:extLst>
              </a:tr>
              <a:tr h="289205">
                <a:tc>
                  <a:txBody>
                    <a:bodyPr/>
                    <a:lstStyle/>
                    <a:p>
                      <a:endParaRPr lang="en-GB"/>
                    </a:p>
                  </a:txBody>
                  <a:tcPr marL="84825" marR="84825"/>
                </a:tc>
                <a:tc>
                  <a:txBody>
                    <a:bodyPr/>
                    <a:lstStyle/>
                    <a:p>
                      <a:r>
                        <a:rPr lang="en-GB" dirty="0"/>
                        <a:t>2011</a:t>
                      </a:r>
                    </a:p>
                  </a:txBody>
                  <a:tcPr marL="84825" marR="84825"/>
                </a:tc>
                <a:tc>
                  <a:txBody>
                    <a:bodyPr/>
                    <a:lstStyle/>
                    <a:p>
                      <a:r>
                        <a:rPr lang="en-GB" dirty="0"/>
                        <a:t>34</a:t>
                      </a:r>
                    </a:p>
                  </a:txBody>
                  <a:tcPr marL="84825" marR="84825"/>
                </a:tc>
                <a:tc>
                  <a:txBody>
                    <a:bodyPr/>
                    <a:lstStyle/>
                    <a:p>
                      <a:r>
                        <a:rPr lang="en-GB" dirty="0"/>
                        <a:t>34</a:t>
                      </a:r>
                    </a:p>
                  </a:txBody>
                  <a:tcPr marL="84825" marR="84825"/>
                </a:tc>
                <a:tc>
                  <a:txBody>
                    <a:bodyPr/>
                    <a:lstStyle/>
                    <a:p>
                      <a:r>
                        <a:rPr lang="en-GB" dirty="0"/>
                        <a:t>31</a:t>
                      </a:r>
                    </a:p>
                  </a:txBody>
                  <a:tcPr marL="84825" marR="84825"/>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CC1882F9-9719-40B9-BE37-9A9C2C07E44A}" type="slidenum">
              <a:rPr lang="en-GB" smtClean="0"/>
              <a:t>13</a:t>
            </a:fld>
            <a:endParaRPr lang="en-GB"/>
          </a:p>
        </p:txBody>
      </p:sp>
    </p:spTree>
    <p:extLst>
      <p:ext uri="{BB962C8B-B14F-4D97-AF65-F5344CB8AC3E}">
        <p14:creationId xmlns:p14="http://schemas.microsoft.com/office/powerpoint/2010/main" val="1394764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56A23-1CFC-484B-AF6E-321845187A9D}"/>
              </a:ext>
            </a:extLst>
          </p:cNvPr>
          <p:cNvSpPr>
            <a:spLocks noGrp="1"/>
          </p:cNvSpPr>
          <p:nvPr>
            <p:ph type="title"/>
          </p:nvPr>
        </p:nvSpPr>
        <p:spPr/>
        <p:txBody>
          <a:bodyPr>
            <a:normAutofit fontScale="90000"/>
          </a:bodyPr>
          <a:lstStyle/>
          <a:p>
            <a:br>
              <a:rPr lang="en-GB" sz="3100" b="1" i="0" dirty="0">
                <a:effectLst/>
                <a:latin typeface="Calibri" panose="020F0502020204030204" pitchFamily="34" charset="0"/>
                <a:ea typeface="Yu Gothic Light" panose="020B0300000000000000" pitchFamily="34" charset="-128"/>
                <a:cs typeface="Times New Roman" panose="02020603050405020304" pitchFamily="18" charset="0"/>
              </a:rPr>
            </a:br>
            <a:r>
              <a:rPr lang="en-GB" sz="3100" b="1" i="0" dirty="0">
                <a:effectLst/>
                <a:latin typeface="Calibri" panose="020F0502020204030204" pitchFamily="34" charset="0"/>
                <a:ea typeface="Yu Gothic Light" panose="020B0300000000000000" pitchFamily="34" charset="-128"/>
                <a:cs typeface="Times New Roman" panose="02020603050405020304" pitchFamily="18" charset="0"/>
              </a:rPr>
              <a:t>Practices that reduce or avoid workplace disputes and promote good relations with employees </a:t>
            </a:r>
            <a:r>
              <a:rPr lang="en-GB" sz="1300" b="1" i="0" dirty="0">
                <a:effectLst/>
                <a:latin typeface="Calibri" panose="020F0502020204030204" pitchFamily="34" charset="0"/>
                <a:ea typeface="Yu Gothic Light" panose="020B0300000000000000" pitchFamily="34" charset="-128"/>
                <a:cs typeface="Times New Roman" panose="02020603050405020304" pitchFamily="18" charset="0"/>
              </a:rPr>
              <a:t>(ACAS, 2020)</a:t>
            </a:r>
            <a:br>
              <a:rPr lang="en-GB" sz="1300" b="1" i="1" dirty="0">
                <a:solidFill>
                  <a:srgbClr val="2F5496"/>
                </a:solidFill>
                <a:effectLst/>
                <a:latin typeface="Calibri Light" panose="020F0302020204030204" pitchFamily="34" charset="0"/>
                <a:ea typeface="Yu Gothic Light" panose="020B0300000000000000" pitchFamily="34" charset="-128"/>
                <a:cs typeface="Times New Roman" panose="02020603050405020304" pitchFamily="18" charset="0"/>
              </a:rPr>
            </a:br>
            <a:endParaRPr lang="en-GB" sz="1300" dirty="0"/>
          </a:p>
        </p:txBody>
      </p:sp>
      <p:sp>
        <p:nvSpPr>
          <p:cNvPr id="4" name="Slide Number Placeholder 3">
            <a:extLst>
              <a:ext uri="{FF2B5EF4-FFF2-40B4-BE49-F238E27FC236}">
                <a16:creationId xmlns:a16="http://schemas.microsoft.com/office/drawing/2014/main" id="{1A325762-5134-456A-BDE2-7B2B0AA14283}"/>
              </a:ext>
            </a:extLst>
          </p:cNvPr>
          <p:cNvSpPr>
            <a:spLocks noGrp="1"/>
          </p:cNvSpPr>
          <p:nvPr>
            <p:ph type="sldNum" sz="quarter" idx="12"/>
          </p:nvPr>
        </p:nvSpPr>
        <p:spPr/>
        <p:txBody>
          <a:bodyPr/>
          <a:lstStyle/>
          <a:p>
            <a:fld id="{CC1882F9-9719-40B9-BE37-9A9C2C07E44A}" type="slidenum">
              <a:rPr lang="en-GB" smtClean="0"/>
              <a:t>14</a:t>
            </a:fld>
            <a:endParaRPr lang="en-GB"/>
          </a:p>
        </p:txBody>
      </p:sp>
      <p:pic>
        <p:nvPicPr>
          <p:cNvPr id="5" name="Content Placeholder 4" descr="Graph showing the use of practices to reduce or avoid workplace disputes and promote good relations with employees.">
            <a:extLst>
              <a:ext uri="{FF2B5EF4-FFF2-40B4-BE49-F238E27FC236}">
                <a16:creationId xmlns:a16="http://schemas.microsoft.com/office/drawing/2014/main" id="{B6688CED-B89E-4752-8E34-44504761FE7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600200"/>
            <a:ext cx="7776863" cy="4925144"/>
          </a:xfrm>
          <a:prstGeom prst="rect">
            <a:avLst/>
          </a:prstGeom>
          <a:noFill/>
          <a:ln>
            <a:noFill/>
          </a:ln>
        </p:spPr>
      </p:pic>
    </p:spTree>
    <p:extLst>
      <p:ext uri="{BB962C8B-B14F-4D97-AF65-F5344CB8AC3E}">
        <p14:creationId xmlns:p14="http://schemas.microsoft.com/office/powerpoint/2010/main" val="2410527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C8242-032E-4430-BA5E-132629C02F79}"/>
              </a:ext>
            </a:extLst>
          </p:cNvPr>
          <p:cNvSpPr>
            <a:spLocks noGrp="1"/>
          </p:cNvSpPr>
          <p:nvPr>
            <p:ph type="title"/>
          </p:nvPr>
        </p:nvSpPr>
        <p:spPr/>
        <p:txBody>
          <a:bodyPr>
            <a:normAutofit/>
          </a:bodyPr>
          <a:lstStyle/>
          <a:p>
            <a:r>
              <a:rPr lang="en-GB" sz="3200" b="1" dirty="0"/>
              <a:t>Labour market trends in UK</a:t>
            </a:r>
          </a:p>
        </p:txBody>
      </p:sp>
      <p:sp>
        <p:nvSpPr>
          <p:cNvPr id="3" name="Content Placeholder 2">
            <a:extLst>
              <a:ext uri="{FF2B5EF4-FFF2-40B4-BE49-F238E27FC236}">
                <a16:creationId xmlns:a16="http://schemas.microsoft.com/office/drawing/2014/main" id="{2D745E3C-9EA9-4617-A760-396DB016B675}"/>
              </a:ext>
            </a:extLst>
          </p:cNvPr>
          <p:cNvSpPr>
            <a:spLocks noGrp="1"/>
          </p:cNvSpPr>
          <p:nvPr>
            <p:ph idx="1"/>
          </p:nvPr>
        </p:nvSpPr>
        <p:spPr/>
        <p:txBody>
          <a:bodyPr>
            <a:normAutofit fontScale="92500" lnSpcReduction="10000"/>
          </a:bodyPr>
          <a:lstStyle/>
          <a:p>
            <a:pPr marL="0" indent="0">
              <a:buNone/>
            </a:pPr>
            <a:r>
              <a:rPr lang="en-GB" dirty="0"/>
              <a:t>Trends in UK labour markets seriously challenge all ‘traditional’ forms of employee participation:</a:t>
            </a:r>
          </a:p>
          <a:p>
            <a:r>
              <a:rPr lang="en-GB" dirty="0"/>
              <a:t>declining influence of trade unions</a:t>
            </a:r>
          </a:p>
          <a:p>
            <a:r>
              <a:rPr lang="en-GB" dirty="0"/>
              <a:t>increasing significance of service sectors (now 83% employment; role of the customer)</a:t>
            </a:r>
          </a:p>
          <a:p>
            <a:r>
              <a:rPr lang="en-GB" dirty="0"/>
              <a:t>degree of flexible working, especially gig economy and zero-hours contracts</a:t>
            </a:r>
          </a:p>
          <a:p>
            <a:r>
              <a:rPr lang="en-GB" dirty="0"/>
              <a:t>changing technology </a:t>
            </a:r>
          </a:p>
          <a:p>
            <a:r>
              <a:rPr lang="en-GB" dirty="0"/>
              <a:t>patterns of migration</a:t>
            </a:r>
          </a:p>
        </p:txBody>
      </p:sp>
      <p:sp>
        <p:nvSpPr>
          <p:cNvPr id="4" name="Slide Number Placeholder 3">
            <a:extLst>
              <a:ext uri="{FF2B5EF4-FFF2-40B4-BE49-F238E27FC236}">
                <a16:creationId xmlns:a16="http://schemas.microsoft.com/office/drawing/2014/main" id="{E750E621-DEBD-45C1-8A62-26B8B1457EB4}"/>
              </a:ext>
            </a:extLst>
          </p:cNvPr>
          <p:cNvSpPr>
            <a:spLocks noGrp="1"/>
          </p:cNvSpPr>
          <p:nvPr>
            <p:ph type="sldNum" sz="quarter" idx="12"/>
          </p:nvPr>
        </p:nvSpPr>
        <p:spPr/>
        <p:txBody>
          <a:bodyPr/>
          <a:lstStyle/>
          <a:p>
            <a:fld id="{CC1882F9-9719-40B9-BE37-9A9C2C07E44A}" type="slidenum">
              <a:rPr lang="en-GB" smtClean="0"/>
              <a:t>15</a:t>
            </a:fld>
            <a:endParaRPr lang="en-GB"/>
          </a:p>
        </p:txBody>
      </p:sp>
    </p:spTree>
    <p:extLst>
      <p:ext uri="{BB962C8B-B14F-4D97-AF65-F5344CB8AC3E}">
        <p14:creationId xmlns:p14="http://schemas.microsoft.com/office/powerpoint/2010/main" val="342911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CF4B719-6936-4C45-B28A-D9E6727F9DC1}"/>
              </a:ext>
            </a:extLst>
          </p:cNvPr>
          <p:cNvSpPr>
            <a:spLocks noGrp="1"/>
          </p:cNvSpPr>
          <p:nvPr>
            <p:ph type="sldNum" sz="quarter" idx="12"/>
          </p:nvPr>
        </p:nvSpPr>
        <p:spPr/>
        <p:txBody>
          <a:bodyPr/>
          <a:lstStyle/>
          <a:p>
            <a:fld id="{CC1882F9-9719-40B9-BE37-9A9C2C07E44A}" type="slidenum">
              <a:rPr lang="en-GB" smtClean="0"/>
              <a:t>16</a:t>
            </a:fld>
            <a:endParaRPr lang="en-GB"/>
          </a:p>
        </p:txBody>
      </p:sp>
      <p:pic>
        <p:nvPicPr>
          <p:cNvPr id="3" name="Content Placeholder 4" descr="Graphical user interface, diagram, application&#10;&#10;Description automatically generated">
            <a:extLst>
              <a:ext uri="{FF2B5EF4-FFF2-40B4-BE49-F238E27FC236}">
                <a16:creationId xmlns:a16="http://schemas.microsoft.com/office/drawing/2014/main" id="{BC1A64B4-FC10-4CE4-B5F2-18C537A819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980728"/>
            <a:ext cx="8229600" cy="5256584"/>
          </a:xfrm>
          <a:prstGeom prst="rect">
            <a:avLst/>
          </a:prstGeom>
        </p:spPr>
      </p:pic>
      <p:sp>
        <p:nvSpPr>
          <p:cNvPr id="5" name="TextBox 4">
            <a:extLst>
              <a:ext uri="{FF2B5EF4-FFF2-40B4-BE49-F238E27FC236}">
                <a16:creationId xmlns:a16="http://schemas.microsoft.com/office/drawing/2014/main" id="{2A5022B7-762C-4487-B5D5-C61CC2A62523}"/>
              </a:ext>
            </a:extLst>
          </p:cNvPr>
          <p:cNvSpPr txBox="1"/>
          <p:nvPr/>
        </p:nvSpPr>
        <p:spPr>
          <a:xfrm>
            <a:off x="1763688" y="978014"/>
            <a:ext cx="6552728" cy="1077218"/>
          </a:xfrm>
          <a:prstGeom prst="rect">
            <a:avLst/>
          </a:prstGeom>
          <a:noFill/>
        </p:spPr>
        <p:txBody>
          <a:bodyPr wrap="square">
            <a:spAutoFit/>
          </a:bodyPr>
          <a:lstStyle/>
          <a:p>
            <a:r>
              <a:rPr lang="en-GB" sz="3200" b="1" dirty="0">
                <a:effectLst/>
                <a:latin typeface="Calibri" panose="020F0502020204030204" pitchFamily="34" charset="0"/>
                <a:ea typeface="PMingLiU" panose="02020500000000000000" pitchFamily="18" charset="-120"/>
              </a:rPr>
              <a:t>‘Standard’ and ‘non-standard’ forms of employment</a:t>
            </a:r>
            <a:endParaRPr lang="en-GB" sz="3200" dirty="0"/>
          </a:p>
        </p:txBody>
      </p:sp>
    </p:spTree>
    <p:extLst>
      <p:ext uri="{BB962C8B-B14F-4D97-AF65-F5344CB8AC3E}">
        <p14:creationId xmlns:p14="http://schemas.microsoft.com/office/powerpoint/2010/main" val="1207209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5813E-9473-450E-86F1-6237B3B6D881}"/>
              </a:ext>
            </a:extLst>
          </p:cNvPr>
          <p:cNvSpPr>
            <a:spLocks noGrp="1"/>
          </p:cNvSpPr>
          <p:nvPr>
            <p:ph type="title"/>
          </p:nvPr>
        </p:nvSpPr>
        <p:spPr/>
        <p:txBody>
          <a:bodyPr>
            <a:normAutofit fontScale="90000"/>
          </a:bodyPr>
          <a:lstStyle/>
          <a:p>
            <a:br>
              <a:rPr lang="en-GB" sz="3600" b="1" dirty="0">
                <a:effectLst/>
                <a:latin typeface="Calibri" panose="020F0502020204030204" pitchFamily="34" charset="0"/>
                <a:ea typeface="PMingLiU" panose="02020500000000000000" pitchFamily="18" charset="-120"/>
              </a:rPr>
            </a:br>
            <a:r>
              <a:rPr lang="en-GB" sz="3600" b="1" dirty="0">
                <a:effectLst/>
                <a:latin typeface="Calibri" panose="020F0502020204030204" pitchFamily="34" charset="0"/>
                <a:ea typeface="PMingLiU" panose="02020500000000000000" pitchFamily="18" charset="-120"/>
              </a:rPr>
              <a:t>Core and peripheral model of organisational labour markets </a:t>
            </a:r>
            <a:r>
              <a:rPr lang="en-GB" sz="1800" b="1" dirty="0">
                <a:effectLst/>
                <a:latin typeface="Calibri" panose="020F0502020204030204" pitchFamily="34" charset="0"/>
                <a:ea typeface="PMingLiU" panose="02020500000000000000" pitchFamily="18" charset="-120"/>
              </a:rPr>
              <a:t>(</a:t>
            </a:r>
            <a:r>
              <a:rPr lang="en-GB" sz="1800" b="1" dirty="0">
                <a:effectLst/>
                <a:latin typeface="Calibri" panose="020F0502020204030204" pitchFamily="34" charset="0"/>
                <a:ea typeface="Calibri" panose="020F0502020204030204" pitchFamily="34" charset="0"/>
                <a:cs typeface="Calibri" panose="020F0502020204030204" pitchFamily="34" charset="0"/>
              </a:rPr>
              <a:t>Atkinson, 1984; 1987)</a:t>
            </a:r>
            <a:br>
              <a:rPr lang="en-GB" sz="1800" b="1" dirty="0">
                <a:effectLst/>
                <a:latin typeface="Calibri" panose="020F0502020204030204" pitchFamily="34" charset="0"/>
                <a:ea typeface="Calibri" panose="020F0502020204030204" pitchFamily="34" charset="0"/>
                <a:cs typeface="Times New Roman" panose="02020603050405020304" pitchFamily="18" charset="0"/>
              </a:rPr>
            </a:br>
            <a:endParaRPr lang="en-GB" sz="1800" b="1" dirty="0"/>
          </a:p>
        </p:txBody>
      </p:sp>
      <p:sp>
        <p:nvSpPr>
          <p:cNvPr id="4" name="Slide Number Placeholder 3">
            <a:extLst>
              <a:ext uri="{FF2B5EF4-FFF2-40B4-BE49-F238E27FC236}">
                <a16:creationId xmlns:a16="http://schemas.microsoft.com/office/drawing/2014/main" id="{D1953551-B77F-4F1C-BBC9-06BE5CB326BB}"/>
              </a:ext>
            </a:extLst>
          </p:cNvPr>
          <p:cNvSpPr>
            <a:spLocks noGrp="1"/>
          </p:cNvSpPr>
          <p:nvPr>
            <p:ph type="sldNum" sz="quarter" idx="12"/>
          </p:nvPr>
        </p:nvSpPr>
        <p:spPr/>
        <p:txBody>
          <a:bodyPr/>
          <a:lstStyle/>
          <a:p>
            <a:fld id="{CC1882F9-9719-40B9-BE37-9A9C2C07E44A}" type="slidenum">
              <a:rPr lang="en-GB" smtClean="0"/>
              <a:t>17</a:t>
            </a:fld>
            <a:endParaRPr lang="en-GB"/>
          </a:p>
        </p:txBody>
      </p:sp>
      <p:pic>
        <p:nvPicPr>
          <p:cNvPr id="5" name="Graphic 13">
            <a:extLst>
              <a:ext uri="{FF2B5EF4-FFF2-40B4-BE49-F238E27FC236}">
                <a16:creationId xmlns:a16="http://schemas.microsoft.com/office/drawing/2014/main" id="{98B92E4F-D825-44E8-B808-EC2F08FC8FB1}"/>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714500" y="1772816"/>
            <a:ext cx="5715000" cy="4320480"/>
          </a:xfrm>
          <a:prstGeom prst="rect">
            <a:avLst/>
          </a:prstGeom>
        </p:spPr>
      </p:pic>
    </p:spTree>
    <p:extLst>
      <p:ext uri="{BB962C8B-B14F-4D97-AF65-F5344CB8AC3E}">
        <p14:creationId xmlns:p14="http://schemas.microsoft.com/office/powerpoint/2010/main" val="4032091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1698-40D7-4D18-990F-E54E36D7F43F}"/>
              </a:ext>
            </a:extLst>
          </p:cNvPr>
          <p:cNvSpPr>
            <a:spLocks noGrp="1"/>
          </p:cNvSpPr>
          <p:nvPr>
            <p:ph type="title"/>
          </p:nvPr>
        </p:nvSpPr>
        <p:spPr>
          <a:xfrm>
            <a:off x="457200" y="476672"/>
            <a:ext cx="8229600" cy="1224136"/>
          </a:xfrm>
        </p:spPr>
        <p:txBody>
          <a:bodyPr>
            <a:normAutofit/>
          </a:bodyPr>
          <a:lstStyle/>
          <a:p>
            <a:r>
              <a:rPr lang="en-GB" sz="3200" b="1" dirty="0"/>
              <a:t>How to involve ‘peripheral’ and ‘external’ workers in forms of participation?</a:t>
            </a:r>
            <a:endParaRPr lang="en-GB" sz="3200" dirty="0"/>
          </a:p>
        </p:txBody>
      </p:sp>
      <p:sp>
        <p:nvSpPr>
          <p:cNvPr id="3" name="Content Placeholder 2">
            <a:extLst>
              <a:ext uri="{FF2B5EF4-FFF2-40B4-BE49-F238E27FC236}">
                <a16:creationId xmlns:a16="http://schemas.microsoft.com/office/drawing/2014/main" id="{CE965AE5-E172-460A-9065-0A63FCBFE7C1}"/>
              </a:ext>
            </a:extLst>
          </p:cNvPr>
          <p:cNvSpPr>
            <a:spLocks noGrp="1"/>
          </p:cNvSpPr>
          <p:nvPr>
            <p:ph idx="1"/>
          </p:nvPr>
        </p:nvSpPr>
        <p:spPr/>
        <p:txBody>
          <a:bodyPr>
            <a:normAutofit fontScale="92500" lnSpcReduction="10000"/>
          </a:bodyPr>
          <a:lstStyle/>
          <a:p>
            <a:endParaRPr lang="en-GB" dirty="0"/>
          </a:p>
          <a:p>
            <a:r>
              <a:rPr lang="en-GB" dirty="0"/>
              <a:t>Peripheral group I: skilled agency workers</a:t>
            </a:r>
          </a:p>
          <a:p>
            <a:pPr marL="0" indent="0">
              <a:buNone/>
            </a:pPr>
            <a:endParaRPr lang="en-GB" dirty="0"/>
          </a:p>
          <a:p>
            <a:r>
              <a:rPr lang="en-GB" dirty="0"/>
              <a:t>Peripheral group II: part-time, fixed term, unpaid internships</a:t>
            </a:r>
          </a:p>
          <a:p>
            <a:pPr marL="0" indent="0">
              <a:buNone/>
            </a:pPr>
            <a:endParaRPr lang="en-GB" dirty="0"/>
          </a:p>
          <a:p>
            <a:r>
              <a:rPr lang="en-GB" dirty="0"/>
              <a:t>External groups: unskilled agency workers, outsourced (self-employed) workers, increasingly gig workers</a:t>
            </a:r>
          </a:p>
          <a:p>
            <a:pPr marL="0" indent="0">
              <a:buNone/>
            </a:pPr>
            <a:endParaRPr lang="en-GB" dirty="0"/>
          </a:p>
        </p:txBody>
      </p:sp>
      <p:sp>
        <p:nvSpPr>
          <p:cNvPr id="4" name="Slide Number Placeholder 3">
            <a:extLst>
              <a:ext uri="{FF2B5EF4-FFF2-40B4-BE49-F238E27FC236}">
                <a16:creationId xmlns:a16="http://schemas.microsoft.com/office/drawing/2014/main" id="{00E87455-0CAA-41A5-9730-A787BEE089B2}"/>
              </a:ext>
            </a:extLst>
          </p:cNvPr>
          <p:cNvSpPr>
            <a:spLocks noGrp="1"/>
          </p:cNvSpPr>
          <p:nvPr>
            <p:ph type="sldNum" sz="quarter" idx="12"/>
          </p:nvPr>
        </p:nvSpPr>
        <p:spPr/>
        <p:txBody>
          <a:bodyPr/>
          <a:lstStyle/>
          <a:p>
            <a:fld id="{CC1882F9-9719-40B9-BE37-9A9C2C07E44A}" type="slidenum">
              <a:rPr lang="en-GB" smtClean="0"/>
              <a:t>18</a:t>
            </a:fld>
            <a:endParaRPr lang="en-GB"/>
          </a:p>
        </p:txBody>
      </p:sp>
    </p:spTree>
    <p:extLst>
      <p:ext uri="{BB962C8B-B14F-4D97-AF65-F5344CB8AC3E}">
        <p14:creationId xmlns:p14="http://schemas.microsoft.com/office/powerpoint/2010/main" val="3048263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7D4B21-115A-4DB4-A4FE-E727485AB077}"/>
              </a:ext>
            </a:extLst>
          </p:cNvPr>
          <p:cNvSpPr>
            <a:spLocks noGrp="1"/>
          </p:cNvSpPr>
          <p:nvPr>
            <p:ph type="sldNum" sz="quarter" idx="12"/>
          </p:nvPr>
        </p:nvSpPr>
        <p:spPr/>
        <p:txBody>
          <a:bodyPr/>
          <a:lstStyle/>
          <a:p>
            <a:fld id="{CC1882F9-9719-40B9-BE37-9A9C2C07E44A}" type="slidenum">
              <a:rPr lang="en-GB" smtClean="0"/>
              <a:t>19</a:t>
            </a:fld>
            <a:endParaRPr lang="en-GB"/>
          </a:p>
        </p:txBody>
      </p:sp>
      <p:pic>
        <p:nvPicPr>
          <p:cNvPr id="3" name="Picture 2" descr="Part-time employment">
            <a:extLst>
              <a:ext uri="{FF2B5EF4-FFF2-40B4-BE49-F238E27FC236}">
                <a16:creationId xmlns:a16="http://schemas.microsoft.com/office/drawing/2014/main" id="{7721836F-202B-4D7A-BAC9-A606285FB7F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476672"/>
            <a:ext cx="7344815" cy="5879677"/>
          </a:xfrm>
          <a:prstGeom prst="rect">
            <a:avLst/>
          </a:prstGeom>
          <a:noFill/>
          <a:ln>
            <a:noFill/>
          </a:ln>
        </p:spPr>
      </p:pic>
    </p:spTree>
    <p:extLst>
      <p:ext uri="{BB962C8B-B14F-4D97-AF65-F5344CB8AC3E}">
        <p14:creationId xmlns:p14="http://schemas.microsoft.com/office/powerpoint/2010/main" val="2635343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What this presentation covers</a:t>
            </a:r>
          </a:p>
        </p:txBody>
      </p:sp>
      <p:sp>
        <p:nvSpPr>
          <p:cNvPr id="3" name="Content Placeholder 2"/>
          <p:cNvSpPr>
            <a:spLocks noGrp="1"/>
          </p:cNvSpPr>
          <p:nvPr>
            <p:ph idx="1"/>
          </p:nvPr>
        </p:nvSpPr>
        <p:spPr/>
        <p:txBody>
          <a:bodyPr>
            <a:normAutofit/>
          </a:bodyPr>
          <a:lstStyle/>
          <a:p>
            <a:r>
              <a:rPr lang="en-GB" dirty="0"/>
              <a:t>Why employee participation and involvement (EPI)?</a:t>
            </a:r>
          </a:p>
          <a:p>
            <a:r>
              <a:rPr lang="en-GB" dirty="0"/>
              <a:t>How EPI operates</a:t>
            </a:r>
          </a:p>
          <a:p>
            <a:r>
              <a:rPr lang="en-GB" dirty="0"/>
              <a:t>Trends of EPI in the UK</a:t>
            </a:r>
          </a:p>
          <a:p>
            <a:r>
              <a:rPr lang="en-GB" dirty="0"/>
              <a:t>Challenges to EPI in precarious labour markets</a:t>
            </a:r>
          </a:p>
          <a:p>
            <a:r>
              <a:rPr lang="en-GB" dirty="0"/>
              <a:t>EPI in the ‘gig’ economy</a:t>
            </a:r>
          </a:p>
          <a:p>
            <a:pPr marL="0" indent="0">
              <a:buNone/>
            </a:pPr>
            <a:endParaRPr lang="en-GB" dirty="0"/>
          </a:p>
        </p:txBody>
      </p:sp>
      <p:sp>
        <p:nvSpPr>
          <p:cNvPr id="4" name="Slide Number Placeholder 3"/>
          <p:cNvSpPr>
            <a:spLocks noGrp="1"/>
          </p:cNvSpPr>
          <p:nvPr>
            <p:ph type="sldNum" sz="quarter" idx="12"/>
          </p:nvPr>
        </p:nvSpPr>
        <p:spPr/>
        <p:txBody>
          <a:bodyPr/>
          <a:lstStyle/>
          <a:p>
            <a:fld id="{CC1882F9-9719-40B9-BE37-9A9C2C07E44A}" type="slidenum">
              <a:rPr lang="en-GB" smtClean="0"/>
              <a:t>2</a:t>
            </a:fld>
            <a:endParaRPr lang="en-GB" dirty="0"/>
          </a:p>
        </p:txBody>
      </p:sp>
    </p:spTree>
    <p:extLst>
      <p:ext uri="{BB962C8B-B14F-4D97-AF65-F5344CB8AC3E}">
        <p14:creationId xmlns:p14="http://schemas.microsoft.com/office/powerpoint/2010/main" val="2945543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8F5C0-3700-4E77-B1B8-7F45E965240A}"/>
              </a:ext>
            </a:extLst>
          </p:cNvPr>
          <p:cNvSpPr>
            <a:spLocks noGrp="1"/>
          </p:cNvSpPr>
          <p:nvPr>
            <p:ph type="title"/>
          </p:nvPr>
        </p:nvSpPr>
        <p:spPr/>
        <p:txBody>
          <a:bodyPr>
            <a:normAutofit/>
          </a:bodyPr>
          <a:lstStyle/>
          <a:p>
            <a:r>
              <a:rPr lang="en-GB" sz="3200" b="1" dirty="0"/>
              <a:t>How to involve ‘gig’ workers in forms of participation?</a:t>
            </a:r>
          </a:p>
        </p:txBody>
      </p:sp>
      <p:sp>
        <p:nvSpPr>
          <p:cNvPr id="3" name="Content Placeholder 2">
            <a:extLst>
              <a:ext uri="{FF2B5EF4-FFF2-40B4-BE49-F238E27FC236}">
                <a16:creationId xmlns:a16="http://schemas.microsoft.com/office/drawing/2014/main" id="{FFAD800B-DE92-45AA-A98C-47B410DC48F8}"/>
              </a:ext>
            </a:extLst>
          </p:cNvPr>
          <p:cNvSpPr>
            <a:spLocks noGrp="1"/>
          </p:cNvSpPr>
          <p:nvPr>
            <p:ph idx="1"/>
          </p:nvPr>
        </p:nvSpPr>
        <p:spPr/>
        <p:txBody>
          <a:bodyPr>
            <a:normAutofit/>
          </a:bodyPr>
          <a:lstStyle/>
          <a:p>
            <a:pPr marL="0" indent="0">
              <a:buNone/>
            </a:pPr>
            <a:endParaRPr lang="en-GB" dirty="0"/>
          </a:p>
          <a:p>
            <a:pPr marL="0" indent="0">
              <a:buNone/>
            </a:pPr>
            <a:r>
              <a:rPr lang="en-GB" sz="2800" dirty="0">
                <a:effectLst/>
                <a:latin typeface="Calibri" panose="020F0502020204030204" pitchFamily="34" charset="0"/>
                <a:ea typeface="PMingLiU" panose="02020500000000000000" pitchFamily="18" charset="-120"/>
              </a:rPr>
              <a:t>CEO of CrowdFlower, one of the largest employment platforms, said that “before the Internet, it would be really difficult to find someone, sit them down for ten minutes and get them to work for you, and then fire them after those ten minutes; but with technology, you can actually find them, pay them the tiny amount of money, and then get rid of them when you do not need them anymore.”</a:t>
            </a:r>
            <a:endParaRPr lang="en-GB" sz="2800" dirty="0"/>
          </a:p>
        </p:txBody>
      </p:sp>
      <p:sp>
        <p:nvSpPr>
          <p:cNvPr id="4" name="Slide Number Placeholder 3">
            <a:extLst>
              <a:ext uri="{FF2B5EF4-FFF2-40B4-BE49-F238E27FC236}">
                <a16:creationId xmlns:a16="http://schemas.microsoft.com/office/drawing/2014/main" id="{FF853A65-FC5C-425C-A64B-13DD1B4742F1}"/>
              </a:ext>
            </a:extLst>
          </p:cNvPr>
          <p:cNvSpPr>
            <a:spLocks noGrp="1"/>
          </p:cNvSpPr>
          <p:nvPr>
            <p:ph type="sldNum" sz="quarter" idx="12"/>
          </p:nvPr>
        </p:nvSpPr>
        <p:spPr/>
        <p:txBody>
          <a:bodyPr/>
          <a:lstStyle/>
          <a:p>
            <a:fld id="{CC1882F9-9719-40B9-BE37-9A9C2C07E44A}" type="slidenum">
              <a:rPr lang="en-GB" smtClean="0"/>
              <a:t>20</a:t>
            </a:fld>
            <a:endParaRPr lang="en-GB"/>
          </a:p>
        </p:txBody>
      </p:sp>
    </p:spTree>
    <p:extLst>
      <p:ext uri="{BB962C8B-B14F-4D97-AF65-F5344CB8AC3E}">
        <p14:creationId xmlns:p14="http://schemas.microsoft.com/office/powerpoint/2010/main" val="1408696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62A7A-5398-4E3A-ACCB-35EE9B853646}"/>
              </a:ext>
            </a:extLst>
          </p:cNvPr>
          <p:cNvSpPr>
            <a:spLocks noGrp="1"/>
          </p:cNvSpPr>
          <p:nvPr>
            <p:ph type="title"/>
          </p:nvPr>
        </p:nvSpPr>
        <p:spPr>
          <a:xfrm>
            <a:off x="457200" y="260648"/>
            <a:ext cx="8229600" cy="720080"/>
          </a:xfrm>
        </p:spPr>
        <p:txBody>
          <a:bodyPr>
            <a:normAutofit/>
          </a:bodyPr>
          <a:lstStyle/>
          <a:p>
            <a:r>
              <a:rPr lang="en-GB" sz="3200" b="1" dirty="0"/>
              <a:t>Nature of ‘gig’ work</a:t>
            </a:r>
          </a:p>
        </p:txBody>
      </p:sp>
      <p:sp>
        <p:nvSpPr>
          <p:cNvPr id="3" name="Content Placeholder 2">
            <a:extLst>
              <a:ext uri="{FF2B5EF4-FFF2-40B4-BE49-F238E27FC236}">
                <a16:creationId xmlns:a16="http://schemas.microsoft.com/office/drawing/2014/main" id="{D9BE9CAF-0826-49E3-8CE0-AC8661FA0579}"/>
              </a:ext>
            </a:extLst>
          </p:cNvPr>
          <p:cNvSpPr>
            <a:spLocks noGrp="1"/>
          </p:cNvSpPr>
          <p:nvPr>
            <p:ph idx="1"/>
          </p:nvPr>
        </p:nvSpPr>
        <p:spPr>
          <a:xfrm>
            <a:off x="457200" y="1268760"/>
            <a:ext cx="8229600" cy="5184576"/>
          </a:xfrm>
        </p:spPr>
        <p:txBody>
          <a:bodyPr>
            <a:normAutofit fontScale="92500"/>
          </a:bodyPr>
          <a:lstStyle/>
          <a:p>
            <a:pPr marL="0" indent="0">
              <a:buNone/>
            </a:pPr>
            <a:r>
              <a:rPr lang="en-GB" sz="1800" dirty="0">
                <a:effectLst/>
                <a:latin typeface="Calibri" panose="020F0502020204030204" pitchFamily="34" charset="0"/>
                <a:ea typeface="PMingLiU" panose="02020500000000000000" pitchFamily="18" charset="-120"/>
              </a:rPr>
              <a:t>Algorithmic management undermines workers’ voice, but also resistance and possible representation. Even if forms of workers’ voice or unions exist, they cannot collectively bargain with an algorithm and they can’t appeal to a platform.</a:t>
            </a:r>
          </a:p>
          <a:p>
            <a:endParaRPr lang="en-GB" sz="1800" dirty="0">
              <a:latin typeface="Calibri" panose="020F0502020204030204" pitchFamily="34" charset="0"/>
              <a:ea typeface="PMingLiU" panose="02020500000000000000" pitchFamily="18" charset="-120"/>
            </a:endParaRPr>
          </a:p>
          <a:p>
            <a:pPr marL="0" indent="0">
              <a:buNone/>
            </a:pPr>
            <a:r>
              <a:rPr lang="en-GB" sz="1800" dirty="0">
                <a:effectLst/>
                <a:latin typeface="Calibri" panose="020F0502020204030204" pitchFamily="34" charset="0"/>
                <a:ea typeface="PMingLiU" panose="02020500000000000000" pitchFamily="18" charset="-120"/>
              </a:rPr>
              <a:t>In the gig economy, we can distinguish between:</a:t>
            </a:r>
          </a:p>
          <a:p>
            <a:r>
              <a:rPr lang="en-GB" sz="1800" dirty="0">
                <a:effectLst/>
                <a:latin typeface="Calibri" panose="020F0502020204030204" pitchFamily="34" charset="0"/>
                <a:ea typeface="PMingLiU" panose="02020500000000000000" pitchFamily="18" charset="-120"/>
              </a:rPr>
              <a:t>riders and drivers (who work on </a:t>
            </a:r>
            <a:r>
              <a:rPr lang="en-GB" sz="1800" i="1" dirty="0">
                <a:effectLst/>
                <a:latin typeface="Calibri" panose="020F0502020204030204" pitchFamily="34" charset="0"/>
                <a:ea typeface="PMingLiU" panose="02020500000000000000" pitchFamily="18" charset="-120"/>
              </a:rPr>
              <a:t>location-dependent labour platforms</a:t>
            </a:r>
            <a:r>
              <a:rPr lang="en-GB" sz="1800" dirty="0">
                <a:effectLst/>
                <a:latin typeface="Calibri" panose="020F0502020204030204" pitchFamily="34" charset="0"/>
                <a:ea typeface="PMingLiU" panose="02020500000000000000" pitchFamily="18" charset="-120"/>
              </a:rPr>
              <a:t>, such as Deliveroo and Uber, on zero-hours contracts) and </a:t>
            </a:r>
          </a:p>
          <a:p>
            <a:r>
              <a:rPr lang="en-GB" sz="1800" dirty="0">
                <a:effectLst/>
                <a:latin typeface="Calibri" panose="020F0502020204030204" pitchFamily="34" charset="0"/>
                <a:ea typeface="PMingLiU" panose="02020500000000000000" pitchFamily="18" charset="-120"/>
              </a:rPr>
              <a:t>freelance platform workers (increasingly outsourced ‘external groups’, who work </a:t>
            </a:r>
            <a:r>
              <a:rPr lang="en-GB" sz="1800" i="1" dirty="0">
                <a:effectLst/>
                <a:latin typeface="Calibri" panose="020F0502020204030204" pitchFamily="34" charset="0"/>
                <a:ea typeface="PMingLiU" panose="02020500000000000000" pitchFamily="18" charset="-120"/>
              </a:rPr>
              <a:t>remotely for online sites</a:t>
            </a:r>
            <a:r>
              <a:rPr lang="en-GB" sz="1800" dirty="0">
                <a:effectLst/>
                <a:latin typeface="Calibri" panose="020F0502020204030204" pitchFamily="34" charset="0"/>
                <a:ea typeface="PMingLiU" panose="02020500000000000000" pitchFamily="18" charset="-120"/>
              </a:rPr>
              <a:t>, that might be in homes or internet cafes). </a:t>
            </a:r>
          </a:p>
          <a:p>
            <a:endParaRPr lang="en-GB" sz="1800" dirty="0">
              <a:latin typeface="Calibri" panose="020F0502020204030204" pitchFamily="34" charset="0"/>
              <a:ea typeface="PMingLiU" panose="02020500000000000000" pitchFamily="18" charset="-120"/>
            </a:endParaRPr>
          </a:p>
          <a:p>
            <a:pPr marL="0" indent="0">
              <a:buNone/>
            </a:pPr>
            <a:r>
              <a:rPr lang="en-GB" sz="1800" dirty="0">
                <a:effectLst/>
                <a:latin typeface="Calibri" panose="020F0502020204030204" pitchFamily="34" charset="0"/>
                <a:ea typeface="PMingLiU" panose="02020500000000000000" pitchFamily="18" charset="-120"/>
              </a:rPr>
              <a:t>Riders and drivers can physically meet and virtually cooperate. </a:t>
            </a:r>
          </a:p>
          <a:p>
            <a:pPr marL="0" indent="0">
              <a:buNone/>
            </a:pPr>
            <a:r>
              <a:rPr lang="en-GB" sz="1800" dirty="0">
                <a:effectLst/>
                <a:latin typeface="Calibri" panose="020F0502020204030204" pitchFamily="34" charset="0"/>
                <a:ea typeface="PMingLiU" panose="02020500000000000000" pitchFamily="18" charset="-120"/>
              </a:rPr>
              <a:t>Freelance platform workers are geographically dispersed and can cooperate only online. </a:t>
            </a:r>
          </a:p>
          <a:p>
            <a:pPr marL="0" indent="0">
              <a:buNone/>
            </a:pPr>
            <a:endParaRPr lang="en-GB" sz="1800" dirty="0">
              <a:effectLst/>
              <a:latin typeface="Calibri" panose="020F0502020204030204" pitchFamily="34" charset="0"/>
              <a:ea typeface="PMingLiU" panose="02020500000000000000" pitchFamily="18" charset="-120"/>
            </a:endParaRPr>
          </a:p>
          <a:p>
            <a:pPr marL="0" indent="0">
              <a:buNone/>
            </a:pPr>
            <a:r>
              <a:rPr lang="en-GB" sz="1800" dirty="0">
                <a:effectLst/>
                <a:latin typeface="Calibri" panose="020F0502020204030204" pitchFamily="34" charset="0"/>
                <a:ea typeface="PMingLiU" panose="02020500000000000000" pitchFamily="18" charset="-120"/>
              </a:rPr>
              <a:t>Yet despite the fragmentation, communication via social networks seems to create a degree of social connectedness among the participants: 90% of workers’ communication is organised through internet forums. Websites and threads allow different groups of workers to exchange information on different topics (</a:t>
            </a:r>
            <a:r>
              <a:rPr lang="en-GB" sz="1800" dirty="0" err="1">
                <a:effectLst/>
                <a:latin typeface="Calibri" panose="020F0502020204030204" pitchFamily="34" charset="0"/>
                <a:ea typeface="PMingLiU" panose="02020500000000000000" pitchFamily="18" charset="-120"/>
              </a:rPr>
              <a:t>Heiland</a:t>
            </a:r>
            <a:r>
              <a:rPr lang="en-GB" sz="1800" dirty="0">
                <a:effectLst/>
                <a:latin typeface="Calibri" panose="020F0502020204030204" pitchFamily="34" charset="0"/>
                <a:ea typeface="PMingLiU" panose="02020500000000000000" pitchFamily="18" charset="-120"/>
              </a:rPr>
              <a:t>, 2020: 28).</a:t>
            </a:r>
            <a:endParaRPr lang="en-GB" sz="1800" dirty="0">
              <a:effectLst/>
              <a:latin typeface="Times New Roman" panose="02020603050405020304" pitchFamily="18" charset="0"/>
              <a:ea typeface="PMingLiU" panose="02020500000000000000" pitchFamily="18" charset="-120"/>
            </a:endParaRPr>
          </a:p>
          <a:p>
            <a:endParaRPr lang="en-GB" dirty="0"/>
          </a:p>
        </p:txBody>
      </p:sp>
      <p:sp>
        <p:nvSpPr>
          <p:cNvPr id="4" name="Slide Number Placeholder 3">
            <a:extLst>
              <a:ext uri="{FF2B5EF4-FFF2-40B4-BE49-F238E27FC236}">
                <a16:creationId xmlns:a16="http://schemas.microsoft.com/office/drawing/2014/main" id="{205E22A9-BD4A-4F85-A140-1E3D43ACF1EC}"/>
              </a:ext>
            </a:extLst>
          </p:cNvPr>
          <p:cNvSpPr>
            <a:spLocks noGrp="1"/>
          </p:cNvSpPr>
          <p:nvPr>
            <p:ph type="sldNum" sz="quarter" idx="12"/>
          </p:nvPr>
        </p:nvSpPr>
        <p:spPr/>
        <p:txBody>
          <a:bodyPr/>
          <a:lstStyle/>
          <a:p>
            <a:fld id="{CC1882F9-9719-40B9-BE37-9A9C2C07E44A}" type="slidenum">
              <a:rPr lang="en-GB" smtClean="0"/>
              <a:t>21</a:t>
            </a:fld>
            <a:endParaRPr lang="en-GB"/>
          </a:p>
        </p:txBody>
      </p:sp>
    </p:spTree>
    <p:extLst>
      <p:ext uri="{BB962C8B-B14F-4D97-AF65-F5344CB8AC3E}">
        <p14:creationId xmlns:p14="http://schemas.microsoft.com/office/powerpoint/2010/main" val="306970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397037-027F-4583-A747-7F0D7A95C3C5}"/>
              </a:ext>
            </a:extLst>
          </p:cNvPr>
          <p:cNvSpPr>
            <a:spLocks noGrp="1"/>
          </p:cNvSpPr>
          <p:nvPr>
            <p:ph type="sldNum" sz="quarter" idx="12"/>
          </p:nvPr>
        </p:nvSpPr>
        <p:spPr/>
        <p:txBody>
          <a:bodyPr/>
          <a:lstStyle/>
          <a:p>
            <a:fld id="{CC1882F9-9719-40B9-BE37-9A9C2C07E44A}" type="slidenum">
              <a:rPr lang="en-GB" smtClean="0"/>
              <a:t>22</a:t>
            </a:fld>
            <a:endParaRPr lang="en-GB"/>
          </a:p>
        </p:txBody>
      </p:sp>
      <p:pic>
        <p:nvPicPr>
          <p:cNvPr id="3" name="Picture 2">
            <a:extLst>
              <a:ext uri="{FF2B5EF4-FFF2-40B4-BE49-F238E27FC236}">
                <a16:creationId xmlns:a16="http://schemas.microsoft.com/office/drawing/2014/main" id="{418317FC-F3CA-4329-A818-85A49B5A323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620688"/>
            <a:ext cx="7128792" cy="5400600"/>
          </a:xfrm>
          <a:prstGeom prst="rect">
            <a:avLst/>
          </a:prstGeom>
          <a:noFill/>
          <a:ln>
            <a:noFill/>
          </a:ln>
        </p:spPr>
      </p:pic>
    </p:spTree>
    <p:extLst>
      <p:ext uri="{BB962C8B-B14F-4D97-AF65-F5344CB8AC3E}">
        <p14:creationId xmlns:p14="http://schemas.microsoft.com/office/powerpoint/2010/main" val="3794587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ABEEA-DE68-4EF2-849A-6FDC9B9852C1}"/>
              </a:ext>
            </a:extLst>
          </p:cNvPr>
          <p:cNvSpPr>
            <a:spLocks noGrp="1"/>
          </p:cNvSpPr>
          <p:nvPr>
            <p:ph type="title"/>
          </p:nvPr>
        </p:nvSpPr>
        <p:spPr>
          <a:xfrm>
            <a:off x="457200" y="274638"/>
            <a:ext cx="8229600" cy="778098"/>
          </a:xfrm>
        </p:spPr>
        <p:txBody>
          <a:bodyPr>
            <a:normAutofit/>
          </a:bodyPr>
          <a:lstStyle/>
          <a:p>
            <a:r>
              <a:rPr lang="en-GB" sz="3200" b="1" dirty="0">
                <a:effectLst/>
                <a:latin typeface="Calibri" panose="020F0502020204030204" pitchFamily="34" charset="0"/>
                <a:ea typeface="Calibri" panose="020F0502020204030204" pitchFamily="34" charset="0"/>
              </a:rPr>
              <a:t>Low-paid and ‘gig’ workers form unions</a:t>
            </a:r>
            <a:endParaRPr lang="en-GB" sz="3200" dirty="0"/>
          </a:p>
        </p:txBody>
      </p:sp>
      <p:sp>
        <p:nvSpPr>
          <p:cNvPr id="3" name="Content Placeholder 2">
            <a:extLst>
              <a:ext uri="{FF2B5EF4-FFF2-40B4-BE49-F238E27FC236}">
                <a16:creationId xmlns:a16="http://schemas.microsoft.com/office/drawing/2014/main" id="{20BBE6D9-EAFA-4917-BFD4-13EA5436460D}"/>
              </a:ext>
            </a:extLst>
          </p:cNvPr>
          <p:cNvSpPr>
            <a:spLocks noGrp="1"/>
          </p:cNvSpPr>
          <p:nvPr>
            <p:ph idx="1"/>
          </p:nvPr>
        </p:nvSpPr>
        <p:spPr>
          <a:xfrm>
            <a:off x="457200" y="1268760"/>
            <a:ext cx="8229600" cy="5184576"/>
          </a:xfrm>
        </p:spPr>
        <p:txBody>
          <a:bodyPr>
            <a:normAutofit/>
          </a:bodyPr>
          <a:lstStyle/>
          <a:p>
            <a:pPr>
              <a:lnSpc>
                <a:spcPct val="107000"/>
              </a:lnSpc>
              <a:spcAft>
                <a:spcPts val="800"/>
              </a:spcAft>
            </a:pPr>
            <a:r>
              <a:rPr lang="en-GB" sz="1800" dirty="0">
                <a:effectLst/>
                <a:latin typeface="Calibri" panose="020F0502020204030204" pitchFamily="34" charset="0"/>
                <a:ea typeface="Times New Roman" panose="02020603050405020304" pitchFamily="18" charset="0"/>
              </a:rPr>
              <a:t>The Independent Workers’ Union of Great Britain (2012): low-paid migrant workers who organise in IWGB branches covering cleaners, couriers, security guards and yoga teachers. It has fought campaigns for the London living wage at the Royal Opera House and John Lewis, among others. </a:t>
            </a:r>
          </a:p>
          <a:p>
            <a:r>
              <a:rPr lang="en-GB" sz="1800" dirty="0">
                <a:solidFill>
                  <a:srgbClr val="000000"/>
                </a:solidFill>
                <a:effectLst/>
                <a:latin typeface="Calibri" panose="020F0502020204030204" pitchFamily="34" charset="0"/>
                <a:ea typeface="Times New Roman" panose="02020603050405020304" pitchFamily="18" charset="0"/>
              </a:rPr>
              <a:t>IWGB Game Workers (2018) was established as a branch of the umbrella IWGB. Aims include ending the institutionalised practice of excessive/unpaid overtime, improving diversity and inclusion, supporting those who lack representation and securing a fair wage for all. </a:t>
            </a: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endParaRPr lang="en-GB" sz="1800" dirty="0">
              <a:effectLst/>
              <a:latin typeface="Calibri" panose="020F0502020204030204" pitchFamily="34"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The App Drivers &amp; Couriers’ Union (2020) campaigns for couriers and fast-food delivery drivers, including pay rises, employment status and an end to unfair dismissals and deactivations (that is, the deletion of a worker’s details from an app for failing to meet targets). </a:t>
            </a:r>
            <a:endParaRPr lang="en-GB" sz="1800" dirty="0">
              <a:effectLst/>
              <a:latin typeface="Times New Roman" panose="02020603050405020304" pitchFamily="18" charset="0"/>
              <a:ea typeface="Times New Roman" panose="02020603050405020304" pitchFamily="18" charset="0"/>
            </a:endParaRPr>
          </a:p>
          <a:p>
            <a:pPr marL="0" indent="0">
              <a:lnSpc>
                <a:spcPct val="107000"/>
              </a:lnSpc>
              <a:spcAft>
                <a:spcPts val="800"/>
              </a:spcAft>
              <a:buNone/>
            </a:pPr>
            <a:endPar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Aft>
                <a:spcPts val="800"/>
              </a:spcAft>
              <a:buNone/>
            </a:pP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Source: union websites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1E5B00DC-5739-428B-B100-73DE742AD411}"/>
              </a:ext>
            </a:extLst>
          </p:cNvPr>
          <p:cNvSpPr>
            <a:spLocks noGrp="1"/>
          </p:cNvSpPr>
          <p:nvPr>
            <p:ph type="sldNum" sz="quarter" idx="12"/>
          </p:nvPr>
        </p:nvSpPr>
        <p:spPr/>
        <p:txBody>
          <a:bodyPr/>
          <a:lstStyle/>
          <a:p>
            <a:fld id="{CC1882F9-9719-40B9-BE37-9A9C2C07E44A}" type="slidenum">
              <a:rPr lang="en-GB" smtClean="0"/>
              <a:t>23</a:t>
            </a:fld>
            <a:endParaRPr lang="en-GB"/>
          </a:p>
        </p:txBody>
      </p:sp>
    </p:spTree>
    <p:extLst>
      <p:ext uri="{BB962C8B-B14F-4D97-AF65-F5344CB8AC3E}">
        <p14:creationId xmlns:p14="http://schemas.microsoft.com/office/powerpoint/2010/main" val="2291064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75A37-4BAD-46BC-AF7A-9CE8DC8B924A}"/>
              </a:ext>
            </a:extLst>
          </p:cNvPr>
          <p:cNvSpPr>
            <a:spLocks noGrp="1"/>
          </p:cNvSpPr>
          <p:nvPr>
            <p:ph type="title"/>
          </p:nvPr>
        </p:nvSpPr>
        <p:spPr/>
        <p:txBody>
          <a:bodyPr>
            <a:normAutofit/>
          </a:bodyPr>
          <a:lstStyle/>
          <a:p>
            <a:r>
              <a:rPr lang="en-GB" sz="3200" b="1" dirty="0"/>
              <a:t>So what to do?</a:t>
            </a:r>
          </a:p>
        </p:txBody>
      </p:sp>
      <p:sp>
        <p:nvSpPr>
          <p:cNvPr id="3" name="Content Placeholder 2">
            <a:extLst>
              <a:ext uri="{FF2B5EF4-FFF2-40B4-BE49-F238E27FC236}">
                <a16:creationId xmlns:a16="http://schemas.microsoft.com/office/drawing/2014/main" id="{9587EE5E-AD17-4CE2-B38C-0EF422B19CAD}"/>
              </a:ext>
            </a:extLst>
          </p:cNvPr>
          <p:cNvSpPr>
            <a:spLocks noGrp="1"/>
          </p:cNvSpPr>
          <p:nvPr>
            <p:ph idx="1"/>
          </p:nvPr>
        </p:nvSpPr>
        <p:spPr/>
        <p:txBody>
          <a:bodyPr/>
          <a:lstStyle/>
          <a:p>
            <a:pPr marL="514350" indent="-514350">
              <a:buFont typeface="+mj-lt"/>
              <a:buAutoNum type="arabicPeriod"/>
            </a:pPr>
            <a:r>
              <a:rPr lang="en-GB" dirty="0"/>
              <a:t>Unionisation</a:t>
            </a:r>
          </a:p>
          <a:p>
            <a:pPr marL="514350" indent="-514350">
              <a:buFont typeface="+mj-lt"/>
              <a:buAutoNum type="arabicPeriod"/>
            </a:pPr>
            <a:r>
              <a:rPr lang="en-GB" dirty="0"/>
              <a:t>Legal procedures/ court rulings</a:t>
            </a:r>
          </a:p>
          <a:p>
            <a:pPr marL="514350" indent="-514350">
              <a:buFont typeface="+mj-lt"/>
              <a:buAutoNum type="arabicPeriod"/>
            </a:pPr>
            <a:r>
              <a:rPr lang="en-GB" dirty="0"/>
              <a:t>New legislation</a:t>
            </a:r>
          </a:p>
          <a:p>
            <a:pPr marL="514350" indent="-514350">
              <a:buFont typeface="+mj-lt"/>
              <a:buAutoNum type="arabicPeriod"/>
            </a:pPr>
            <a:r>
              <a:rPr lang="en-GB" dirty="0"/>
              <a:t>Bans on zero-hours contracts</a:t>
            </a:r>
          </a:p>
          <a:p>
            <a:pPr marL="0" indent="0">
              <a:buNone/>
            </a:pPr>
            <a:endParaRPr lang="en-GB" dirty="0"/>
          </a:p>
        </p:txBody>
      </p:sp>
      <p:sp>
        <p:nvSpPr>
          <p:cNvPr id="4" name="Slide Number Placeholder 3">
            <a:extLst>
              <a:ext uri="{FF2B5EF4-FFF2-40B4-BE49-F238E27FC236}">
                <a16:creationId xmlns:a16="http://schemas.microsoft.com/office/drawing/2014/main" id="{0EE7413C-675C-4B1D-8228-BEF05F42A9A8}"/>
              </a:ext>
            </a:extLst>
          </p:cNvPr>
          <p:cNvSpPr>
            <a:spLocks noGrp="1"/>
          </p:cNvSpPr>
          <p:nvPr>
            <p:ph type="sldNum" sz="quarter" idx="12"/>
          </p:nvPr>
        </p:nvSpPr>
        <p:spPr/>
        <p:txBody>
          <a:bodyPr/>
          <a:lstStyle/>
          <a:p>
            <a:fld id="{CC1882F9-9719-40B9-BE37-9A9C2C07E44A}" type="slidenum">
              <a:rPr lang="en-GB" smtClean="0"/>
              <a:t>24</a:t>
            </a:fld>
            <a:endParaRPr lang="en-GB"/>
          </a:p>
        </p:txBody>
      </p:sp>
    </p:spTree>
    <p:extLst>
      <p:ext uri="{BB962C8B-B14F-4D97-AF65-F5344CB8AC3E}">
        <p14:creationId xmlns:p14="http://schemas.microsoft.com/office/powerpoint/2010/main" val="1973523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B0BA-1A97-45F8-9853-3F26E6115190}"/>
              </a:ext>
            </a:extLst>
          </p:cNvPr>
          <p:cNvSpPr>
            <a:spLocks noGrp="1"/>
          </p:cNvSpPr>
          <p:nvPr>
            <p:ph type="title"/>
          </p:nvPr>
        </p:nvSpPr>
        <p:spPr/>
        <p:txBody>
          <a:bodyPr>
            <a:normAutofit/>
          </a:bodyPr>
          <a:lstStyle/>
          <a:p>
            <a:r>
              <a:rPr lang="en-GB" sz="3200" b="1" dirty="0"/>
              <a:t>1. Union organisation among gig workers</a:t>
            </a:r>
          </a:p>
        </p:txBody>
      </p:sp>
      <p:sp>
        <p:nvSpPr>
          <p:cNvPr id="3" name="Content Placeholder 2">
            <a:extLst>
              <a:ext uri="{FF2B5EF4-FFF2-40B4-BE49-F238E27FC236}">
                <a16:creationId xmlns:a16="http://schemas.microsoft.com/office/drawing/2014/main" id="{62AF1E5B-30EA-432B-B821-214784A573B0}"/>
              </a:ext>
            </a:extLst>
          </p:cNvPr>
          <p:cNvSpPr>
            <a:spLocks noGrp="1"/>
          </p:cNvSpPr>
          <p:nvPr>
            <p:ph idx="1"/>
          </p:nvPr>
        </p:nvSpPr>
        <p:spPr/>
        <p:txBody>
          <a:bodyPr>
            <a:normAutofit fontScale="92500" lnSpcReduction="20000"/>
          </a:bodyPr>
          <a:lstStyle/>
          <a:p>
            <a:pPr marL="0" indent="0">
              <a:buNone/>
            </a:pPr>
            <a:r>
              <a:rPr lang="en-GB" sz="1800" dirty="0">
                <a:effectLst/>
                <a:latin typeface="Calibri" panose="020F0502020204030204" pitchFamily="34" charset="0"/>
                <a:ea typeface="PMingLiU" panose="02020500000000000000" pitchFamily="18" charset="-120"/>
              </a:rPr>
              <a:t>Unionisation helps!</a:t>
            </a:r>
          </a:p>
          <a:p>
            <a:pPr marL="0" indent="0">
              <a:buNone/>
            </a:pPr>
            <a:endParaRPr lang="en-GB" sz="1800" dirty="0">
              <a:latin typeface="Calibri" panose="020F0502020204030204" pitchFamily="34" charset="0"/>
              <a:ea typeface="PMingLiU" panose="02020500000000000000" pitchFamily="18" charset="-120"/>
            </a:endParaRPr>
          </a:p>
          <a:p>
            <a:pPr marL="0" indent="0">
              <a:buNone/>
            </a:pPr>
            <a:r>
              <a:rPr lang="en-GB" sz="1800" dirty="0">
                <a:effectLst/>
                <a:latin typeface="Calibri" panose="020F0502020204030204" pitchFamily="34" charset="0"/>
                <a:ea typeface="PMingLiU" panose="02020500000000000000" pitchFamily="18" charset="-120"/>
              </a:rPr>
              <a:t>Uber can revoke a driver’s registration if his/her score falls below a certain level of passenger satisfaction, which is monitored electronically. In July 2020, the App Drivers and Couriers Union launched a legal bid to force the company to disclose the data on which it bases the algorithms that control their employment. ADCU argues that transparency is required to ensure that Uber does not discriminate between drivers. </a:t>
            </a:r>
          </a:p>
          <a:p>
            <a:pPr marL="0" indent="0">
              <a:buNone/>
            </a:pPr>
            <a:endParaRPr lang="en-GB" sz="1800" dirty="0">
              <a:latin typeface="Calibri" panose="020F0502020204030204" pitchFamily="34" charset="0"/>
              <a:ea typeface="PMingLiU" panose="02020500000000000000" pitchFamily="18" charset="-120"/>
            </a:endParaRPr>
          </a:p>
          <a:p>
            <a:pPr marL="0" indent="0">
              <a:buNone/>
            </a:pPr>
            <a:r>
              <a:rPr lang="en-GB" sz="1800" dirty="0">
                <a:effectLst/>
                <a:latin typeface="Calibri" panose="020F0502020204030204" pitchFamily="34" charset="0"/>
                <a:ea typeface="PMingLiU" panose="02020500000000000000" pitchFamily="18" charset="-120"/>
              </a:rPr>
              <a:t>Spanish chambermaids have organised their own union, </a:t>
            </a:r>
            <a:r>
              <a:rPr lang="en-GB" sz="1800" dirty="0" err="1">
                <a:effectLst/>
                <a:latin typeface="Calibri" panose="020F0502020204030204" pitchFamily="34" charset="0"/>
                <a:ea typeface="PMingLiU" panose="02020500000000000000" pitchFamily="18" charset="-120"/>
              </a:rPr>
              <a:t>Sindicato</a:t>
            </a:r>
            <a:r>
              <a:rPr lang="en-GB" sz="1800" dirty="0">
                <a:effectLst/>
                <a:latin typeface="Calibri" panose="020F0502020204030204" pitchFamily="34" charset="0"/>
                <a:ea typeface="PMingLiU" panose="02020500000000000000" pitchFamily="18" charset="-120"/>
              </a:rPr>
              <a:t> Las </a:t>
            </a:r>
            <a:r>
              <a:rPr lang="en-GB" sz="1800" dirty="0" err="1">
                <a:effectLst/>
                <a:latin typeface="Calibri" panose="020F0502020204030204" pitchFamily="34" charset="0"/>
                <a:ea typeface="PMingLiU" panose="02020500000000000000" pitchFamily="18" charset="-120"/>
              </a:rPr>
              <a:t>Kellys</a:t>
            </a:r>
            <a:r>
              <a:rPr lang="en-GB" sz="1800" dirty="0">
                <a:effectLst/>
                <a:latin typeface="Calibri" panose="020F0502020204030204" pitchFamily="34" charset="0"/>
                <a:ea typeface="PMingLiU" panose="02020500000000000000" pitchFamily="18" charset="-120"/>
              </a:rPr>
              <a:t> Cataluña, which has set up its own reservations platform to monitor hotels’ compliance with the national agreement on pay and conditions. Tourists are able to book a hotel through an app that lists only those guaranteeing decent pay and conditions. </a:t>
            </a:r>
          </a:p>
          <a:p>
            <a:pPr marL="0" indent="0">
              <a:buNone/>
            </a:pPr>
            <a:endParaRPr lang="en-GB" sz="1800" dirty="0">
              <a:latin typeface="Calibri" panose="020F0502020204030204" pitchFamily="34" charset="0"/>
              <a:ea typeface="PMingLiU" panose="02020500000000000000" pitchFamily="18" charset="-120"/>
            </a:endParaRP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Calibri" panose="020F0502020204030204" pitchFamily="34" charset="0"/>
              </a:rPr>
              <a:t>In February 2021, the UK </a:t>
            </a:r>
            <a:r>
              <a:rPr lang="en-GB" sz="1800" dirty="0">
                <a:effectLst/>
                <a:latin typeface="Calibri" panose="020F0502020204030204" pitchFamily="34" charset="0"/>
                <a:ea typeface="Times New Roman" panose="02020603050405020304" pitchFamily="18" charset="0"/>
                <a:cs typeface="Calibri" panose="020F0502020204030204" pitchFamily="34" charset="0"/>
              </a:rPr>
              <a:t>Supreme Court ruled unanimously that Uber drivers are employees under the terms of the Employment Rights Act 1996, and accordingly entitled to receive the national minimum wage, annual leave and other basic rights that apply to workers. </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Similar cases for employment status are under way at Addison Lee, City Sprint, Deliveroo, Excel and Hermes, among other platform-based companies.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Times New Roman" panose="02020603050405020304" pitchFamily="18" charset="0"/>
              <a:ea typeface="PMingLiU" panose="02020500000000000000" pitchFamily="18" charset="-120"/>
            </a:endParaRPr>
          </a:p>
          <a:p>
            <a:endParaRPr lang="en-GB" dirty="0"/>
          </a:p>
        </p:txBody>
      </p:sp>
      <p:sp>
        <p:nvSpPr>
          <p:cNvPr id="4" name="Slide Number Placeholder 3">
            <a:extLst>
              <a:ext uri="{FF2B5EF4-FFF2-40B4-BE49-F238E27FC236}">
                <a16:creationId xmlns:a16="http://schemas.microsoft.com/office/drawing/2014/main" id="{D170362C-9570-463E-8CB2-47810D4BF15D}"/>
              </a:ext>
            </a:extLst>
          </p:cNvPr>
          <p:cNvSpPr>
            <a:spLocks noGrp="1"/>
          </p:cNvSpPr>
          <p:nvPr>
            <p:ph type="sldNum" sz="quarter" idx="12"/>
          </p:nvPr>
        </p:nvSpPr>
        <p:spPr/>
        <p:txBody>
          <a:bodyPr/>
          <a:lstStyle/>
          <a:p>
            <a:fld id="{CC1882F9-9719-40B9-BE37-9A9C2C07E44A}" type="slidenum">
              <a:rPr lang="en-GB" smtClean="0"/>
              <a:t>25</a:t>
            </a:fld>
            <a:endParaRPr lang="en-GB"/>
          </a:p>
        </p:txBody>
      </p:sp>
    </p:spTree>
    <p:extLst>
      <p:ext uri="{BB962C8B-B14F-4D97-AF65-F5344CB8AC3E}">
        <p14:creationId xmlns:p14="http://schemas.microsoft.com/office/powerpoint/2010/main" val="3197209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C0C69-A00A-4C61-9FF4-5D85FF68BE57}"/>
              </a:ext>
            </a:extLst>
          </p:cNvPr>
          <p:cNvSpPr>
            <a:spLocks noGrp="1"/>
          </p:cNvSpPr>
          <p:nvPr>
            <p:ph type="title"/>
          </p:nvPr>
        </p:nvSpPr>
        <p:spPr/>
        <p:txBody>
          <a:bodyPr>
            <a:normAutofit/>
          </a:bodyPr>
          <a:lstStyle/>
          <a:p>
            <a:r>
              <a:rPr lang="en-US" sz="3200" b="1" dirty="0">
                <a:latin typeface="+mn-lt"/>
              </a:rPr>
              <a:t>2. Court rulings and algorithmic management</a:t>
            </a:r>
            <a:endParaRPr lang="en-GB" sz="3200" b="1" dirty="0">
              <a:latin typeface="+mn-lt"/>
            </a:endParaRPr>
          </a:p>
        </p:txBody>
      </p:sp>
      <p:sp>
        <p:nvSpPr>
          <p:cNvPr id="3" name="Content Placeholder 2">
            <a:extLst>
              <a:ext uri="{FF2B5EF4-FFF2-40B4-BE49-F238E27FC236}">
                <a16:creationId xmlns:a16="http://schemas.microsoft.com/office/drawing/2014/main" id="{5B7ED0CF-FAEB-4D86-B339-26C3D2ECAFFA}"/>
              </a:ext>
            </a:extLst>
          </p:cNvPr>
          <p:cNvSpPr>
            <a:spLocks noGrp="1"/>
          </p:cNvSpPr>
          <p:nvPr>
            <p:ph idx="1"/>
          </p:nvPr>
        </p:nvSpPr>
        <p:spPr/>
        <p:txBody>
          <a:bodyPr>
            <a:normAutofit fontScale="70000" lnSpcReduction="20000"/>
          </a:bodyPr>
          <a:lstStyle/>
          <a:p>
            <a:pPr marL="0" indent="0">
              <a:buNone/>
            </a:pPr>
            <a:r>
              <a:rPr lang="en-US" dirty="0"/>
              <a:t>Court ruling in January 2021 in Italy stated that an algorithm used by a food delivery platform to rank and offer shifts to riders was discriminatory.</a:t>
            </a:r>
          </a:p>
          <a:p>
            <a:pPr marL="0" indent="0">
              <a:buNone/>
            </a:pPr>
            <a:r>
              <a:rPr lang="en-US" dirty="0"/>
              <a:t>The Court ruled that the algorithm’s failure to take into account the reasons behind a cancellation amounts to discrimination and unjustly penalizes riders with legally legitimate reasons for not working (for instance due to family emergencies or ill health). </a:t>
            </a:r>
          </a:p>
          <a:p>
            <a:pPr marL="0" indent="0">
              <a:buNone/>
            </a:pPr>
            <a:r>
              <a:rPr lang="en-US" dirty="0"/>
              <a:t>The particular algorithm examined by the court was used to determine the “reliability” of a rider. According to the ordinance, if a rider failed to cancel a shift pre-booked through the app at least 24 hours before its start, their “reliability index” would be negatively affected. Since riders deemed more reliable by the algorithm were the first ones to be offered shifts in busier time blocks, this effectively meant that riders who could not make their shifts—even if due to a serious emergency or illness—would have had fewer job opportunities in the future.</a:t>
            </a:r>
            <a:endParaRPr lang="en-GB" dirty="0"/>
          </a:p>
        </p:txBody>
      </p:sp>
      <p:sp>
        <p:nvSpPr>
          <p:cNvPr id="4" name="Slide Number Placeholder 3">
            <a:extLst>
              <a:ext uri="{FF2B5EF4-FFF2-40B4-BE49-F238E27FC236}">
                <a16:creationId xmlns:a16="http://schemas.microsoft.com/office/drawing/2014/main" id="{830186C9-DB3A-461A-86E0-166BF23E0729}"/>
              </a:ext>
            </a:extLst>
          </p:cNvPr>
          <p:cNvSpPr>
            <a:spLocks noGrp="1"/>
          </p:cNvSpPr>
          <p:nvPr>
            <p:ph type="sldNum" sz="quarter" idx="12"/>
          </p:nvPr>
        </p:nvSpPr>
        <p:spPr/>
        <p:txBody>
          <a:bodyPr/>
          <a:lstStyle/>
          <a:p>
            <a:fld id="{CC1882F9-9719-40B9-BE37-9A9C2C07E44A}" type="slidenum">
              <a:rPr lang="en-GB" smtClean="0"/>
              <a:t>26</a:t>
            </a:fld>
            <a:endParaRPr lang="en-GB"/>
          </a:p>
        </p:txBody>
      </p:sp>
    </p:spTree>
    <p:extLst>
      <p:ext uri="{BB962C8B-B14F-4D97-AF65-F5344CB8AC3E}">
        <p14:creationId xmlns:p14="http://schemas.microsoft.com/office/powerpoint/2010/main" val="671102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45B47-C2C0-4311-A436-1C9A9F9017CC}"/>
              </a:ext>
            </a:extLst>
          </p:cNvPr>
          <p:cNvSpPr>
            <a:spLocks noGrp="1"/>
          </p:cNvSpPr>
          <p:nvPr>
            <p:ph type="title"/>
          </p:nvPr>
        </p:nvSpPr>
        <p:spPr/>
        <p:txBody>
          <a:bodyPr>
            <a:normAutofit/>
          </a:bodyPr>
          <a:lstStyle/>
          <a:p>
            <a:r>
              <a:rPr lang="en-GB" sz="3200" b="1" dirty="0"/>
              <a:t>3. EU examines legal regulation</a:t>
            </a:r>
          </a:p>
        </p:txBody>
      </p:sp>
      <p:sp>
        <p:nvSpPr>
          <p:cNvPr id="3" name="Content Placeholder 2">
            <a:extLst>
              <a:ext uri="{FF2B5EF4-FFF2-40B4-BE49-F238E27FC236}">
                <a16:creationId xmlns:a16="http://schemas.microsoft.com/office/drawing/2014/main" id="{BD55AAEA-ECF2-40AB-B48A-079A05F5910E}"/>
              </a:ext>
            </a:extLst>
          </p:cNvPr>
          <p:cNvSpPr>
            <a:spLocks noGrp="1"/>
          </p:cNvSpPr>
          <p:nvPr>
            <p:ph idx="1"/>
          </p:nvPr>
        </p:nvSpPr>
        <p:spPr>
          <a:xfrm>
            <a:off x="457200" y="1600200"/>
            <a:ext cx="8229600" cy="4756150"/>
          </a:xfrm>
        </p:spPr>
        <p:txBody>
          <a:bodyPr>
            <a:normAutofit/>
          </a:bodyPr>
          <a:lstStyle/>
          <a:p>
            <a:pPr marL="0" indent="0">
              <a:buNone/>
            </a:pPr>
            <a:r>
              <a:rPr lang="en-US" dirty="0"/>
              <a:t>Avenues for EU action: </a:t>
            </a:r>
          </a:p>
          <a:p>
            <a:r>
              <a:rPr lang="en-US" dirty="0"/>
              <a:t>Addressing misclassification in employment status </a:t>
            </a:r>
          </a:p>
          <a:p>
            <a:r>
              <a:rPr lang="en-US" dirty="0"/>
              <a:t>Introducing new rights related to algorithmic management</a:t>
            </a:r>
          </a:p>
          <a:p>
            <a:r>
              <a:rPr lang="en-US" dirty="0"/>
              <a:t>Addressing the cross-border dimension</a:t>
            </a:r>
          </a:p>
          <a:p>
            <a:r>
              <a:rPr lang="en-US" dirty="0"/>
              <a:t>Strengthening enforcement, collective representation and social dialogue</a:t>
            </a:r>
            <a:endParaRPr lang="en-GB" dirty="0"/>
          </a:p>
        </p:txBody>
      </p:sp>
      <p:sp>
        <p:nvSpPr>
          <p:cNvPr id="4" name="Slide Number Placeholder 3">
            <a:extLst>
              <a:ext uri="{FF2B5EF4-FFF2-40B4-BE49-F238E27FC236}">
                <a16:creationId xmlns:a16="http://schemas.microsoft.com/office/drawing/2014/main" id="{04C90261-DE0B-45D0-BE59-BD1654C921D4}"/>
              </a:ext>
            </a:extLst>
          </p:cNvPr>
          <p:cNvSpPr>
            <a:spLocks noGrp="1"/>
          </p:cNvSpPr>
          <p:nvPr>
            <p:ph type="sldNum" sz="quarter" idx="12"/>
          </p:nvPr>
        </p:nvSpPr>
        <p:spPr/>
        <p:txBody>
          <a:bodyPr/>
          <a:lstStyle/>
          <a:p>
            <a:fld id="{CC1882F9-9719-40B9-BE37-9A9C2C07E44A}" type="slidenum">
              <a:rPr lang="en-GB" smtClean="0"/>
              <a:t>27</a:t>
            </a:fld>
            <a:endParaRPr lang="en-GB"/>
          </a:p>
        </p:txBody>
      </p:sp>
    </p:spTree>
    <p:extLst>
      <p:ext uri="{BB962C8B-B14F-4D97-AF65-F5344CB8AC3E}">
        <p14:creationId xmlns:p14="http://schemas.microsoft.com/office/powerpoint/2010/main" val="2476507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9FF17-5316-4582-9A9A-3ED465B7D9A7}"/>
              </a:ext>
            </a:extLst>
          </p:cNvPr>
          <p:cNvSpPr>
            <a:spLocks noGrp="1"/>
          </p:cNvSpPr>
          <p:nvPr>
            <p:ph type="title"/>
          </p:nvPr>
        </p:nvSpPr>
        <p:spPr/>
        <p:txBody>
          <a:bodyPr>
            <a:normAutofit/>
          </a:bodyPr>
          <a:lstStyle/>
          <a:p>
            <a:r>
              <a:rPr lang="en-GB" sz="3200" b="1" dirty="0">
                <a:effectLst/>
                <a:latin typeface="Calibri" panose="020F0502020204030204" pitchFamily="34" charset="0"/>
                <a:ea typeface="PMingLiU" panose="02020500000000000000" pitchFamily="18" charset="-120"/>
              </a:rPr>
              <a:t>4. New Zealand bans zero-hours contracts</a:t>
            </a:r>
            <a:endParaRPr lang="en-GB" sz="3200" dirty="0"/>
          </a:p>
        </p:txBody>
      </p:sp>
      <p:sp>
        <p:nvSpPr>
          <p:cNvPr id="3" name="Content Placeholder 2">
            <a:extLst>
              <a:ext uri="{FF2B5EF4-FFF2-40B4-BE49-F238E27FC236}">
                <a16:creationId xmlns:a16="http://schemas.microsoft.com/office/drawing/2014/main" id="{C30F05CC-6D67-4DD9-8D70-4F25D175CEC1}"/>
              </a:ext>
            </a:extLst>
          </p:cNvPr>
          <p:cNvSpPr>
            <a:spLocks noGrp="1"/>
          </p:cNvSpPr>
          <p:nvPr>
            <p:ph idx="1"/>
          </p:nvPr>
        </p:nvSpPr>
        <p:spPr>
          <a:xfrm>
            <a:off x="457200" y="1417638"/>
            <a:ext cx="8229600" cy="4938712"/>
          </a:xfrm>
        </p:spPr>
        <p:txBody>
          <a:bodyPr>
            <a:normAutofit/>
          </a:bodyPr>
          <a:lstStyle/>
          <a:p>
            <a:pPr marL="0" indent="0">
              <a:buNone/>
            </a:pPr>
            <a:r>
              <a:rPr lang="en-GB" sz="1800" b="1" dirty="0">
                <a:effectLst/>
                <a:latin typeface="Calibri" panose="020F0502020204030204" pitchFamily="34" charset="0"/>
                <a:ea typeface="PMingLiU" panose="02020500000000000000" pitchFamily="18" charset="-120"/>
              </a:rPr>
              <a:t>New Zealand bans zero-hours contracts</a:t>
            </a:r>
            <a:endParaRPr lang="en-GB" sz="1800" dirty="0">
              <a:effectLst/>
              <a:latin typeface="Times New Roman" panose="02020603050405020304" pitchFamily="18" charset="0"/>
              <a:ea typeface="PMingLiU" panose="02020500000000000000" pitchFamily="18" charset="-120"/>
            </a:endParaRPr>
          </a:p>
          <a:p>
            <a:pPr marL="0" indent="0">
              <a:buNone/>
            </a:pP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New Zealand government banned new ZHCs from 1 April 2016, after which date the legislation – the Employment Relations Amendment Act 2016 – requires employers to offer a fixed, weekly minimum number of working hours to their workers, who cannot be penalised for refusing to work longer hours at short notice. It also requires employers to compensate workers if they cancel a shift without reasonable notice.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Restaurant Brands New Zealand Limited, which represents fast-food outlets, subsequently negotiated an agreement with the Unite union to move the sector’s 4,000 ZHC workers on to fixed-hours contracts. Both t</a:t>
            </a:r>
            <a:r>
              <a:rPr lang="en-GB" sz="1800" dirty="0">
                <a:effectLst/>
                <a:latin typeface="Calibri" panose="020F0502020204030204" pitchFamily="34" charset="0"/>
                <a:ea typeface="Times New Roman" panose="02020603050405020304" pitchFamily="18" charset="0"/>
                <a:cs typeface="Calibri" panose="020F0502020204030204" pitchFamily="34" charset="0"/>
              </a:rPr>
              <a:t>he Unite union and </a:t>
            </a:r>
          </a:p>
          <a:p>
            <a:pPr marL="0" indent="0">
              <a:buNone/>
            </a:pP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Restaurant Brands were satisfied. RB CEO, Russel Creedy, said: ‘If staff are happy and engaged with the employer, they are less likely to move on’</a:t>
            </a:r>
            <a:r>
              <a:rPr lang="en-GB" sz="1800" dirty="0">
                <a:effectLst/>
                <a:latin typeface="Calibri" panose="020F0502020204030204" pitchFamily="34" charset="0"/>
                <a:ea typeface="Calibri" panose="020F0502020204030204" pitchFamily="34" charset="0"/>
                <a:cs typeface="Calibri" panose="020F0502020204030204" pitchFamily="34" charset="0"/>
              </a:rPr>
              <a:t>. </a:t>
            </a:r>
          </a:p>
          <a:p>
            <a:pPr marL="0" indent="0">
              <a:buNone/>
            </a:pPr>
            <a:r>
              <a:rPr lang="en-GB" sz="1800" dirty="0">
                <a:effectLst/>
                <a:latin typeface="Calibri" panose="020F0502020204030204" pitchFamily="34" charset="0"/>
                <a:ea typeface="Calibri" panose="020F0502020204030204" pitchFamily="34" charset="0"/>
                <a:cs typeface="Calibri" panose="020F0502020204030204" pitchFamily="34" charset="0"/>
              </a:rPr>
              <a:t>ZHCs haven’t actually themselves been banned, ‘</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 it is not necessary to have set hours, however, if you desire set hours per week, they are contractually obligated to give them to you’ (Scott and Garland, 2018).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DA2AC4B7-F557-4BAA-943A-71D875973BEC}"/>
              </a:ext>
            </a:extLst>
          </p:cNvPr>
          <p:cNvSpPr>
            <a:spLocks noGrp="1"/>
          </p:cNvSpPr>
          <p:nvPr>
            <p:ph type="sldNum" sz="quarter" idx="12"/>
          </p:nvPr>
        </p:nvSpPr>
        <p:spPr/>
        <p:txBody>
          <a:bodyPr/>
          <a:lstStyle/>
          <a:p>
            <a:fld id="{CC1882F9-9719-40B9-BE37-9A9C2C07E44A}" type="slidenum">
              <a:rPr lang="en-GB" smtClean="0"/>
              <a:t>28</a:t>
            </a:fld>
            <a:endParaRPr lang="en-GB"/>
          </a:p>
        </p:txBody>
      </p:sp>
    </p:spTree>
    <p:extLst>
      <p:ext uri="{BB962C8B-B14F-4D97-AF65-F5344CB8AC3E}">
        <p14:creationId xmlns:p14="http://schemas.microsoft.com/office/powerpoint/2010/main" val="771075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6CB7E-4A8C-4299-93BC-194099F3AE0B}"/>
              </a:ext>
            </a:extLst>
          </p:cNvPr>
          <p:cNvSpPr>
            <a:spLocks noGrp="1"/>
          </p:cNvSpPr>
          <p:nvPr>
            <p:ph type="title"/>
          </p:nvPr>
        </p:nvSpPr>
        <p:spPr/>
        <p:txBody>
          <a:bodyPr>
            <a:normAutofit/>
          </a:bodyPr>
          <a:lstStyle/>
          <a:p>
            <a:r>
              <a:rPr lang="en-GB" sz="3200" b="1" dirty="0"/>
              <a:t>Conclusions</a:t>
            </a:r>
          </a:p>
        </p:txBody>
      </p:sp>
      <p:sp>
        <p:nvSpPr>
          <p:cNvPr id="3" name="Content Placeholder 2">
            <a:extLst>
              <a:ext uri="{FF2B5EF4-FFF2-40B4-BE49-F238E27FC236}">
                <a16:creationId xmlns:a16="http://schemas.microsoft.com/office/drawing/2014/main" id="{BE48F355-7E98-412D-9999-B6B60428BA2A}"/>
              </a:ext>
            </a:extLst>
          </p:cNvPr>
          <p:cNvSpPr>
            <a:spLocks noGrp="1"/>
          </p:cNvSpPr>
          <p:nvPr>
            <p:ph idx="1"/>
          </p:nvPr>
        </p:nvSpPr>
        <p:spPr/>
        <p:txBody>
          <a:bodyPr>
            <a:normAutofit/>
          </a:bodyPr>
          <a:lstStyle/>
          <a:p>
            <a:r>
              <a:rPr lang="en-GB" sz="2800" dirty="0"/>
              <a:t>Traditional forms of EPI take place in bureaucratic/ hierarchical organisations, and work best for workers on standard employment contracts.</a:t>
            </a:r>
          </a:p>
          <a:p>
            <a:r>
              <a:rPr lang="en-GB" sz="2800" dirty="0"/>
              <a:t>Forms of representative EPI are in decline in UK, though direct forms seem healthy.</a:t>
            </a:r>
          </a:p>
          <a:p>
            <a:endParaRPr lang="en-GB" sz="2800" dirty="0"/>
          </a:p>
          <a:p>
            <a:r>
              <a:rPr lang="en-GB" sz="2800" dirty="0"/>
              <a:t>But main challenge:  how do unions organise/ ensure EPI for workers on precarious contracts, e.g. ‘gig’ workers? What is the scope for action at EU level?</a:t>
            </a:r>
          </a:p>
          <a:p>
            <a:pPr marL="0" indent="0">
              <a:buNone/>
            </a:pPr>
            <a:endParaRPr lang="en-GB" dirty="0"/>
          </a:p>
        </p:txBody>
      </p:sp>
      <p:sp>
        <p:nvSpPr>
          <p:cNvPr id="4" name="Slide Number Placeholder 3">
            <a:extLst>
              <a:ext uri="{FF2B5EF4-FFF2-40B4-BE49-F238E27FC236}">
                <a16:creationId xmlns:a16="http://schemas.microsoft.com/office/drawing/2014/main" id="{87A9D4EC-1BFC-4CEC-86C4-F54770B16464}"/>
              </a:ext>
            </a:extLst>
          </p:cNvPr>
          <p:cNvSpPr>
            <a:spLocks noGrp="1"/>
          </p:cNvSpPr>
          <p:nvPr>
            <p:ph type="sldNum" sz="quarter" idx="12"/>
          </p:nvPr>
        </p:nvSpPr>
        <p:spPr/>
        <p:txBody>
          <a:bodyPr/>
          <a:lstStyle/>
          <a:p>
            <a:fld id="{CC1882F9-9719-40B9-BE37-9A9C2C07E44A}" type="slidenum">
              <a:rPr lang="en-GB" smtClean="0"/>
              <a:t>29</a:t>
            </a:fld>
            <a:endParaRPr lang="en-GB"/>
          </a:p>
        </p:txBody>
      </p:sp>
    </p:spTree>
    <p:extLst>
      <p:ext uri="{BB962C8B-B14F-4D97-AF65-F5344CB8AC3E}">
        <p14:creationId xmlns:p14="http://schemas.microsoft.com/office/powerpoint/2010/main" val="2914201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a:t>Why should firms involve their employees in decision-making process?</a:t>
            </a:r>
          </a:p>
        </p:txBody>
      </p:sp>
      <p:sp>
        <p:nvSpPr>
          <p:cNvPr id="3" name="Content Placeholder 2"/>
          <p:cNvSpPr>
            <a:spLocks noGrp="1"/>
          </p:cNvSpPr>
          <p:nvPr>
            <p:ph idx="1"/>
          </p:nvPr>
        </p:nvSpPr>
        <p:spPr/>
        <p:txBody>
          <a:bodyPr>
            <a:normAutofit lnSpcReduction="10000"/>
          </a:bodyPr>
          <a:lstStyle/>
          <a:p>
            <a:r>
              <a:rPr lang="en-GB" sz="2800" dirty="0"/>
              <a:t>Protection and extension of workers’ rights – democratic and ethical values (the ‘humanisation’ of the workplace)</a:t>
            </a:r>
          </a:p>
          <a:p>
            <a:r>
              <a:rPr lang="en-GB" sz="2800" dirty="0"/>
              <a:t>Economic reasons – new ideas, sense of ownership towards decisions, higher level of effort, reduced labour costs (business case)</a:t>
            </a:r>
          </a:p>
          <a:p>
            <a:r>
              <a:rPr lang="en-GB" sz="2800" dirty="0"/>
              <a:t>Behavioural reasons – lower cost and risk of disruption due to employee resistance (business case)</a:t>
            </a:r>
          </a:p>
          <a:p>
            <a:pPr algn="r">
              <a:buFontTx/>
              <a:buNone/>
            </a:pPr>
            <a:endParaRPr lang="en-GB" sz="2000" dirty="0"/>
          </a:p>
          <a:p>
            <a:pPr algn="r">
              <a:buFontTx/>
              <a:buNone/>
            </a:pPr>
            <a:r>
              <a:rPr lang="en-GB" sz="2000" dirty="0"/>
              <a:t>(Gold, 2010; Summers and Hyman, 2005; Verma, 1995)</a:t>
            </a:r>
          </a:p>
          <a:p>
            <a:endParaRPr lang="en-GB" sz="2400" dirty="0"/>
          </a:p>
        </p:txBody>
      </p:sp>
      <p:sp>
        <p:nvSpPr>
          <p:cNvPr id="4" name="Slide Number Placeholder 3"/>
          <p:cNvSpPr>
            <a:spLocks noGrp="1"/>
          </p:cNvSpPr>
          <p:nvPr>
            <p:ph type="sldNum" sz="quarter" idx="12"/>
          </p:nvPr>
        </p:nvSpPr>
        <p:spPr/>
        <p:txBody>
          <a:bodyPr/>
          <a:lstStyle/>
          <a:p>
            <a:fld id="{CC1882F9-9719-40B9-BE37-9A9C2C07E44A}" type="slidenum">
              <a:rPr lang="en-GB" smtClean="0"/>
              <a:t>3</a:t>
            </a:fld>
            <a:endParaRPr lang="en-GB"/>
          </a:p>
        </p:txBody>
      </p:sp>
    </p:spTree>
    <p:extLst>
      <p:ext uri="{BB962C8B-B14F-4D97-AF65-F5344CB8AC3E}">
        <p14:creationId xmlns:p14="http://schemas.microsoft.com/office/powerpoint/2010/main" val="2671421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6"/>
            <a:ext cx="8229600" cy="844202"/>
          </a:xfrm>
        </p:spPr>
        <p:txBody>
          <a:bodyPr>
            <a:normAutofit/>
          </a:bodyPr>
          <a:lstStyle/>
          <a:p>
            <a:r>
              <a:rPr lang="en-GB" sz="3200" b="1" dirty="0"/>
              <a:t>References</a:t>
            </a:r>
          </a:p>
        </p:txBody>
      </p:sp>
      <p:sp>
        <p:nvSpPr>
          <p:cNvPr id="3" name="Content Placeholder 2"/>
          <p:cNvSpPr>
            <a:spLocks noGrp="1"/>
          </p:cNvSpPr>
          <p:nvPr>
            <p:ph idx="1"/>
          </p:nvPr>
        </p:nvSpPr>
        <p:spPr>
          <a:xfrm>
            <a:off x="323528" y="1196752"/>
            <a:ext cx="8496944" cy="5328592"/>
          </a:xfrm>
        </p:spPr>
        <p:txBody>
          <a:bodyPr>
            <a:noAutofit/>
          </a:bodyPr>
          <a:lstStyle/>
          <a:p>
            <a:pPr marL="0" indent="-540000">
              <a:spcBef>
                <a:spcPts val="0"/>
              </a:spcBef>
              <a:buNone/>
            </a:pPr>
            <a:r>
              <a:rPr lang="en-GB" sz="1400" dirty="0">
                <a:effectLst/>
                <a:ea typeface="Calibri" panose="020F0502020204030204" pitchFamily="34" charset="0"/>
                <a:cs typeface="Times New Roman" panose="02020603050405020304" pitchFamily="18" charset="0"/>
              </a:rPr>
              <a:t>ACAS (2020) </a:t>
            </a:r>
            <a:r>
              <a:rPr lang="en-GB" sz="1400" i="1" dirty="0">
                <a:effectLst/>
                <a:ea typeface="Calibri" panose="020F0502020204030204" pitchFamily="34" charset="0"/>
                <a:cs typeface="Times New Roman" panose="02020603050405020304" pitchFamily="18" charset="0"/>
              </a:rPr>
              <a:t>Disputes and their Management in the Workplace: A Survey of British Employers</a:t>
            </a:r>
            <a:r>
              <a:rPr lang="en-GB" sz="1400" dirty="0">
                <a:effectLst/>
                <a:ea typeface="Calibri" panose="020F0502020204030204" pitchFamily="34" charset="0"/>
                <a:cs typeface="Times New Roman" panose="02020603050405020304" pitchFamily="18" charset="0"/>
              </a:rPr>
              <a:t>. (Deborah Hann and David Nash) 30 April. Available at: </a:t>
            </a:r>
            <a:r>
              <a:rPr lang="en-GB" sz="1400" u="sng" dirty="0">
                <a:solidFill>
                  <a:srgbClr val="0000FF"/>
                </a:solidFill>
                <a:effectLst/>
                <a:ea typeface="Calibri" panose="020F0502020204030204" pitchFamily="34" charset="0"/>
                <a:cs typeface="Times New Roman" panose="02020603050405020304" pitchFamily="18" charset="0"/>
                <a:hlinkClick r:id="rId2"/>
              </a:rPr>
              <a:t>Disputes and their management in the workplace: a survey </a:t>
            </a:r>
            <a:r>
              <a:rPr lang="en-GB" sz="1400" u="sng" dirty="0" err="1">
                <a:solidFill>
                  <a:srgbClr val="0000FF"/>
                </a:solidFill>
                <a:effectLst/>
                <a:ea typeface="Calibri" panose="020F0502020204030204" pitchFamily="34" charset="0"/>
                <a:cs typeface="Times New Roman" panose="02020603050405020304" pitchFamily="18" charset="0"/>
                <a:hlinkClick r:id="rId2"/>
              </a:rPr>
              <a:t>ofBritish</a:t>
            </a:r>
            <a:r>
              <a:rPr lang="en-GB" sz="1400" u="sng" dirty="0">
                <a:solidFill>
                  <a:srgbClr val="0000FF"/>
                </a:solidFill>
                <a:effectLst/>
                <a:ea typeface="Calibri" panose="020F0502020204030204" pitchFamily="34" charset="0"/>
                <a:cs typeface="Times New Roman" panose="02020603050405020304" pitchFamily="18" charset="0"/>
                <a:hlinkClick r:id="rId2"/>
              </a:rPr>
              <a:t> employers | </a:t>
            </a:r>
            <a:r>
              <a:rPr lang="en-GB" sz="1400" u="sng" dirty="0" err="1">
                <a:solidFill>
                  <a:srgbClr val="0000FF"/>
                </a:solidFill>
                <a:effectLst/>
                <a:ea typeface="Calibri" panose="020F0502020204030204" pitchFamily="34" charset="0"/>
                <a:cs typeface="Times New Roman" panose="02020603050405020304" pitchFamily="18" charset="0"/>
                <a:hlinkClick r:id="rId2"/>
              </a:rPr>
              <a:t>Acas</a:t>
            </a:r>
            <a:r>
              <a:rPr lang="en-GB" sz="1400" dirty="0">
                <a:effectLst/>
                <a:ea typeface="Calibri" panose="020F0502020204030204" pitchFamily="34" charset="0"/>
                <a:cs typeface="Times New Roman" panose="02020603050405020304" pitchFamily="18" charset="0"/>
              </a:rPr>
              <a:t>.</a:t>
            </a:r>
          </a:p>
          <a:p>
            <a:pPr marL="0" indent="-540000">
              <a:spcBef>
                <a:spcPts val="0"/>
              </a:spcBef>
              <a:buNone/>
            </a:pPr>
            <a:endParaRPr lang="en-GB" sz="1400" dirty="0">
              <a:effectLst/>
              <a:ea typeface="Calibri" panose="020F0502020204030204" pitchFamily="34" charset="0"/>
              <a:cs typeface="Times New Roman" panose="02020603050405020304" pitchFamily="18" charset="0"/>
            </a:endParaRPr>
          </a:p>
          <a:p>
            <a:pPr marL="0" indent="-540000">
              <a:spcBef>
                <a:spcPts val="0"/>
              </a:spcBef>
              <a:buNone/>
            </a:pPr>
            <a:r>
              <a:rPr lang="en-GB" sz="1400" dirty="0">
                <a:solidFill>
                  <a:srgbClr val="222222"/>
                </a:solidFill>
                <a:effectLst/>
                <a:ea typeface="Calibri" panose="020F0502020204030204" pitchFamily="34" charset="0"/>
                <a:cs typeface="Calibri" panose="020F0502020204030204" pitchFamily="34" charset="0"/>
              </a:rPr>
              <a:t>Atkinson, J. (1984) Manpower strategies for flexible organisations. </a:t>
            </a:r>
            <a:r>
              <a:rPr lang="en-GB" sz="1400" i="1" dirty="0">
                <a:solidFill>
                  <a:srgbClr val="222222"/>
                </a:solidFill>
                <a:effectLst/>
                <a:ea typeface="Calibri" panose="020F0502020204030204" pitchFamily="34" charset="0"/>
                <a:cs typeface="Calibri" panose="020F0502020204030204" pitchFamily="34" charset="0"/>
              </a:rPr>
              <a:t>Personnel Management</a:t>
            </a:r>
            <a:r>
              <a:rPr lang="en-GB" sz="1400" dirty="0">
                <a:solidFill>
                  <a:srgbClr val="222222"/>
                </a:solidFill>
                <a:effectLst/>
                <a:ea typeface="Calibri" panose="020F0502020204030204" pitchFamily="34" charset="0"/>
                <a:cs typeface="Calibri" panose="020F0502020204030204" pitchFamily="34" charset="0"/>
              </a:rPr>
              <a:t>, 16: 28-31. </a:t>
            </a:r>
          </a:p>
          <a:p>
            <a:pPr marL="0" indent="-540000">
              <a:spcBef>
                <a:spcPts val="0"/>
              </a:spcBef>
              <a:buNone/>
            </a:pPr>
            <a:endParaRPr lang="en-GB" sz="1400" dirty="0">
              <a:effectLst/>
              <a:ea typeface="Calibri" panose="020F0502020204030204" pitchFamily="34" charset="0"/>
              <a:cs typeface="Times New Roman" panose="02020603050405020304" pitchFamily="18" charset="0"/>
            </a:endParaRPr>
          </a:p>
          <a:p>
            <a:pPr marL="0" indent="-540000">
              <a:spcBef>
                <a:spcPts val="0"/>
              </a:spcBef>
              <a:buNone/>
            </a:pPr>
            <a:r>
              <a:rPr lang="en-GB" sz="1400" dirty="0">
                <a:solidFill>
                  <a:srgbClr val="222222"/>
                </a:solidFill>
                <a:effectLst/>
                <a:ea typeface="Calibri" panose="020F0502020204030204" pitchFamily="34" charset="0"/>
                <a:cs typeface="Calibri" panose="020F0502020204030204" pitchFamily="34" charset="0"/>
              </a:rPr>
              <a:t>Atkinson, J. (1987) Flexibility or fragmentation? The United Kingdom labour market in the eighties. </a:t>
            </a:r>
            <a:r>
              <a:rPr lang="en-GB" sz="1400" i="1" dirty="0">
                <a:solidFill>
                  <a:srgbClr val="222222"/>
                </a:solidFill>
                <a:effectLst/>
                <a:ea typeface="Calibri" panose="020F0502020204030204" pitchFamily="34" charset="0"/>
                <a:cs typeface="Calibri" panose="020F0502020204030204" pitchFamily="34" charset="0"/>
              </a:rPr>
              <a:t>Labour and Society</a:t>
            </a:r>
            <a:r>
              <a:rPr lang="en-GB" sz="1400" dirty="0">
                <a:solidFill>
                  <a:srgbClr val="222222"/>
                </a:solidFill>
                <a:effectLst/>
                <a:ea typeface="Calibri" panose="020F0502020204030204" pitchFamily="34" charset="0"/>
                <a:cs typeface="Calibri" panose="020F0502020204030204" pitchFamily="34" charset="0"/>
              </a:rPr>
              <a:t>, 12: 87-105.</a:t>
            </a:r>
          </a:p>
          <a:p>
            <a:pPr marL="0" indent="-540000">
              <a:spcBef>
                <a:spcPts val="0"/>
              </a:spcBef>
              <a:buNone/>
            </a:pPr>
            <a:endParaRPr lang="en-GB" sz="1400" dirty="0"/>
          </a:p>
          <a:p>
            <a:pPr marL="0" indent="-540000">
              <a:spcBef>
                <a:spcPts val="0"/>
              </a:spcBef>
              <a:buFontTx/>
              <a:buNone/>
            </a:pPr>
            <a:r>
              <a:rPr lang="en-GB" altLang="en-US" sz="1400" dirty="0"/>
              <a:t>ETUI (2012) </a:t>
            </a:r>
            <a:r>
              <a:rPr lang="en-GB" altLang="en-US" sz="1400" i="1" dirty="0"/>
              <a:t>The Gateway to Participation Issues in Europe</a:t>
            </a:r>
            <a:r>
              <a:rPr lang="en-GB" altLang="en-US" sz="1400" dirty="0"/>
              <a:t>. Available at: </a:t>
            </a:r>
            <a:r>
              <a:rPr lang="en-GB" altLang="en-US" sz="1400" dirty="0">
                <a:hlinkClick r:id="rId3"/>
              </a:rPr>
              <a:t>http://www.worker-participation.eu/</a:t>
            </a:r>
            <a:endParaRPr lang="en-GB" altLang="en-US" sz="1400" dirty="0"/>
          </a:p>
          <a:p>
            <a:pPr marL="0" indent="-540000">
              <a:spcBef>
                <a:spcPts val="0"/>
              </a:spcBef>
              <a:buFontTx/>
              <a:buNone/>
            </a:pPr>
            <a:endParaRPr lang="en-GB" altLang="en-US" sz="1400" dirty="0"/>
          </a:p>
          <a:p>
            <a:pPr marL="0" indent="-540000">
              <a:spcBef>
                <a:spcPts val="0"/>
              </a:spcBef>
              <a:buFontTx/>
              <a:buNone/>
            </a:pPr>
            <a:r>
              <a:rPr lang="en-GB" altLang="en-US" sz="1400" dirty="0"/>
              <a:t>European Commission (2021) </a:t>
            </a:r>
            <a:r>
              <a:rPr lang="en-GB" altLang="en-US" sz="1400" i="1" dirty="0"/>
              <a:t>Commission Staff Working Document (</a:t>
            </a:r>
            <a:r>
              <a:rPr lang="en-GB" sz="1400" i="1" dirty="0"/>
              <a:t>SWD(2021) 143 final) </a:t>
            </a:r>
            <a:r>
              <a:rPr lang="en-GB" sz="1400" dirty="0"/>
              <a:t>to accompany </a:t>
            </a:r>
            <a:r>
              <a:rPr lang="en-US" sz="1400" i="1" dirty="0"/>
              <a:t>Consultation document: Second phase consultation of social partners under Article 154 TFEU on a possible action addressing the challenges related to working conditions in platform work </a:t>
            </a:r>
            <a:r>
              <a:rPr lang="en-GB" sz="1400" i="1" dirty="0"/>
              <a:t>{C(2021) 4230 final}.  </a:t>
            </a:r>
            <a:r>
              <a:rPr lang="en-GB" sz="1400" dirty="0"/>
              <a:t>Available at: </a:t>
            </a:r>
            <a:r>
              <a:rPr lang="en-US" sz="1400" dirty="0">
                <a:hlinkClick r:id="rId4" action="ppaction://hlinkfile"/>
              </a:rPr>
              <a:t>file:///C:/Users/Michael/Downloads/SWD%20-%20Second-phase%20consultation%20of%20social%20partners%20-%20platfrom%20work%202021.pdf</a:t>
            </a:r>
            <a:endParaRPr lang="en-US" sz="1400" dirty="0"/>
          </a:p>
          <a:p>
            <a:pPr marL="0" indent="-540000">
              <a:spcBef>
                <a:spcPts val="0"/>
              </a:spcBef>
              <a:buFontTx/>
              <a:buNone/>
            </a:pPr>
            <a:endParaRPr lang="en-GB" altLang="en-US" sz="1400" dirty="0"/>
          </a:p>
          <a:p>
            <a:pPr marL="0" indent="-540000">
              <a:spcBef>
                <a:spcPts val="0"/>
              </a:spcBef>
              <a:buNone/>
            </a:pPr>
            <a:r>
              <a:rPr lang="en-GB" sz="1400" dirty="0"/>
              <a:t>Gold, M. (2004) ‘Worker Mobilization in the 1970s: Revisiting Work-ins, Co-operatives and Alternative Corporate Plans’, </a:t>
            </a:r>
            <a:r>
              <a:rPr lang="en-GB" sz="1400" i="1" dirty="0"/>
              <a:t>Historical Studies in Industrial Relations</a:t>
            </a:r>
            <a:r>
              <a:rPr lang="en-GB" sz="1400" dirty="0"/>
              <a:t>, No.18, Autumn 2004, pp. 65-106.</a:t>
            </a:r>
          </a:p>
          <a:p>
            <a:pPr marL="0" indent="-540000">
              <a:spcBef>
                <a:spcPts val="0"/>
              </a:spcBef>
              <a:buNone/>
            </a:pPr>
            <a:endParaRPr lang="en-GB" sz="1400" dirty="0"/>
          </a:p>
          <a:p>
            <a:pPr marL="0" indent="-540000">
              <a:spcBef>
                <a:spcPts val="0"/>
              </a:spcBef>
              <a:buNone/>
            </a:pPr>
            <a:r>
              <a:rPr lang="en-GB" sz="1400" dirty="0"/>
              <a:t>Gold, M. (2010) ‘Employee participation in the EU: The long and winding road to legislation’, </a:t>
            </a:r>
            <a:r>
              <a:rPr lang="en-GB" sz="1400" i="1" dirty="0"/>
              <a:t>Economic and Industrial Democracy</a:t>
            </a:r>
            <a:r>
              <a:rPr lang="en-GB" sz="1400" dirty="0"/>
              <a:t>, 31(4s): 9-23.</a:t>
            </a:r>
          </a:p>
          <a:p>
            <a:pPr marL="0" indent="-540000">
              <a:spcBef>
                <a:spcPts val="0"/>
              </a:spcBef>
              <a:buNone/>
            </a:pPr>
            <a:endParaRPr lang="en-GB" sz="1400" dirty="0"/>
          </a:p>
          <a:p>
            <a:pPr marL="0" indent="-540000">
              <a:spcBef>
                <a:spcPts val="0"/>
              </a:spcBef>
              <a:buNone/>
            </a:pPr>
            <a:endParaRPr lang="en-GB" sz="1400" dirty="0"/>
          </a:p>
          <a:p>
            <a:pPr marL="0" indent="-540000">
              <a:spcBef>
                <a:spcPts val="0"/>
              </a:spcBef>
              <a:buNone/>
            </a:pPr>
            <a:endParaRPr lang="en-GB" sz="1400" b="1" dirty="0"/>
          </a:p>
          <a:p>
            <a:pPr marL="0" indent="457200">
              <a:buNone/>
            </a:pPr>
            <a:endParaRPr lang="en-GB" sz="1400" dirty="0"/>
          </a:p>
          <a:p>
            <a:pPr marL="0" indent="0">
              <a:buNone/>
            </a:pPr>
            <a:endParaRPr lang="en-GB" sz="1400" dirty="0"/>
          </a:p>
        </p:txBody>
      </p:sp>
      <p:sp>
        <p:nvSpPr>
          <p:cNvPr id="4" name="Slide Number Placeholder 3"/>
          <p:cNvSpPr>
            <a:spLocks noGrp="1"/>
          </p:cNvSpPr>
          <p:nvPr>
            <p:ph type="sldNum" sz="quarter" idx="12"/>
          </p:nvPr>
        </p:nvSpPr>
        <p:spPr/>
        <p:txBody>
          <a:bodyPr/>
          <a:lstStyle/>
          <a:p>
            <a:fld id="{CC1882F9-9719-40B9-BE37-9A9C2C07E44A}" type="slidenum">
              <a:rPr lang="en-GB" smtClean="0"/>
              <a:t>30</a:t>
            </a:fld>
            <a:endParaRPr lang="en-GB"/>
          </a:p>
        </p:txBody>
      </p:sp>
    </p:spTree>
    <p:extLst>
      <p:ext uri="{BB962C8B-B14F-4D97-AF65-F5344CB8AC3E}">
        <p14:creationId xmlns:p14="http://schemas.microsoft.com/office/powerpoint/2010/main" val="21989878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437DD-4C23-4E08-8F5F-9E30EA8E9C35}"/>
              </a:ext>
            </a:extLst>
          </p:cNvPr>
          <p:cNvSpPr>
            <a:spLocks noGrp="1"/>
          </p:cNvSpPr>
          <p:nvPr>
            <p:ph type="title"/>
          </p:nvPr>
        </p:nvSpPr>
        <p:spPr/>
        <p:txBody>
          <a:bodyPr>
            <a:normAutofit/>
          </a:bodyPr>
          <a:lstStyle/>
          <a:p>
            <a:r>
              <a:rPr lang="en-GB" sz="3200" b="1" dirty="0"/>
              <a:t>References</a:t>
            </a:r>
          </a:p>
        </p:txBody>
      </p:sp>
      <p:sp>
        <p:nvSpPr>
          <p:cNvPr id="3" name="Content Placeholder 2">
            <a:extLst>
              <a:ext uri="{FF2B5EF4-FFF2-40B4-BE49-F238E27FC236}">
                <a16:creationId xmlns:a16="http://schemas.microsoft.com/office/drawing/2014/main" id="{7DB7F1F4-93C7-42D2-8DBB-A266B9073E9B}"/>
              </a:ext>
            </a:extLst>
          </p:cNvPr>
          <p:cNvSpPr>
            <a:spLocks noGrp="1"/>
          </p:cNvSpPr>
          <p:nvPr>
            <p:ph idx="1"/>
          </p:nvPr>
        </p:nvSpPr>
        <p:spPr>
          <a:xfrm>
            <a:off x="457200" y="1417638"/>
            <a:ext cx="8229600" cy="4938712"/>
          </a:xfrm>
        </p:spPr>
        <p:txBody>
          <a:bodyPr>
            <a:normAutofit fontScale="40000" lnSpcReduction="20000"/>
          </a:bodyPr>
          <a:lstStyle/>
          <a:p>
            <a:pPr marL="0" indent="-540000">
              <a:spcBef>
                <a:spcPts val="0"/>
              </a:spcBef>
              <a:buNone/>
            </a:pPr>
            <a:r>
              <a:rPr lang="en-GB" sz="3600" dirty="0"/>
              <a:t>Hall, M. and Purcell, J. (2012) </a:t>
            </a:r>
            <a:r>
              <a:rPr lang="en-GB" sz="3600" i="1" dirty="0"/>
              <a:t>Consultation at Work. Regulation and Practice</a:t>
            </a:r>
            <a:r>
              <a:rPr lang="en-GB" sz="3600" dirty="0"/>
              <a:t>, Oxford University Press.</a:t>
            </a:r>
          </a:p>
          <a:p>
            <a:pPr marL="0" indent="-540000">
              <a:spcBef>
                <a:spcPts val="0"/>
              </a:spcBef>
              <a:buNone/>
            </a:pPr>
            <a:endParaRPr lang="en-GB" sz="3500" dirty="0">
              <a:solidFill>
                <a:srgbClr val="000000"/>
              </a:solidFill>
              <a:effectLst/>
              <a:ea typeface="Calibri" panose="020F0502020204030204" pitchFamily="34" charset="0"/>
              <a:cs typeface="Calibri" panose="020F0502020204030204" pitchFamily="34" charset="0"/>
            </a:endParaRPr>
          </a:p>
          <a:p>
            <a:pPr marL="0" indent="-540000">
              <a:spcBef>
                <a:spcPts val="0"/>
              </a:spcBef>
              <a:buNone/>
            </a:pPr>
            <a:r>
              <a:rPr lang="en-GB" sz="3500" dirty="0" err="1">
                <a:solidFill>
                  <a:srgbClr val="000000"/>
                </a:solidFill>
                <a:effectLst/>
                <a:ea typeface="Calibri" panose="020F0502020204030204" pitchFamily="34" charset="0"/>
                <a:cs typeface="Calibri" panose="020F0502020204030204" pitchFamily="34" charset="0"/>
              </a:rPr>
              <a:t>Heiland</a:t>
            </a:r>
            <a:r>
              <a:rPr lang="en-GB" sz="3500" dirty="0">
                <a:solidFill>
                  <a:srgbClr val="000000"/>
                </a:solidFill>
                <a:effectLst/>
                <a:ea typeface="Calibri" panose="020F0502020204030204" pitchFamily="34" charset="0"/>
                <a:cs typeface="Calibri" panose="020F0502020204030204" pitchFamily="34" charset="0"/>
              </a:rPr>
              <a:t>, H. (2020) </a:t>
            </a:r>
            <a:r>
              <a:rPr lang="en-GB" sz="3500" i="1" dirty="0">
                <a:solidFill>
                  <a:srgbClr val="000000"/>
                </a:solidFill>
                <a:effectLst/>
                <a:ea typeface="Calibri" panose="020F0502020204030204" pitchFamily="34" charset="0"/>
                <a:cs typeface="Calibri" panose="020F0502020204030204" pitchFamily="34" charset="0"/>
              </a:rPr>
              <a:t>Workers’ voice in platform labour: An Overview</a:t>
            </a:r>
            <a:r>
              <a:rPr lang="en-GB" sz="3500" dirty="0">
                <a:solidFill>
                  <a:srgbClr val="000000"/>
                </a:solidFill>
                <a:effectLst/>
                <a:ea typeface="Calibri" panose="020F0502020204030204" pitchFamily="34" charset="0"/>
                <a:cs typeface="Calibri" panose="020F0502020204030204" pitchFamily="34" charset="0"/>
              </a:rPr>
              <a:t>, WSI Studies 21, The Institute of Economic and Social Research (WSI), Hans </a:t>
            </a:r>
            <a:r>
              <a:rPr lang="en-GB" sz="3500" dirty="0" err="1">
                <a:solidFill>
                  <a:srgbClr val="000000"/>
                </a:solidFill>
                <a:effectLst/>
                <a:ea typeface="Calibri" panose="020F0502020204030204" pitchFamily="34" charset="0"/>
                <a:cs typeface="Calibri" panose="020F0502020204030204" pitchFamily="34" charset="0"/>
              </a:rPr>
              <a:t>Böckler</a:t>
            </a:r>
            <a:r>
              <a:rPr lang="en-GB" sz="3500" dirty="0">
                <a:solidFill>
                  <a:srgbClr val="000000"/>
                </a:solidFill>
                <a:effectLst/>
                <a:ea typeface="Calibri" panose="020F0502020204030204" pitchFamily="34" charset="0"/>
                <a:cs typeface="Calibri" panose="020F0502020204030204" pitchFamily="34" charset="0"/>
              </a:rPr>
              <a:t> Foundation.</a:t>
            </a:r>
          </a:p>
          <a:p>
            <a:pPr marL="0" indent="-540000">
              <a:spcBef>
                <a:spcPts val="0"/>
              </a:spcBef>
              <a:buNone/>
            </a:pPr>
            <a:endParaRPr lang="en-GB" sz="3500" dirty="0"/>
          </a:p>
          <a:p>
            <a:pPr marL="0" indent="-540000">
              <a:spcBef>
                <a:spcPts val="0"/>
              </a:spcBef>
              <a:buNone/>
            </a:pPr>
            <a:r>
              <a:rPr lang="en-GB" sz="3500" dirty="0"/>
              <a:t>Kersley, B., </a:t>
            </a:r>
            <a:r>
              <a:rPr lang="en-GB" sz="3500" dirty="0" err="1"/>
              <a:t>Oxenbridge</a:t>
            </a:r>
            <a:r>
              <a:rPr lang="en-GB" sz="3500" dirty="0"/>
              <a:t>, S., Dix, G., Bewley, H., Bryson, A., Forth, J. and </a:t>
            </a:r>
            <a:r>
              <a:rPr lang="en-GB" sz="3500" dirty="0" err="1"/>
              <a:t>Alpin</a:t>
            </a:r>
            <a:r>
              <a:rPr lang="en-GB" sz="3500" dirty="0"/>
              <a:t>, C. (2006) </a:t>
            </a:r>
            <a:r>
              <a:rPr lang="en-GB" sz="3500" i="1" dirty="0"/>
              <a:t>Inside the Workplace: Findings from the 2004 Workplace Employment Relations Survey</a:t>
            </a:r>
            <a:r>
              <a:rPr lang="en-GB" sz="3500" dirty="0"/>
              <a:t>, London: Department of Trade and Industry. </a:t>
            </a:r>
          </a:p>
          <a:p>
            <a:pPr marL="0" indent="-540000">
              <a:spcBef>
                <a:spcPts val="0"/>
              </a:spcBef>
              <a:buNone/>
            </a:pPr>
            <a:endParaRPr lang="en-GB" sz="3500" dirty="0"/>
          </a:p>
          <a:p>
            <a:pPr marL="0" indent="-540000">
              <a:spcBef>
                <a:spcPts val="0"/>
              </a:spcBef>
              <a:buNone/>
            </a:pPr>
            <a:r>
              <a:rPr lang="en-GB" sz="3500" dirty="0">
                <a:effectLst/>
                <a:ea typeface="PMingLiU" panose="02020500000000000000" pitchFamily="18" charset="-120"/>
              </a:rPr>
              <a:t>Scott, S. and Garland, I. (2018) ‘An exploration of zero hour contracts in modern day Britain’, The Aberdeen Law Project, 31 January, Available from: </a:t>
            </a:r>
            <a:r>
              <a:rPr lang="en-GB" sz="3500" dirty="0">
                <a:effectLst/>
                <a:ea typeface="PMingLiU" panose="02020500000000000000" pitchFamily="18" charset="-120"/>
                <a:hlinkClick r:id="rId2"/>
              </a:rPr>
              <a:t>https://abdnlawproject.com/blog/2018/1/30/zero-hour-contracts-hero-hour-contracts</a:t>
            </a:r>
            <a:endParaRPr lang="en-GB" sz="3500" dirty="0">
              <a:effectLst/>
              <a:ea typeface="PMingLiU" panose="02020500000000000000" pitchFamily="18" charset="-120"/>
            </a:endParaRPr>
          </a:p>
          <a:p>
            <a:pPr marL="0" indent="-540000">
              <a:spcBef>
                <a:spcPts val="0"/>
              </a:spcBef>
              <a:buNone/>
            </a:pPr>
            <a:endParaRPr lang="en-GB" sz="3500" dirty="0"/>
          </a:p>
          <a:p>
            <a:pPr marL="0" indent="-540000">
              <a:spcBef>
                <a:spcPts val="0"/>
              </a:spcBef>
              <a:buNone/>
            </a:pPr>
            <a:r>
              <a:rPr lang="en-GB" sz="3500" dirty="0"/>
              <a:t>Summers, J. and Hyman, J. (2005) </a:t>
            </a:r>
            <a:r>
              <a:rPr lang="en-GB" sz="3500" i="1" dirty="0"/>
              <a:t>Employee Participation and Company Performance: A Review of the Literature</a:t>
            </a:r>
            <a:r>
              <a:rPr lang="en-GB" sz="3500" dirty="0"/>
              <a:t>, Work and Opportunity Series No.33, York: Joseph Rowntree Foundation.</a:t>
            </a:r>
          </a:p>
          <a:p>
            <a:pPr marL="0" indent="-540000">
              <a:spcBef>
                <a:spcPts val="0"/>
              </a:spcBef>
              <a:buNone/>
            </a:pPr>
            <a:endParaRPr lang="en-GB" sz="3500" dirty="0"/>
          </a:p>
          <a:p>
            <a:pPr marL="0" indent="-540000">
              <a:spcBef>
                <a:spcPts val="0"/>
              </a:spcBef>
              <a:buNone/>
            </a:pPr>
            <a:r>
              <a:rPr lang="en-GB" sz="3500" dirty="0"/>
              <a:t>Van </a:t>
            </a:r>
            <a:r>
              <a:rPr lang="en-GB" sz="3500" dirty="0" err="1"/>
              <a:t>Wanrooy</a:t>
            </a:r>
            <a:r>
              <a:rPr lang="en-GB" sz="3500" dirty="0"/>
              <a:t>, B., Bewley, H., Bryson, A., Forth, J., Freeth, S., Stokes, L. and Wood, S. (2011) </a:t>
            </a:r>
            <a:r>
              <a:rPr lang="en-GB" sz="3500" i="1" dirty="0"/>
              <a:t>The 2011 Workplace Employment Relations Study: First Findings</a:t>
            </a:r>
            <a:r>
              <a:rPr lang="en-GB" sz="3500" dirty="0"/>
              <a:t>, London: Department of Business, Innovation and Skills. Available at: </a:t>
            </a:r>
            <a:r>
              <a:rPr lang="en-GB" sz="3500" dirty="0">
                <a:hlinkClick r:id="rId3"/>
              </a:rPr>
              <a:t>https://www.gov.uk/government/uploads/system/uploads/attachment_data/file/210103/13-1010-WERS-first-findings-report-third-edition-may-2013.pdf</a:t>
            </a:r>
            <a:endParaRPr lang="en-GB" sz="3500" dirty="0"/>
          </a:p>
          <a:p>
            <a:pPr marL="0" indent="-540000">
              <a:spcBef>
                <a:spcPts val="0"/>
              </a:spcBef>
              <a:buNone/>
            </a:pPr>
            <a:endParaRPr lang="en-GB" sz="3500" dirty="0"/>
          </a:p>
          <a:p>
            <a:pPr marL="0" indent="-540000">
              <a:spcBef>
                <a:spcPts val="0"/>
              </a:spcBef>
              <a:buNone/>
            </a:pPr>
            <a:r>
              <a:rPr lang="en-GB" sz="3500" dirty="0"/>
              <a:t>Verma, A. (1995) ‘Employee involvement in the workplace’, in M. Gunderson and A. </a:t>
            </a:r>
            <a:r>
              <a:rPr lang="en-GB" sz="3500" dirty="0" err="1"/>
              <a:t>Ponak</a:t>
            </a:r>
            <a:r>
              <a:rPr lang="en-GB" sz="3500" dirty="0"/>
              <a:t> (eds) </a:t>
            </a:r>
            <a:r>
              <a:rPr lang="en-GB" sz="3500" i="1" dirty="0"/>
              <a:t>Research in Personnel and Human Resource Management</a:t>
            </a:r>
            <a:r>
              <a:rPr lang="en-GB" sz="3500" dirty="0"/>
              <a:t>, New Haven, CT: JAI Press.</a:t>
            </a:r>
          </a:p>
          <a:p>
            <a:pPr marL="0" indent="-540000">
              <a:spcBef>
                <a:spcPts val="0"/>
              </a:spcBef>
              <a:buNone/>
            </a:pPr>
            <a:endParaRPr lang="en-GB" sz="3500" dirty="0"/>
          </a:p>
          <a:p>
            <a:pPr marL="0" indent="-540000">
              <a:spcBef>
                <a:spcPts val="0"/>
              </a:spcBef>
              <a:buNone/>
            </a:pPr>
            <a:r>
              <a:rPr lang="en-GB" sz="3500" dirty="0"/>
              <a:t>Waddington, J. (2011) </a:t>
            </a:r>
            <a:r>
              <a:rPr lang="en-GB" sz="3500" i="1" dirty="0"/>
              <a:t>European Works Councils. A Transnational Industrial Relations Institution in the Making, </a:t>
            </a:r>
            <a:r>
              <a:rPr lang="en-GB" sz="3500" dirty="0"/>
              <a:t>Abingdon: Routledge.</a:t>
            </a:r>
          </a:p>
          <a:p>
            <a:pPr marL="0" indent="-540000">
              <a:spcBef>
                <a:spcPts val="0"/>
              </a:spcBef>
              <a:buNone/>
            </a:pPr>
            <a:endParaRPr lang="en-GB" sz="3500" dirty="0"/>
          </a:p>
          <a:p>
            <a:endParaRPr lang="en-GB" dirty="0"/>
          </a:p>
        </p:txBody>
      </p:sp>
      <p:sp>
        <p:nvSpPr>
          <p:cNvPr id="4" name="Slide Number Placeholder 3">
            <a:extLst>
              <a:ext uri="{FF2B5EF4-FFF2-40B4-BE49-F238E27FC236}">
                <a16:creationId xmlns:a16="http://schemas.microsoft.com/office/drawing/2014/main" id="{356A02CB-3438-4B47-8D2B-8A35F21CDF5E}"/>
              </a:ext>
            </a:extLst>
          </p:cNvPr>
          <p:cNvSpPr>
            <a:spLocks noGrp="1"/>
          </p:cNvSpPr>
          <p:nvPr>
            <p:ph type="sldNum" sz="quarter" idx="12"/>
          </p:nvPr>
        </p:nvSpPr>
        <p:spPr/>
        <p:txBody>
          <a:bodyPr/>
          <a:lstStyle/>
          <a:p>
            <a:fld id="{CC1882F9-9719-40B9-BE37-9A9C2C07E44A}" type="slidenum">
              <a:rPr lang="en-GB" smtClean="0"/>
              <a:t>31</a:t>
            </a:fld>
            <a:endParaRPr lang="en-GB"/>
          </a:p>
        </p:txBody>
      </p:sp>
    </p:spTree>
    <p:extLst>
      <p:ext uri="{BB962C8B-B14F-4D97-AF65-F5344CB8AC3E}">
        <p14:creationId xmlns:p14="http://schemas.microsoft.com/office/powerpoint/2010/main" val="3306081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1F7B4-0B69-41CD-B456-47342D959365}"/>
              </a:ext>
            </a:extLst>
          </p:cNvPr>
          <p:cNvSpPr>
            <a:spLocks noGrp="1"/>
          </p:cNvSpPr>
          <p:nvPr>
            <p:ph type="title"/>
          </p:nvPr>
        </p:nvSpPr>
        <p:spPr/>
        <p:txBody>
          <a:bodyPr>
            <a:normAutofit/>
          </a:bodyPr>
          <a:lstStyle/>
          <a:p>
            <a:r>
              <a:rPr lang="en-GB" sz="3200" b="1" dirty="0"/>
              <a:t>Challenges for employee participation </a:t>
            </a:r>
          </a:p>
        </p:txBody>
      </p:sp>
      <p:sp>
        <p:nvSpPr>
          <p:cNvPr id="3" name="Content Placeholder 2">
            <a:extLst>
              <a:ext uri="{FF2B5EF4-FFF2-40B4-BE49-F238E27FC236}">
                <a16:creationId xmlns:a16="http://schemas.microsoft.com/office/drawing/2014/main" id="{739E13EC-45B8-47A6-96C2-AA4309F54002}"/>
              </a:ext>
            </a:extLst>
          </p:cNvPr>
          <p:cNvSpPr>
            <a:spLocks noGrp="1"/>
          </p:cNvSpPr>
          <p:nvPr>
            <p:ph idx="1"/>
          </p:nvPr>
        </p:nvSpPr>
        <p:spPr>
          <a:xfrm>
            <a:off x="457200" y="1417638"/>
            <a:ext cx="8229600" cy="4708525"/>
          </a:xfrm>
        </p:spPr>
        <p:txBody>
          <a:bodyPr>
            <a:normAutofit fontScale="92500" lnSpcReduction="20000"/>
          </a:bodyPr>
          <a:lstStyle/>
          <a:p>
            <a:pPr marL="0" indent="0">
              <a:buNone/>
            </a:pPr>
            <a:r>
              <a:rPr lang="en-GB" dirty="0"/>
              <a:t>Forms of employee participation – representational or direct – are structured by the national business systems of the countries in which they are located.</a:t>
            </a:r>
          </a:p>
          <a:p>
            <a:pPr marL="0" indent="0">
              <a:buNone/>
            </a:pPr>
            <a:r>
              <a:rPr lang="en-GB" dirty="0"/>
              <a:t>Industrial relations systems specifically include:</a:t>
            </a:r>
          </a:p>
          <a:p>
            <a:r>
              <a:rPr lang="en-GB" dirty="0"/>
              <a:t>changing nature of national labour markets (manufacturing and service sectors)</a:t>
            </a:r>
          </a:p>
          <a:p>
            <a:r>
              <a:rPr lang="en-GB" dirty="0"/>
              <a:t>influence of trade unions</a:t>
            </a:r>
          </a:p>
          <a:p>
            <a:r>
              <a:rPr lang="en-GB" dirty="0"/>
              <a:t>degree of flexible working</a:t>
            </a:r>
          </a:p>
          <a:p>
            <a:r>
              <a:rPr lang="en-GB" dirty="0"/>
              <a:t>role of changing technology</a:t>
            </a:r>
          </a:p>
          <a:p>
            <a:r>
              <a:rPr lang="en-GB" dirty="0"/>
              <a:t>patterns of migration</a:t>
            </a:r>
          </a:p>
        </p:txBody>
      </p:sp>
      <p:sp>
        <p:nvSpPr>
          <p:cNvPr id="4" name="Slide Number Placeholder 3">
            <a:extLst>
              <a:ext uri="{FF2B5EF4-FFF2-40B4-BE49-F238E27FC236}">
                <a16:creationId xmlns:a16="http://schemas.microsoft.com/office/drawing/2014/main" id="{22100E71-1F2B-41CC-ABA4-6A1DE57450F0}"/>
              </a:ext>
            </a:extLst>
          </p:cNvPr>
          <p:cNvSpPr>
            <a:spLocks noGrp="1"/>
          </p:cNvSpPr>
          <p:nvPr>
            <p:ph type="sldNum" sz="quarter" idx="12"/>
          </p:nvPr>
        </p:nvSpPr>
        <p:spPr/>
        <p:txBody>
          <a:bodyPr/>
          <a:lstStyle/>
          <a:p>
            <a:fld id="{CC1882F9-9719-40B9-BE37-9A9C2C07E44A}" type="slidenum">
              <a:rPr lang="en-GB" smtClean="0"/>
              <a:t>4</a:t>
            </a:fld>
            <a:endParaRPr lang="en-GB"/>
          </a:p>
        </p:txBody>
      </p:sp>
    </p:spTree>
    <p:extLst>
      <p:ext uri="{BB962C8B-B14F-4D97-AF65-F5344CB8AC3E}">
        <p14:creationId xmlns:p14="http://schemas.microsoft.com/office/powerpoint/2010/main" val="285964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936104"/>
          </a:xfrm>
        </p:spPr>
        <p:txBody>
          <a:bodyPr>
            <a:noAutofit/>
          </a:bodyPr>
          <a:lstStyle/>
          <a:p>
            <a:r>
              <a:rPr lang="en-US" sz="3200" b="1" dirty="0"/>
              <a:t>Methods of exerting influence</a:t>
            </a:r>
            <a:endParaRPr lang="en-GB" sz="3200" b="1" dirty="0"/>
          </a:p>
        </p:txBody>
      </p:sp>
      <p:sp>
        <p:nvSpPr>
          <p:cNvPr id="3" name="Content Placeholder 2"/>
          <p:cNvSpPr>
            <a:spLocks noGrp="1"/>
          </p:cNvSpPr>
          <p:nvPr>
            <p:ph idx="1"/>
          </p:nvPr>
        </p:nvSpPr>
        <p:spPr>
          <a:xfrm>
            <a:off x="457200" y="1556792"/>
            <a:ext cx="8229600" cy="4896544"/>
          </a:xfrm>
        </p:spPr>
        <p:txBody>
          <a:bodyPr>
            <a:normAutofit lnSpcReduction="10000"/>
          </a:bodyPr>
          <a:lstStyle/>
          <a:p>
            <a:pPr>
              <a:buNone/>
            </a:pPr>
            <a:r>
              <a:rPr lang="en-US" sz="2800" dirty="0"/>
              <a:t>‘Continuum of participation’ according to degree of worker influence:</a:t>
            </a:r>
          </a:p>
          <a:p>
            <a:pPr>
              <a:buNone/>
            </a:pPr>
            <a:endParaRPr lang="en-GB" sz="2800" dirty="0"/>
          </a:p>
          <a:p>
            <a:r>
              <a:rPr lang="en-US" sz="2800" dirty="0"/>
              <a:t>No participation</a:t>
            </a:r>
            <a:endParaRPr lang="en-GB" sz="2800" dirty="0"/>
          </a:p>
          <a:p>
            <a:r>
              <a:rPr lang="en-US" sz="2800" dirty="0"/>
              <a:t>Disclosure of information (communications)</a:t>
            </a:r>
            <a:endParaRPr lang="en-GB" sz="2800" dirty="0"/>
          </a:p>
          <a:p>
            <a:r>
              <a:rPr lang="en-US" sz="2800" dirty="0"/>
              <a:t>Consultation</a:t>
            </a:r>
            <a:endParaRPr lang="en-GB" sz="2800" dirty="0"/>
          </a:p>
          <a:p>
            <a:r>
              <a:rPr lang="en-US" sz="2800" dirty="0"/>
              <a:t>Negotiation</a:t>
            </a:r>
            <a:endParaRPr lang="en-GB" sz="2800" dirty="0"/>
          </a:p>
          <a:p>
            <a:r>
              <a:rPr lang="en-US" sz="2800" dirty="0"/>
              <a:t>Co-determination</a:t>
            </a:r>
            <a:endParaRPr lang="en-GB" sz="2800" dirty="0"/>
          </a:p>
          <a:p>
            <a:r>
              <a:rPr lang="en-US" sz="2800" dirty="0"/>
              <a:t>Workers’ control (e.g. workers’ co-operatives)</a:t>
            </a:r>
          </a:p>
          <a:p>
            <a:endParaRPr lang="en-US" sz="2400" dirty="0"/>
          </a:p>
          <a:p>
            <a:pPr marL="0" indent="0" algn="r">
              <a:buNone/>
            </a:pPr>
            <a:r>
              <a:rPr lang="en-US" sz="1800" dirty="0"/>
              <a:t>(Blyton and Turnbull, 2004)</a:t>
            </a:r>
            <a:endParaRPr lang="en-GB" sz="1800" dirty="0"/>
          </a:p>
          <a:p>
            <a:endParaRPr lang="en-GB" dirty="0"/>
          </a:p>
        </p:txBody>
      </p:sp>
      <p:sp>
        <p:nvSpPr>
          <p:cNvPr id="4" name="Slide Number Placeholder 3"/>
          <p:cNvSpPr>
            <a:spLocks noGrp="1"/>
          </p:cNvSpPr>
          <p:nvPr>
            <p:ph type="sldNum" sz="quarter" idx="12"/>
          </p:nvPr>
        </p:nvSpPr>
        <p:spPr/>
        <p:txBody>
          <a:bodyPr/>
          <a:lstStyle/>
          <a:p>
            <a:fld id="{CC1882F9-9719-40B9-BE37-9A9C2C07E44A}" type="slidenum">
              <a:rPr lang="en-GB" smtClean="0"/>
              <a:t>5</a:t>
            </a:fld>
            <a:endParaRPr lang="en-GB"/>
          </a:p>
        </p:txBody>
      </p:sp>
    </p:spTree>
    <p:extLst>
      <p:ext uri="{BB962C8B-B14F-4D97-AF65-F5344CB8AC3E}">
        <p14:creationId xmlns:p14="http://schemas.microsoft.com/office/powerpoint/2010/main" val="3954989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sz="3200" b="1" dirty="0"/>
            </a:br>
            <a:r>
              <a:rPr lang="en-GB" sz="3600" b="1" dirty="0"/>
              <a:t>‘Representative’ or ‘indirect’ participation</a:t>
            </a:r>
            <a:br>
              <a:rPr lang="en-GB" sz="3600" b="1" dirty="0"/>
            </a:br>
            <a:endParaRPr lang="en-GB" sz="3600" dirty="0"/>
          </a:p>
        </p:txBody>
      </p:sp>
      <p:sp>
        <p:nvSpPr>
          <p:cNvPr id="3" name="Content Placeholder 2"/>
          <p:cNvSpPr>
            <a:spLocks noGrp="1"/>
          </p:cNvSpPr>
          <p:nvPr>
            <p:ph idx="1"/>
          </p:nvPr>
        </p:nvSpPr>
        <p:spPr>
          <a:xfrm>
            <a:off x="457200" y="1600200"/>
            <a:ext cx="8229600" cy="4983162"/>
          </a:xfrm>
        </p:spPr>
        <p:txBody>
          <a:bodyPr>
            <a:normAutofit/>
          </a:bodyPr>
          <a:lstStyle/>
          <a:p>
            <a:pPr>
              <a:buFontTx/>
              <a:buNone/>
            </a:pPr>
            <a:r>
              <a:rPr lang="en-GB" sz="2800" i="1" dirty="0"/>
              <a:t>Redistributive – shares decision-making between management and workers:</a:t>
            </a:r>
          </a:p>
          <a:p>
            <a:pPr>
              <a:buFontTx/>
              <a:buNone/>
            </a:pPr>
            <a:endParaRPr lang="en-GB" sz="2800" i="1" dirty="0"/>
          </a:p>
          <a:p>
            <a:r>
              <a:rPr lang="en-GB" sz="2800" dirty="0"/>
              <a:t>Participation through representatives (e.g. trade unions, staff associations etc.)</a:t>
            </a:r>
          </a:p>
          <a:p>
            <a:r>
              <a:rPr lang="en-GB" sz="2800" dirty="0"/>
              <a:t>Often supported by legislation, but also often negotiated between management and workers </a:t>
            </a:r>
          </a:p>
          <a:p>
            <a:r>
              <a:rPr lang="en-GB" sz="2800" dirty="0"/>
              <a:t>Goal is to protect workers’ collective interests</a:t>
            </a:r>
          </a:p>
          <a:p>
            <a:r>
              <a:rPr lang="en-US" sz="2800" dirty="0"/>
              <a:t>Varying levels, stages, areas or topics covered</a:t>
            </a:r>
            <a:endParaRPr lang="en-GB" sz="2800" dirty="0"/>
          </a:p>
          <a:p>
            <a:endParaRPr lang="en-GB" dirty="0"/>
          </a:p>
          <a:p>
            <a:endParaRPr lang="en-GB" dirty="0"/>
          </a:p>
        </p:txBody>
      </p:sp>
      <p:sp>
        <p:nvSpPr>
          <p:cNvPr id="4" name="Slide Number Placeholder 3"/>
          <p:cNvSpPr>
            <a:spLocks noGrp="1"/>
          </p:cNvSpPr>
          <p:nvPr>
            <p:ph type="sldNum" sz="quarter" idx="12"/>
          </p:nvPr>
        </p:nvSpPr>
        <p:spPr/>
        <p:txBody>
          <a:bodyPr/>
          <a:lstStyle/>
          <a:p>
            <a:fld id="{CC1882F9-9719-40B9-BE37-9A9C2C07E44A}" type="slidenum">
              <a:rPr lang="en-GB" smtClean="0"/>
              <a:t>6</a:t>
            </a:fld>
            <a:endParaRPr lang="en-GB"/>
          </a:p>
        </p:txBody>
      </p:sp>
    </p:spTree>
    <p:extLst>
      <p:ext uri="{BB962C8B-B14F-4D97-AF65-F5344CB8AC3E}">
        <p14:creationId xmlns:p14="http://schemas.microsoft.com/office/powerpoint/2010/main" val="3394960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GB" sz="3600" b="1" dirty="0"/>
            </a:br>
            <a:r>
              <a:rPr lang="en-GB" sz="3200" b="1" dirty="0"/>
              <a:t>Forms of representative or indirect participation</a:t>
            </a:r>
            <a:br>
              <a:rPr lang="en-GB" sz="3600" b="1" dirty="0"/>
            </a:br>
            <a:endParaRPr lang="en-GB" sz="3600" b="1"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ü"/>
            </a:pPr>
            <a:r>
              <a:rPr lang="en-GB" sz="2800" dirty="0"/>
              <a:t>Works councils</a:t>
            </a:r>
          </a:p>
          <a:p>
            <a:pPr>
              <a:buFont typeface="Wingdings" panose="05000000000000000000" pitchFamily="2" charset="2"/>
              <a:buChar char="ü"/>
            </a:pPr>
            <a:r>
              <a:rPr lang="en-GB" sz="2800" dirty="0"/>
              <a:t>Joint consultation committees (JCCs)</a:t>
            </a:r>
          </a:p>
          <a:p>
            <a:pPr>
              <a:buFont typeface="Wingdings" panose="05000000000000000000" pitchFamily="2" charset="2"/>
              <a:buChar char="ü"/>
            </a:pPr>
            <a:r>
              <a:rPr lang="en-GB" sz="2800" dirty="0"/>
              <a:t>Health and safety committees</a:t>
            </a:r>
          </a:p>
          <a:p>
            <a:pPr>
              <a:buFont typeface="Wingdings" panose="05000000000000000000" pitchFamily="2" charset="2"/>
              <a:buChar char="ü"/>
            </a:pPr>
            <a:r>
              <a:rPr lang="en-GB" sz="2800" dirty="0"/>
              <a:t>Employee board-level participation (worker directors</a:t>
            </a:r>
          </a:p>
          <a:p>
            <a:pPr>
              <a:buFont typeface="Wingdings" panose="05000000000000000000" pitchFamily="2" charset="2"/>
              <a:buChar char="ü"/>
            </a:pPr>
            <a:r>
              <a:rPr lang="en-GB" sz="2800" dirty="0"/>
              <a:t>(Collective bargaining)</a:t>
            </a:r>
          </a:p>
          <a:p>
            <a:pPr marL="0" indent="0">
              <a:buNone/>
            </a:pPr>
            <a:r>
              <a:rPr lang="en-GB" sz="2800" dirty="0"/>
              <a:t>Representation may or may not involve trade unions</a:t>
            </a:r>
          </a:p>
          <a:p>
            <a:pPr marL="0" indent="0">
              <a:buNone/>
            </a:pPr>
            <a:endParaRPr lang="en-GB" sz="2800" dirty="0"/>
          </a:p>
          <a:p>
            <a:pPr marL="0" indent="0">
              <a:buNone/>
            </a:pPr>
            <a:r>
              <a:rPr lang="en-GB" sz="2800" dirty="0"/>
              <a:t>EU legislation covers:</a:t>
            </a:r>
          </a:p>
          <a:p>
            <a:r>
              <a:rPr lang="en-GB" sz="2800" dirty="0"/>
              <a:t>European works councils (1994)</a:t>
            </a:r>
          </a:p>
          <a:p>
            <a:r>
              <a:rPr lang="en-GB" sz="2800" dirty="0"/>
              <a:t>European Company Statute (2001)</a:t>
            </a:r>
          </a:p>
          <a:p>
            <a:r>
              <a:rPr lang="en-GB" sz="2800" dirty="0"/>
              <a:t>Information and consultation of employees (2002)</a:t>
            </a:r>
          </a:p>
          <a:p>
            <a:pPr marL="0" indent="0">
              <a:buNone/>
            </a:pPr>
            <a:endParaRPr lang="en-GB" sz="2800" dirty="0"/>
          </a:p>
          <a:p>
            <a:endParaRPr lang="en-GB" dirty="0"/>
          </a:p>
        </p:txBody>
      </p:sp>
      <p:sp>
        <p:nvSpPr>
          <p:cNvPr id="4" name="Slide Number Placeholder 3"/>
          <p:cNvSpPr>
            <a:spLocks noGrp="1"/>
          </p:cNvSpPr>
          <p:nvPr>
            <p:ph type="sldNum" sz="quarter" idx="12"/>
          </p:nvPr>
        </p:nvSpPr>
        <p:spPr/>
        <p:txBody>
          <a:bodyPr/>
          <a:lstStyle/>
          <a:p>
            <a:fld id="{CC1882F9-9719-40B9-BE37-9A9C2C07E44A}" type="slidenum">
              <a:rPr lang="en-GB" smtClean="0"/>
              <a:t>7</a:t>
            </a:fld>
            <a:endParaRPr lang="en-GB"/>
          </a:p>
        </p:txBody>
      </p:sp>
    </p:spTree>
    <p:extLst>
      <p:ext uri="{BB962C8B-B14F-4D97-AF65-F5344CB8AC3E}">
        <p14:creationId xmlns:p14="http://schemas.microsoft.com/office/powerpoint/2010/main" val="2406229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sz="3600" b="1" dirty="0"/>
            </a:br>
            <a:r>
              <a:rPr lang="en-GB" sz="3600" b="1" dirty="0"/>
              <a:t>‘Direct’ forms of participation (sometimes called ‘employee involvement’)</a:t>
            </a:r>
            <a:br>
              <a:rPr lang="en-GB" sz="3600" b="1" i="1" dirty="0"/>
            </a:br>
            <a:endParaRPr lang="en-GB" sz="3600" b="1" dirty="0"/>
          </a:p>
        </p:txBody>
      </p:sp>
      <p:sp>
        <p:nvSpPr>
          <p:cNvPr id="3" name="Content Placeholder 2"/>
          <p:cNvSpPr>
            <a:spLocks noGrp="1"/>
          </p:cNvSpPr>
          <p:nvPr>
            <p:ph idx="1"/>
          </p:nvPr>
        </p:nvSpPr>
        <p:spPr>
          <a:xfrm>
            <a:off x="323528" y="1340768"/>
            <a:ext cx="8496944" cy="5040560"/>
          </a:xfrm>
        </p:spPr>
        <p:txBody>
          <a:bodyPr>
            <a:normAutofit/>
          </a:bodyPr>
          <a:lstStyle/>
          <a:p>
            <a:pPr>
              <a:buFontTx/>
              <a:buNone/>
            </a:pPr>
            <a:endParaRPr lang="en-GB" sz="2800" i="1" dirty="0"/>
          </a:p>
          <a:p>
            <a:pPr>
              <a:buFontTx/>
              <a:buNone/>
            </a:pPr>
            <a:r>
              <a:rPr lang="en-GB" sz="2800" i="1" dirty="0"/>
              <a:t>Integrative – ties individual to the firm:</a:t>
            </a:r>
          </a:p>
          <a:p>
            <a:endParaRPr lang="en-GB" sz="2800" dirty="0"/>
          </a:p>
          <a:p>
            <a:r>
              <a:rPr lang="en-GB" sz="2800" dirty="0"/>
              <a:t>Management initiated practices </a:t>
            </a:r>
          </a:p>
          <a:p>
            <a:r>
              <a:rPr lang="en-GB" sz="2800" dirty="0"/>
              <a:t>Goal is to engage employees with the organisation’s objectives and performance</a:t>
            </a:r>
          </a:p>
          <a:p>
            <a:r>
              <a:rPr lang="en-GB" sz="2800" dirty="0"/>
              <a:t>Individualistic and direct </a:t>
            </a:r>
          </a:p>
          <a:p>
            <a:r>
              <a:rPr lang="en-GB" sz="2800" dirty="0"/>
              <a:t>Options include financial participation </a:t>
            </a:r>
          </a:p>
          <a:p>
            <a:pPr marL="0" indent="0">
              <a:buNone/>
            </a:pPr>
            <a:endParaRPr lang="en-GB" sz="3300" dirty="0"/>
          </a:p>
          <a:p>
            <a:pPr marL="0" indent="0">
              <a:buNone/>
            </a:pPr>
            <a:endParaRPr lang="en-GB" dirty="0"/>
          </a:p>
          <a:p>
            <a:endParaRPr lang="en-GB" dirty="0"/>
          </a:p>
        </p:txBody>
      </p:sp>
      <p:sp>
        <p:nvSpPr>
          <p:cNvPr id="4" name="Slide Number Placeholder 3"/>
          <p:cNvSpPr>
            <a:spLocks noGrp="1"/>
          </p:cNvSpPr>
          <p:nvPr>
            <p:ph type="sldNum" sz="quarter" idx="12"/>
          </p:nvPr>
        </p:nvSpPr>
        <p:spPr/>
        <p:txBody>
          <a:bodyPr/>
          <a:lstStyle/>
          <a:p>
            <a:fld id="{CC1882F9-9719-40B9-BE37-9A9C2C07E44A}" type="slidenum">
              <a:rPr lang="en-GB" smtClean="0"/>
              <a:t>8</a:t>
            </a:fld>
            <a:endParaRPr lang="en-GB" dirty="0"/>
          </a:p>
        </p:txBody>
      </p:sp>
    </p:spTree>
    <p:extLst>
      <p:ext uri="{BB962C8B-B14F-4D97-AF65-F5344CB8AC3E}">
        <p14:creationId xmlns:p14="http://schemas.microsoft.com/office/powerpoint/2010/main" val="713801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a:t>Forms of direct participation</a:t>
            </a: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ü"/>
            </a:pPr>
            <a:r>
              <a:rPr lang="en-GB" dirty="0"/>
              <a:t>Workplace meetings, team briefings</a:t>
            </a:r>
          </a:p>
          <a:p>
            <a:pPr>
              <a:buFont typeface="Wingdings" panose="05000000000000000000" pitchFamily="2" charset="2"/>
              <a:buChar char="ü"/>
            </a:pPr>
            <a:r>
              <a:rPr lang="en-GB" dirty="0"/>
              <a:t>Newsletters</a:t>
            </a:r>
          </a:p>
          <a:p>
            <a:pPr>
              <a:buFont typeface="Wingdings" panose="05000000000000000000" pitchFamily="2" charset="2"/>
              <a:buChar char="ü"/>
            </a:pPr>
            <a:r>
              <a:rPr lang="en-GB" dirty="0"/>
              <a:t>Staff surveys</a:t>
            </a:r>
          </a:p>
          <a:p>
            <a:pPr>
              <a:buFont typeface="Wingdings" panose="05000000000000000000" pitchFamily="2" charset="2"/>
              <a:buChar char="ü"/>
            </a:pPr>
            <a:r>
              <a:rPr lang="en-GB" dirty="0"/>
              <a:t>Suggestion schemes</a:t>
            </a:r>
          </a:p>
          <a:p>
            <a:pPr>
              <a:buFont typeface="Wingdings" panose="05000000000000000000" pitchFamily="2" charset="2"/>
              <a:buChar char="ü"/>
            </a:pPr>
            <a:r>
              <a:rPr lang="en-GB" dirty="0"/>
              <a:t>Problem-solving groups, quality circles</a:t>
            </a:r>
          </a:p>
          <a:p>
            <a:pPr>
              <a:buFont typeface="Wingdings" panose="05000000000000000000" pitchFamily="2" charset="2"/>
              <a:buChar char="ü"/>
            </a:pPr>
            <a:r>
              <a:rPr lang="en-GB" dirty="0"/>
              <a:t>Team work</a:t>
            </a:r>
          </a:p>
          <a:p>
            <a:pPr>
              <a:buFont typeface="Wingdings" panose="05000000000000000000" pitchFamily="2" charset="2"/>
              <a:buChar char="ü"/>
            </a:pPr>
            <a:r>
              <a:rPr lang="en-GB" dirty="0"/>
              <a:t>Task-based involvement</a:t>
            </a:r>
          </a:p>
          <a:p>
            <a:pPr>
              <a:buFont typeface="Wingdings" panose="05000000000000000000" pitchFamily="2" charset="2"/>
              <a:buChar char="ü"/>
            </a:pPr>
            <a:r>
              <a:rPr lang="en-GB" dirty="0"/>
              <a:t>Financial participation</a:t>
            </a:r>
          </a:p>
          <a:p>
            <a:pPr>
              <a:buFont typeface="Wingdings" panose="05000000000000000000" pitchFamily="2" charset="2"/>
              <a:buChar char="ü"/>
            </a:pPr>
            <a:r>
              <a:rPr lang="en-GB" dirty="0"/>
              <a:t>Often linked to company culture and attitudinal change</a:t>
            </a:r>
          </a:p>
        </p:txBody>
      </p:sp>
      <p:sp>
        <p:nvSpPr>
          <p:cNvPr id="4" name="Slide Number Placeholder 3"/>
          <p:cNvSpPr>
            <a:spLocks noGrp="1"/>
          </p:cNvSpPr>
          <p:nvPr>
            <p:ph type="sldNum" sz="quarter" idx="12"/>
          </p:nvPr>
        </p:nvSpPr>
        <p:spPr/>
        <p:txBody>
          <a:bodyPr/>
          <a:lstStyle/>
          <a:p>
            <a:fld id="{CC1882F9-9719-40B9-BE37-9A9C2C07E44A}" type="slidenum">
              <a:rPr lang="en-GB" smtClean="0"/>
              <a:t>9</a:t>
            </a:fld>
            <a:endParaRPr lang="en-GB"/>
          </a:p>
        </p:txBody>
      </p:sp>
    </p:spTree>
    <p:extLst>
      <p:ext uri="{BB962C8B-B14F-4D97-AF65-F5344CB8AC3E}">
        <p14:creationId xmlns:p14="http://schemas.microsoft.com/office/powerpoint/2010/main" val="3460173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1515</TotalTime>
  <Words>2673</Words>
  <Application>Microsoft Office PowerPoint</Application>
  <PresentationFormat>On-screen Show (4:3)</PresentationFormat>
  <Paragraphs>310</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Arial Narrow</vt:lpstr>
      <vt:lpstr>Calibri</vt:lpstr>
      <vt:lpstr>Calibri Light</vt:lpstr>
      <vt:lpstr>Symbol</vt:lpstr>
      <vt:lpstr>Times New Roman</vt:lpstr>
      <vt:lpstr>Wingdings</vt:lpstr>
      <vt:lpstr>Office Theme</vt:lpstr>
      <vt:lpstr>  Employee Participation in the UK: Current Trends, Practices and Challenges  </vt:lpstr>
      <vt:lpstr>What this presentation covers</vt:lpstr>
      <vt:lpstr>Why should firms involve their employees in decision-making process?</vt:lpstr>
      <vt:lpstr>Challenges for employee participation </vt:lpstr>
      <vt:lpstr>Methods of exerting influence</vt:lpstr>
      <vt:lpstr> ‘Representative’ or ‘indirect’ participation </vt:lpstr>
      <vt:lpstr> Forms of representative or indirect participation </vt:lpstr>
      <vt:lpstr> ‘Direct’ forms of participation (sometimes called ‘employee involvement’) </vt:lpstr>
      <vt:lpstr>Forms of direct participation</vt:lpstr>
      <vt:lpstr>Trends in EPI in the UK…</vt:lpstr>
      <vt:lpstr>Joint consultative committees (JCCs) (van Wanrooy et al., 2011: 15)</vt:lpstr>
      <vt:lpstr>Direct participation  (van Wanrooy et al., 2011: 18)</vt:lpstr>
      <vt:lpstr>Employees’ rating of management consultation (van Wanrooy et al., 2011: 18)</vt:lpstr>
      <vt:lpstr> Practices that reduce or avoid workplace disputes and promote good relations with employees (ACAS, 2020) </vt:lpstr>
      <vt:lpstr>Labour market trends in UK</vt:lpstr>
      <vt:lpstr>PowerPoint Presentation</vt:lpstr>
      <vt:lpstr> Core and peripheral model of organisational labour markets (Atkinson, 1984; 1987) </vt:lpstr>
      <vt:lpstr>How to involve ‘peripheral’ and ‘external’ workers in forms of participation?</vt:lpstr>
      <vt:lpstr>PowerPoint Presentation</vt:lpstr>
      <vt:lpstr>How to involve ‘gig’ workers in forms of participation?</vt:lpstr>
      <vt:lpstr>Nature of ‘gig’ work</vt:lpstr>
      <vt:lpstr>PowerPoint Presentation</vt:lpstr>
      <vt:lpstr>Low-paid and ‘gig’ workers form unions</vt:lpstr>
      <vt:lpstr>So what to do?</vt:lpstr>
      <vt:lpstr>1. Union organisation among gig workers</vt:lpstr>
      <vt:lpstr>2. Court rulings and algorithmic management</vt:lpstr>
      <vt:lpstr>3. EU examines legal regulation</vt:lpstr>
      <vt:lpstr>4. New Zealand bans zero-hours contracts</vt:lpstr>
      <vt:lpstr>Conclusions</vt:lpstr>
      <vt:lpstr>References</vt:lpstr>
      <vt:lpstr>References</vt:lpstr>
    </vt:vector>
  </TitlesOfParts>
  <Company>RHUL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participation and involvement</dc:title>
  <dc:creator>Gold, M</dc:creator>
  <cp:lastModifiedBy>Michael Gold</cp:lastModifiedBy>
  <cp:revision>214</cp:revision>
  <dcterms:created xsi:type="dcterms:W3CDTF">2013-08-20T13:51:10Z</dcterms:created>
  <dcterms:modified xsi:type="dcterms:W3CDTF">2022-04-21T13:56:58Z</dcterms:modified>
</cp:coreProperties>
</file>