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8" r:id="rId3"/>
    <p:sldId id="265" r:id="rId4"/>
    <p:sldId id="292" r:id="rId5"/>
    <p:sldId id="291" r:id="rId6"/>
    <p:sldId id="293" r:id="rId7"/>
    <p:sldId id="295" r:id="rId8"/>
    <p:sldId id="296" r:id="rId9"/>
    <p:sldId id="297" r:id="rId10"/>
    <p:sldId id="298" r:id="rId11"/>
    <p:sldId id="299" r:id="rId12"/>
    <p:sldId id="300" r:id="rId13"/>
    <p:sldId id="302" r:id="rId14"/>
    <p:sldId id="264" r:id="rId15"/>
  </p:sldIdLst>
  <p:sldSz cx="9144000" cy="5143500" type="screen16x9"/>
  <p:notesSz cx="6858000" cy="9144000"/>
  <p:embeddedFontLst>
    <p:embeddedFont>
      <p:font typeface="Roboto Condensed" charset="0"/>
      <p:regular r:id="rId17"/>
      <p:bold r:id="rId18"/>
      <p:italic r:id="rId19"/>
      <p:boldItalic r:id="rId20"/>
    </p:embeddedFont>
    <p:embeddedFont>
      <p:font typeface="Lato" charset="0"/>
      <p:regular r:id="rId21"/>
      <p:bold r:id="rId22"/>
      <p:italic r:id="rId23"/>
      <p:boldItalic r:id="rId24"/>
    </p:embeddedFont>
    <p:embeddedFont>
      <p:font typeface="Playfair Display" charset="-52"/>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5" d="100"/>
          <a:sy n="135" d="100"/>
        </p:scale>
        <p:origin x="-84" y="-6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393755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e2cc1a20e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e2cc1a20e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2"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None/>
              <a:defRPr>
                <a:solidFill>
                  <a:schemeClr val="lt1"/>
                </a:solidFill>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None/>
              <a:defRPr b="1">
                <a:solidFill>
                  <a:schemeClr val="lt1"/>
                </a:solidFill>
              </a:defRPr>
            </a:lvl1pPr>
            <a:lvl2pPr lvl="1" algn="ctr">
              <a:lnSpc>
                <a:spcPct val="100000"/>
              </a:lnSpc>
              <a:spcBef>
                <a:spcPts val="0"/>
              </a:spcBef>
              <a:spcAft>
                <a:spcPts val="0"/>
              </a:spcAft>
              <a:buClr>
                <a:schemeClr val="lt1"/>
              </a:buClr>
              <a:buSzPts val="1800"/>
              <a:buNone/>
              <a:defRPr sz="1800" b="1">
                <a:solidFill>
                  <a:schemeClr val="lt1"/>
                </a:solidFill>
              </a:defRPr>
            </a:lvl2pPr>
            <a:lvl3pPr lvl="2" algn="ctr">
              <a:lnSpc>
                <a:spcPct val="100000"/>
              </a:lnSpc>
              <a:spcBef>
                <a:spcPts val="0"/>
              </a:spcBef>
              <a:spcAft>
                <a:spcPts val="0"/>
              </a:spcAft>
              <a:buClr>
                <a:schemeClr val="lt1"/>
              </a:buClr>
              <a:buSzPts val="1800"/>
              <a:buNone/>
              <a:defRPr sz="1800" b="1">
                <a:solidFill>
                  <a:schemeClr val="lt1"/>
                </a:solidFill>
              </a:defRPr>
            </a:lvl3pPr>
            <a:lvl4pPr lvl="3" algn="ctr">
              <a:lnSpc>
                <a:spcPct val="100000"/>
              </a:lnSpc>
              <a:spcBef>
                <a:spcPts val="0"/>
              </a:spcBef>
              <a:spcAft>
                <a:spcPts val="0"/>
              </a:spcAft>
              <a:buClr>
                <a:schemeClr val="lt1"/>
              </a:buClr>
              <a:buSzPts val="1800"/>
              <a:buNone/>
              <a:defRPr sz="1800" b="1">
                <a:solidFill>
                  <a:schemeClr val="lt1"/>
                </a:solidFill>
              </a:defRPr>
            </a:lvl4pPr>
            <a:lvl5pPr lvl="4" algn="ctr">
              <a:lnSpc>
                <a:spcPct val="100000"/>
              </a:lnSpc>
              <a:spcBef>
                <a:spcPts val="0"/>
              </a:spcBef>
              <a:spcAft>
                <a:spcPts val="0"/>
              </a:spcAft>
              <a:buClr>
                <a:schemeClr val="lt1"/>
              </a:buClr>
              <a:buSzPts val="1800"/>
              <a:buNone/>
              <a:defRPr sz="1800" b="1">
                <a:solidFill>
                  <a:schemeClr val="lt1"/>
                </a:solidFill>
              </a:defRPr>
            </a:lvl5pPr>
            <a:lvl6pPr lvl="5" algn="ctr">
              <a:lnSpc>
                <a:spcPct val="100000"/>
              </a:lnSpc>
              <a:spcBef>
                <a:spcPts val="0"/>
              </a:spcBef>
              <a:spcAft>
                <a:spcPts val="0"/>
              </a:spcAft>
              <a:buClr>
                <a:schemeClr val="lt1"/>
              </a:buClr>
              <a:buSzPts val="1800"/>
              <a:buNone/>
              <a:defRPr sz="1800" b="1">
                <a:solidFill>
                  <a:schemeClr val="lt1"/>
                </a:solidFill>
              </a:defRPr>
            </a:lvl6pPr>
            <a:lvl7pPr lvl="6" algn="ctr">
              <a:lnSpc>
                <a:spcPct val="100000"/>
              </a:lnSpc>
              <a:spcBef>
                <a:spcPts val="0"/>
              </a:spcBef>
              <a:spcAft>
                <a:spcPts val="0"/>
              </a:spcAft>
              <a:buClr>
                <a:schemeClr val="lt1"/>
              </a:buClr>
              <a:buSzPts val="1800"/>
              <a:buNone/>
              <a:defRPr sz="1800" b="1">
                <a:solidFill>
                  <a:schemeClr val="lt1"/>
                </a:solidFill>
              </a:defRPr>
            </a:lvl7pPr>
            <a:lvl8pPr lvl="7" algn="ctr">
              <a:lnSpc>
                <a:spcPct val="100000"/>
              </a:lnSpc>
              <a:spcBef>
                <a:spcPts val="0"/>
              </a:spcBef>
              <a:spcAft>
                <a:spcPts val="0"/>
              </a:spcAft>
              <a:buClr>
                <a:schemeClr val="lt1"/>
              </a:buClr>
              <a:buSzPts val="1800"/>
              <a:buNone/>
              <a:defRPr sz="1800" b="1">
                <a:solidFill>
                  <a:schemeClr val="lt1"/>
                </a:solidFill>
              </a:defRPr>
            </a:lvl8pPr>
            <a:lvl9pPr lvl="8" algn="ctr">
              <a:lnSpc>
                <a:spcPct val="100000"/>
              </a:lnSpc>
              <a:spcBef>
                <a:spcPts val="0"/>
              </a:spcBef>
              <a:spcAft>
                <a:spcPts val="0"/>
              </a:spcAft>
              <a:buClr>
                <a:schemeClr val="lt1"/>
              </a:buClr>
              <a:buSzPts val="1800"/>
              <a:buNone/>
              <a:defRPr sz="1800" b="1">
                <a:solidFill>
                  <a:schemeClr val="lt1"/>
                </a:solidFill>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None/>
              <a:defRPr sz="10000"/>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Roboto Condensed"/>
              <a:buNone/>
              <a:defRPr sz="3200" b="1">
                <a:solidFill>
                  <a:schemeClr val="dk1"/>
                </a:solidFill>
                <a:latin typeface="Roboto Condensed"/>
                <a:ea typeface="Roboto Condensed"/>
                <a:cs typeface="Roboto Condensed"/>
                <a:sym typeface="Roboto Condensed"/>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Condensed"/>
              <a:buChar char="●"/>
              <a:defRPr sz="1800">
                <a:solidFill>
                  <a:schemeClr val="dk2"/>
                </a:solidFill>
                <a:latin typeface="Roboto Condensed"/>
                <a:ea typeface="Roboto Condensed"/>
                <a:cs typeface="Roboto Condensed"/>
                <a:sym typeface="Roboto Condensed"/>
              </a:defRPr>
            </a:lvl1pPr>
            <a:lvl2pPr marL="914400" lvl="1"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2pPr>
            <a:lvl3pPr marL="1371600" lvl="2"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3pPr>
            <a:lvl4pPr marL="1828800" lvl="3"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4pPr>
            <a:lvl5pPr marL="2286000" lvl="4"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5pPr>
            <a:lvl6pPr marL="2743200" lvl="5"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6pPr>
            <a:lvl7pPr marL="3200400" lvl="6"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7pPr>
            <a:lvl8pPr marL="3657600" lvl="7"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8pPr>
            <a:lvl9pPr marL="4114800" lvl="8" indent="-317500">
              <a:lnSpc>
                <a:spcPct val="115000"/>
              </a:lnSpc>
              <a:spcBef>
                <a:spcPts val="1600"/>
              </a:spcBef>
              <a:spcAft>
                <a:spcPts val="160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7" r:id="rId4"/>
    <p:sldLayoutId id="2147483658"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urofound.europa.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urofound.europa.e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9000"/>
            <a:lum/>
          </a:blip>
          <a:srcRect/>
          <a:stretch>
            <a:fillRect/>
          </a:stretch>
        </a:blip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102850"/>
            <a:ext cx="2951400" cy="213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t>Expanding and Improving Workplace Democracy as a Prerequisite for Humanising Labor and Work Environment</a:t>
            </a:r>
            <a:endParaRPr sz="1800" dirty="0"/>
          </a:p>
          <a:p>
            <a:pPr marL="0" lvl="0" indent="0" algn="ctr" rtl="0">
              <a:spcBef>
                <a:spcPts val="0"/>
              </a:spcBef>
              <a:spcAft>
                <a:spcPts val="0"/>
              </a:spcAft>
              <a:buNone/>
            </a:pPr>
            <a:r>
              <a:rPr lang="en" sz="1800" dirty="0"/>
              <a:t>DIRECT II</a:t>
            </a:r>
            <a:endParaRPr sz="1800" dirty="0"/>
          </a:p>
          <a:p>
            <a:pPr marL="0" lvl="0" indent="0" algn="ctr" rtl="0">
              <a:spcBef>
                <a:spcPts val="0"/>
              </a:spcBef>
              <a:spcAft>
                <a:spcPts val="0"/>
              </a:spcAft>
              <a:buNone/>
            </a:pPr>
            <a:r>
              <a:rPr lang="en" sz="1800" dirty="0"/>
              <a:t>Presentation of </a:t>
            </a:r>
            <a:r>
              <a:rPr lang="en" sz="1800" dirty="0" smtClean="0"/>
              <a:t>the Bulgarian National </a:t>
            </a:r>
            <a:r>
              <a:rPr lang="en" sz="1800" dirty="0"/>
              <a:t>R</a:t>
            </a:r>
            <a:r>
              <a:rPr lang="en" sz="1800" dirty="0" smtClean="0"/>
              <a:t>eport</a:t>
            </a:r>
            <a:endParaRPr sz="1800" dirty="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b="0" dirty="0"/>
              <a:t/>
            </a:r>
            <a:br>
              <a:rPr lang="en" sz="1400" b="0" dirty="0"/>
            </a:br>
            <a:r>
              <a:rPr lang="en" sz="1400" b="0" dirty="0" smtClean="0"/>
              <a:t>VIII SC meeting – 3.02.22</a:t>
            </a:r>
            <a:endParaRPr sz="1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Impact of the digitalisation and other technological innovations on the enterprises </a:t>
            </a:r>
            <a:r>
              <a:rPr lang="en-GB" dirty="0" smtClean="0"/>
              <a:t>and </a:t>
            </a:r>
            <a:r>
              <a:rPr lang="en-GB" dirty="0"/>
              <a:t>work</a:t>
            </a:r>
            <a:endParaRPr dirty="0"/>
          </a:p>
        </p:txBody>
      </p:sp>
      <p:sp>
        <p:nvSpPr>
          <p:cNvPr id="71" name="Google Shape;71;p15"/>
          <p:cNvSpPr txBox="1">
            <a:spLocks noGrp="1"/>
          </p:cNvSpPr>
          <p:nvPr>
            <p:ph type="body" idx="1"/>
          </p:nvPr>
        </p:nvSpPr>
        <p:spPr>
          <a:xfrm>
            <a:off x="-1" y="1308295"/>
            <a:ext cx="9094763" cy="3650566"/>
          </a:xfrm>
          <a:prstGeom prst="rect">
            <a:avLst/>
          </a:prstGeom>
        </p:spPr>
        <p:txBody>
          <a:bodyPr spcFirstLastPara="1" wrap="square" lIns="91425" tIns="91425" rIns="91425" bIns="91425" anchor="t" anchorCtr="0">
            <a:noAutofit/>
          </a:bodyPr>
          <a:lstStyle/>
          <a:p>
            <a:r>
              <a:rPr lang="en-GB" sz="2400" dirty="0"/>
              <a:t>In most of the sectors new production systems are </a:t>
            </a:r>
            <a:r>
              <a:rPr lang="en-GB" sz="2400" dirty="0" smtClean="0"/>
              <a:t>implemented: </a:t>
            </a:r>
            <a:r>
              <a:rPr lang="en-GB" sz="2400" i="1" dirty="0"/>
              <a:t>lean, just in </a:t>
            </a:r>
            <a:r>
              <a:rPr lang="en-GB" sz="2400" i="1" dirty="0" smtClean="0"/>
              <a:t>time, </a:t>
            </a:r>
            <a:r>
              <a:rPr lang="en-GB" sz="2400" i="1" dirty="0"/>
              <a:t>TQM, </a:t>
            </a:r>
            <a:r>
              <a:rPr lang="en-GB" sz="2400" i="1" dirty="0" smtClean="0"/>
              <a:t>world class </a:t>
            </a:r>
            <a:r>
              <a:rPr lang="en-GB" sz="2400" i="1" dirty="0"/>
              <a:t>manufacturing</a:t>
            </a:r>
            <a:r>
              <a:rPr lang="en-GB" sz="2400" dirty="0"/>
              <a:t> are implemented; </a:t>
            </a:r>
          </a:p>
          <a:p>
            <a:r>
              <a:rPr lang="en-GB" sz="2400" dirty="0"/>
              <a:t>However, these is not mentioned </a:t>
            </a:r>
            <a:r>
              <a:rPr lang="en-GB" sz="2400" dirty="0" smtClean="0"/>
              <a:t>in </a:t>
            </a:r>
            <a:r>
              <a:rPr lang="en-GB" sz="2400" dirty="0"/>
              <a:t>the two case-studies;</a:t>
            </a:r>
          </a:p>
          <a:p>
            <a:r>
              <a:rPr lang="en-GB" sz="2400" dirty="0"/>
              <a:t>New forms of work organisation (both for the selected sectors and companies) are implemented as well: job enrichment; job rotation; team work</a:t>
            </a:r>
            <a:endParaRPr lang="bg-BG" sz="2400" dirty="0"/>
          </a:p>
        </p:txBody>
      </p:sp>
    </p:spTree>
    <p:extLst>
      <p:ext uri="{BB962C8B-B14F-4D97-AF65-F5344CB8AC3E}">
        <p14:creationId xmlns:p14="http://schemas.microsoft.com/office/powerpoint/2010/main" val="2433922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Digitalisation and direct </a:t>
            </a:r>
            <a:r>
              <a:rPr lang="en-GB" dirty="0" smtClean="0"/>
              <a:t>workers’ </a:t>
            </a:r>
            <a:r>
              <a:rPr lang="en-GB" dirty="0"/>
              <a:t>participation</a:t>
            </a:r>
            <a:endParaRPr dirty="0"/>
          </a:p>
        </p:txBody>
      </p:sp>
      <p:sp>
        <p:nvSpPr>
          <p:cNvPr id="71" name="Google Shape;71;p15"/>
          <p:cNvSpPr txBox="1">
            <a:spLocks noGrp="1"/>
          </p:cNvSpPr>
          <p:nvPr>
            <p:ph type="body" idx="1"/>
          </p:nvPr>
        </p:nvSpPr>
        <p:spPr>
          <a:xfrm>
            <a:off x="-1" y="801858"/>
            <a:ext cx="9094763" cy="4157003"/>
          </a:xfrm>
          <a:prstGeom prst="rect">
            <a:avLst/>
          </a:prstGeom>
        </p:spPr>
        <p:txBody>
          <a:bodyPr spcFirstLastPara="1" wrap="square" lIns="91425" tIns="91425" rIns="91425" bIns="91425" anchor="t" anchorCtr="0">
            <a:noAutofit/>
          </a:bodyPr>
          <a:lstStyle/>
          <a:p>
            <a:pPr>
              <a:lnSpc>
                <a:spcPct val="80000"/>
              </a:lnSpc>
            </a:pPr>
            <a:r>
              <a:rPr lang="en-US" sz="2400" dirty="0"/>
              <a:t>The survey included sectors, where both process of </a:t>
            </a:r>
            <a:r>
              <a:rPr lang="en-US" sz="2400" dirty="0" err="1"/>
              <a:t>digitalisation</a:t>
            </a:r>
            <a:r>
              <a:rPr lang="en-US" sz="2400" dirty="0"/>
              <a:t> and direct workers’ participation could be observed;</a:t>
            </a:r>
          </a:p>
          <a:p>
            <a:pPr>
              <a:lnSpc>
                <a:spcPct val="80000"/>
              </a:lnSpc>
            </a:pPr>
            <a:r>
              <a:rPr lang="en-US" sz="2400" dirty="0"/>
              <a:t>However, there are not enough evidences, that the two trends are strongly related to each </a:t>
            </a:r>
            <a:r>
              <a:rPr lang="en-US" sz="2400" dirty="0" smtClean="0"/>
              <a:t>other: </a:t>
            </a:r>
            <a:r>
              <a:rPr lang="en-US" sz="2400" dirty="0"/>
              <a:t>these is visible </a:t>
            </a:r>
            <a:r>
              <a:rPr lang="en-US" sz="2400" dirty="0" smtClean="0"/>
              <a:t>by </a:t>
            </a:r>
            <a:r>
              <a:rPr lang="en-US" sz="2400" dirty="0"/>
              <a:t>the two case-studies (</a:t>
            </a:r>
            <a:r>
              <a:rPr lang="en-US" sz="2400" dirty="0" err="1"/>
              <a:t>Sofarma</a:t>
            </a:r>
            <a:r>
              <a:rPr lang="en-US" sz="2400" dirty="0"/>
              <a:t> and </a:t>
            </a:r>
            <a:r>
              <a:rPr lang="en-US" sz="2400" dirty="0" err="1"/>
              <a:t>Vivacom</a:t>
            </a:r>
            <a:r>
              <a:rPr lang="en-US" sz="2400" dirty="0"/>
              <a:t>);</a:t>
            </a:r>
          </a:p>
          <a:p>
            <a:pPr>
              <a:lnSpc>
                <a:spcPct val="80000"/>
              </a:lnSpc>
            </a:pPr>
            <a:r>
              <a:rPr lang="en-US" sz="2400" dirty="0"/>
              <a:t>In both companies there is </a:t>
            </a:r>
            <a:r>
              <a:rPr lang="en-US" sz="2400" dirty="0" err="1"/>
              <a:t>digitalisation</a:t>
            </a:r>
            <a:r>
              <a:rPr lang="en-US" sz="2400" dirty="0"/>
              <a:t> process and also new forms of work </a:t>
            </a:r>
            <a:r>
              <a:rPr lang="en-US" sz="2400" dirty="0" err="1"/>
              <a:t>organisation</a:t>
            </a:r>
            <a:r>
              <a:rPr lang="en-US" sz="2400" dirty="0"/>
              <a:t> are implemented; there is advanced process of use of electronic communications, especially in </a:t>
            </a:r>
            <a:r>
              <a:rPr lang="en-US" sz="2400" dirty="0" err="1"/>
              <a:t>Vivacom</a:t>
            </a:r>
            <a:r>
              <a:rPr lang="en-US" sz="2400" dirty="0"/>
              <a:t>;</a:t>
            </a:r>
          </a:p>
          <a:p>
            <a:pPr>
              <a:lnSpc>
                <a:spcPct val="80000"/>
              </a:lnSpc>
            </a:pPr>
            <a:r>
              <a:rPr lang="en-US" sz="2400" dirty="0"/>
              <a:t>There are trade unions and industrial relations in both of the companies;</a:t>
            </a:r>
          </a:p>
          <a:p>
            <a:pPr>
              <a:lnSpc>
                <a:spcPct val="80000"/>
              </a:lnSpc>
            </a:pPr>
            <a:r>
              <a:rPr lang="en-US" sz="2400" dirty="0"/>
              <a:t>However, </a:t>
            </a:r>
            <a:r>
              <a:rPr lang="en-US" sz="2400" dirty="0" smtClean="0"/>
              <a:t>DP consists </a:t>
            </a:r>
            <a:r>
              <a:rPr lang="en-US" sz="2400" dirty="0"/>
              <a:t>only </a:t>
            </a:r>
            <a:r>
              <a:rPr lang="en-US" sz="2400" dirty="0" smtClean="0"/>
              <a:t>in </a:t>
            </a:r>
            <a:r>
              <a:rPr lang="en-US" sz="2400" dirty="0"/>
              <a:t>several traditional forms, rather </a:t>
            </a:r>
            <a:r>
              <a:rPr lang="en-US" sz="2400" dirty="0" smtClean="0"/>
              <a:t>related </a:t>
            </a:r>
            <a:r>
              <a:rPr lang="en-US" sz="2400" dirty="0"/>
              <a:t>to providing information (rarely consultations): meetings with supervisors and middle managers; occupational H&amp;S briefings; pre-shift  meetings; quality circle clubs etc.</a:t>
            </a:r>
            <a:endParaRPr lang="bg-BG" sz="2400" dirty="0"/>
          </a:p>
        </p:txBody>
      </p:sp>
    </p:spTree>
    <p:extLst>
      <p:ext uri="{BB962C8B-B14F-4D97-AF65-F5344CB8AC3E}">
        <p14:creationId xmlns:p14="http://schemas.microsoft.com/office/powerpoint/2010/main" val="425091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CONCLUSIONS</a:t>
            </a:r>
            <a:endParaRPr dirty="0"/>
          </a:p>
        </p:txBody>
      </p:sp>
      <p:sp>
        <p:nvSpPr>
          <p:cNvPr id="71" name="Google Shape;71;p15"/>
          <p:cNvSpPr txBox="1">
            <a:spLocks noGrp="1"/>
          </p:cNvSpPr>
          <p:nvPr>
            <p:ph type="body" idx="1"/>
          </p:nvPr>
        </p:nvSpPr>
        <p:spPr>
          <a:xfrm>
            <a:off x="-1" y="801858"/>
            <a:ext cx="9094763" cy="4157003"/>
          </a:xfrm>
          <a:prstGeom prst="rect">
            <a:avLst/>
          </a:prstGeom>
        </p:spPr>
        <p:txBody>
          <a:bodyPr spcFirstLastPara="1" wrap="square" lIns="91425" tIns="91425" rIns="91425" bIns="91425" anchor="t" anchorCtr="0">
            <a:noAutofit/>
          </a:bodyPr>
          <a:lstStyle/>
          <a:p>
            <a:pPr lvl="1">
              <a:lnSpc>
                <a:spcPct val="80000"/>
              </a:lnSpc>
              <a:buFontTx/>
              <a:buNone/>
            </a:pPr>
            <a:r>
              <a:rPr lang="en-IE" sz="2000" b="1" dirty="0"/>
              <a:t>Finally, some more general conclusions could be defined</a:t>
            </a:r>
            <a:r>
              <a:rPr lang="en-IE" sz="2000" b="1" dirty="0" smtClean="0"/>
              <a:t>:</a:t>
            </a:r>
            <a:endParaRPr lang="en-IE" sz="2000" b="1" dirty="0"/>
          </a:p>
          <a:p>
            <a:pPr lvl="1">
              <a:lnSpc>
                <a:spcPct val="80000"/>
              </a:lnSpc>
            </a:pPr>
            <a:r>
              <a:rPr lang="en-IE" sz="2000" dirty="0"/>
              <a:t>The digitalisation and implementation of other new technologies is not always supported by the implementing of new production systems and work organisation and forms of  direct participation;</a:t>
            </a:r>
          </a:p>
          <a:p>
            <a:pPr lvl="1">
              <a:lnSpc>
                <a:spcPct val="80000"/>
              </a:lnSpc>
            </a:pPr>
            <a:r>
              <a:rPr lang="en-IE" sz="2000" dirty="0"/>
              <a:t>The implementing of  direct participation is much more dependent by the managerial views and  approach; it is also related to the new forms of work organisation;</a:t>
            </a:r>
          </a:p>
          <a:p>
            <a:pPr lvl="1">
              <a:lnSpc>
                <a:spcPct val="80000"/>
              </a:lnSpc>
            </a:pPr>
            <a:r>
              <a:rPr lang="en-IE" sz="2000" dirty="0"/>
              <a:t>New forms of work organisation and the direct workers’ participation are tied to innovative technical and technological solutions, but can also be applied to more traditional technical and technological processes;</a:t>
            </a:r>
          </a:p>
        </p:txBody>
      </p:sp>
    </p:spTree>
    <p:extLst>
      <p:ext uri="{BB962C8B-B14F-4D97-AF65-F5344CB8AC3E}">
        <p14:creationId xmlns:p14="http://schemas.microsoft.com/office/powerpoint/2010/main" val="3684172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CONCLUSIONS</a:t>
            </a:r>
            <a:endParaRPr dirty="0"/>
          </a:p>
        </p:txBody>
      </p:sp>
      <p:sp>
        <p:nvSpPr>
          <p:cNvPr id="71" name="Google Shape;71;p15"/>
          <p:cNvSpPr txBox="1">
            <a:spLocks noGrp="1"/>
          </p:cNvSpPr>
          <p:nvPr>
            <p:ph type="body" idx="1"/>
          </p:nvPr>
        </p:nvSpPr>
        <p:spPr>
          <a:xfrm>
            <a:off x="-1" y="801858"/>
            <a:ext cx="9094763" cy="4157003"/>
          </a:xfrm>
          <a:prstGeom prst="rect">
            <a:avLst/>
          </a:prstGeom>
        </p:spPr>
        <p:txBody>
          <a:bodyPr spcFirstLastPara="1" wrap="square" lIns="91425" tIns="91425" rIns="91425" bIns="91425" anchor="t" anchorCtr="0">
            <a:noAutofit/>
          </a:bodyPr>
          <a:lstStyle/>
          <a:p>
            <a:pPr lvl="1">
              <a:lnSpc>
                <a:spcPct val="80000"/>
              </a:lnSpc>
            </a:pPr>
            <a:r>
              <a:rPr lang="en-IE" sz="2000" dirty="0"/>
              <a:t>These concerns a team or group organisation of work or an individual work organisation that requires a high degree of autonomy for individual workers and group of workers as well;</a:t>
            </a:r>
          </a:p>
          <a:p>
            <a:pPr lvl="1">
              <a:lnSpc>
                <a:spcPct val="80000"/>
              </a:lnSpc>
            </a:pPr>
            <a:r>
              <a:rPr lang="en-IE" sz="2000" dirty="0"/>
              <a:t>In cases of use of new forms of work organisation and forms of direct participation both in the companies with new technologies and with  traditional equipment and technology some new issues of labour could  appear;</a:t>
            </a:r>
          </a:p>
          <a:p>
            <a:pPr lvl="1">
              <a:lnSpc>
                <a:spcPct val="80000"/>
              </a:lnSpc>
            </a:pPr>
            <a:r>
              <a:rPr lang="en-IE" sz="2000" dirty="0"/>
              <a:t>Some positive results like increase of productivity and wages, improvement of motivation for work  and work organisations etc. could be observed;</a:t>
            </a:r>
          </a:p>
          <a:p>
            <a:pPr lvl="1">
              <a:lnSpc>
                <a:spcPct val="80000"/>
              </a:lnSpc>
            </a:pPr>
            <a:r>
              <a:rPr lang="en-IE" sz="2000" dirty="0"/>
              <a:t>However, some problems like increasing of work intensity, increasing of occupational stress, redundancies and sometimes even restriction of the work-place rights  could appear as </a:t>
            </a:r>
            <a:r>
              <a:rPr lang="en-IE" sz="2000" dirty="0" smtClean="0"/>
              <a:t>well.</a:t>
            </a:r>
            <a:endParaRPr lang="en-IE" sz="2000" dirty="0"/>
          </a:p>
        </p:txBody>
      </p:sp>
    </p:spTree>
    <p:extLst>
      <p:ext uri="{BB962C8B-B14F-4D97-AF65-F5344CB8AC3E}">
        <p14:creationId xmlns:p14="http://schemas.microsoft.com/office/powerpoint/2010/main" val="2121611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411373" y="1345775"/>
            <a:ext cx="8520600" cy="1610100"/>
          </a:xfrm>
          <a:prstGeom prst="rect">
            <a:avLst/>
          </a:prstGeom>
        </p:spPr>
        <p:txBody>
          <a:bodyPr spcFirstLastPara="1" wrap="square" lIns="91425" tIns="91425" rIns="91425" bIns="91425" anchor="b" anchorCtr="0">
            <a:noAutofit/>
          </a:bodyPr>
          <a:lstStyle/>
          <a:p>
            <a:r>
              <a:rPr lang="en-GB" sz="4000"/>
              <a:t>Thank </a:t>
            </a:r>
            <a:r>
              <a:rPr lang="en-GB" sz="4000" smtClean="0"/>
              <a:t>you </a:t>
            </a:r>
            <a:r>
              <a:rPr lang="en-GB" sz="4000"/>
              <a:t>for </a:t>
            </a:r>
            <a:r>
              <a:rPr lang="en-GB" sz="4000" smtClean="0"/>
              <a:t>your </a:t>
            </a:r>
            <a:r>
              <a:rPr lang="en-GB" sz="4000" dirty="0"/>
              <a:t>attention</a:t>
            </a:r>
            <a:endParaRPr lang="bg-BG"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dirty="0"/>
              <a:t>Content</a:t>
            </a:r>
            <a:endParaRPr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pPr>
            <a:r>
              <a:rPr lang="en-GB" sz="2000" dirty="0"/>
              <a:t>Direct </a:t>
            </a:r>
            <a:r>
              <a:rPr lang="en-GB" sz="2000" dirty="0" smtClean="0"/>
              <a:t>workers’ </a:t>
            </a:r>
            <a:r>
              <a:rPr lang="en-GB" sz="2000" dirty="0"/>
              <a:t>participation</a:t>
            </a:r>
            <a:r>
              <a:rPr lang="bg-BG" sz="2000" dirty="0"/>
              <a:t> </a:t>
            </a:r>
            <a:r>
              <a:rPr lang="en-GB" sz="2000" dirty="0"/>
              <a:t>and  industrial </a:t>
            </a:r>
            <a:r>
              <a:rPr lang="en-GB" sz="2000" dirty="0" smtClean="0"/>
              <a:t>relations</a:t>
            </a:r>
          </a:p>
          <a:p>
            <a:pPr marL="114300" indent="0">
              <a:lnSpc>
                <a:spcPct val="90000"/>
              </a:lnSpc>
              <a:buNone/>
            </a:pPr>
            <a:endParaRPr lang="bg-BG" sz="2000" dirty="0"/>
          </a:p>
          <a:p>
            <a:pPr>
              <a:lnSpc>
                <a:spcPct val="90000"/>
              </a:lnSpc>
            </a:pPr>
            <a:r>
              <a:rPr lang="en-GB" sz="2000" dirty="0"/>
              <a:t>Digitalisation in </a:t>
            </a:r>
            <a:r>
              <a:rPr lang="en-GB" sz="2000" dirty="0" smtClean="0"/>
              <a:t>Bulgaria - main trends</a:t>
            </a:r>
          </a:p>
          <a:p>
            <a:pPr marL="114300" indent="0">
              <a:lnSpc>
                <a:spcPct val="90000"/>
              </a:lnSpc>
              <a:buNone/>
            </a:pPr>
            <a:endParaRPr lang="en-GB" sz="2000" dirty="0"/>
          </a:p>
          <a:p>
            <a:pPr>
              <a:lnSpc>
                <a:spcPct val="90000"/>
              </a:lnSpc>
            </a:pPr>
            <a:r>
              <a:rPr lang="en-GB" sz="2000" dirty="0"/>
              <a:t>Impact of the digitalisation and other </a:t>
            </a:r>
            <a:r>
              <a:rPr lang="en-GB" sz="2000" dirty="0" smtClean="0"/>
              <a:t>technological  </a:t>
            </a:r>
            <a:r>
              <a:rPr lang="en-GB" sz="2000" dirty="0"/>
              <a:t>innovations on the companies and </a:t>
            </a:r>
            <a:r>
              <a:rPr lang="en-GB" sz="2000" dirty="0" smtClean="0"/>
              <a:t>work</a:t>
            </a:r>
          </a:p>
          <a:p>
            <a:pPr marL="114300" indent="0">
              <a:lnSpc>
                <a:spcPct val="90000"/>
              </a:lnSpc>
              <a:buNone/>
            </a:pPr>
            <a:endParaRPr lang="en-GB" sz="2000" dirty="0"/>
          </a:p>
          <a:p>
            <a:pPr>
              <a:lnSpc>
                <a:spcPct val="90000"/>
              </a:lnSpc>
            </a:pPr>
            <a:r>
              <a:rPr lang="en-GB" sz="2000" dirty="0"/>
              <a:t>Digitalisation and direct </a:t>
            </a:r>
            <a:r>
              <a:rPr lang="en-GB" sz="2000" dirty="0" smtClean="0"/>
              <a:t>workers’ </a:t>
            </a:r>
            <a:r>
              <a:rPr lang="en-GB" sz="2000" dirty="0"/>
              <a:t>participation </a:t>
            </a:r>
            <a:endParaRPr lang="bg-BG"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lgn="ctr"/>
            <a:r>
              <a:rPr lang="en-GB" dirty="0"/>
              <a:t>Direct </a:t>
            </a:r>
            <a:r>
              <a:rPr lang="en-GB" dirty="0" smtClean="0"/>
              <a:t>workers’ participation: </a:t>
            </a:r>
            <a:r>
              <a:rPr lang="en-GB" dirty="0"/>
              <a:t>some new details</a:t>
            </a:r>
            <a:endParaRPr dirty="0"/>
          </a:p>
        </p:txBody>
      </p:sp>
      <p:sp>
        <p:nvSpPr>
          <p:cNvPr id="71" name="Google Shape;71;p15"/>
          <p:cNvSpPr txBox="1">
            <a:spLocks noGrp="1"/>
          </p:cNvSpPr>
          <p:nvPr>
            <p:ph type="body" idx="1"/>
          </p:nvPr>
        </p:nvSpPr>
        <p:spPr>
          <a:xfrm>
            <a:off x="-1" y="865162"/>
            <a:ext cx="9094763" cy="4093699"/>
          </a:xfrm>
          <a:prstGeom prst="rect">
            <a:avLst/>
          </a:prstGeom>
        </p:spPr>
        <p:txBody>
          <a:bodyPr spcFirstLastPara="1" wrap="square" lIns="91425" tIns="91425" rIns="91425" bIns="91425" anchor="t" anchorCtr="0">
            <a:noAutofit/>
          </a:bodyPr>
          <a:lstStyle/>
          <a:p>
            <a:pPr>
              <a:lnSpc>
                <a:spcPct val="80000"/>
              </a:lnSpc>
            </a:pPr>
            <a:r>
              <a:rPr lang="en-US" dirty="0"/>
              <a:t>According to the data of the European Company Survey 2019*, there is regular direct employee participation, with high influence, in 1/3 of the establishments in Bulgaria, </a:t>
            </a:r>
            <a:r>
              <a:rPr lang="en-US" dirty="0" smtClean="0"/>
              <a:t>while </a:t>
            </a:r>
            <a:r>
              <a:rPr lang="en-US" dirty="0"/>
              <a:t>in 31 % of establishments there is irregular direct employee’ participation, with limited influence</a:t>
            </a:r>
          </a:p>
          <a:p>
            <a:pPr>
              <a:lnSpc>
                <a:spcPct val="80000"/>
              </a:lnSpc>
            </a:pPr>
            <a:r>
              <a:rPr lang="en-US" dirty="0"/>
              <a:t>Practically most of the forms of direct participation are implemented in the selected industrial </a:t>
            </a:r>
            <a:r>
              <a:rPr lang="en-US" dirty="0" smtClean="0"/>
              <a:t>sectors; </a:t>
            </a:r>
            <a:r>
              <a:rPr lang="en-US" dirty="0"/>
              <a:t>group delegation is implemented only in the pharmaceutical industry;</a:t>
            </a:r>
          </a:p>
          <a:p>
            <a:pPr>
              <a:lnSpc>
                <a:spcPct val="80000"/>
              </a:lnSpc>
            </a:pPr>
            <a:r>
              <a:rPr lang="en-US" dirty="0"/>
              <a:t>In the construction only some consultative forms (meeting with managers etc.) and workers’ suggestion systems are implemented</a:t>
            </a:r>
          </a:p>
          <a:p>
            <a:pPr>
              <a:lnSpc>
                <a:spcPct val="80000"/>
              </a:lnSpc>
            </a:pPr>
            <a:r>
              <a:rPr lang="en-US" dirty="0"/>
              <a:t>In the communications (posts and telecommunication)  only group consultations and group delegations are mentioned</a:t>
            </a:r>
          </a:p>
          <a:p>
            <a:pPr>
              <a:lnSpc>
                <a:spcPct val="80000"/>
              </a:lnSpc>
            </a:pPr>
            <a:r>
              <a:rPr lang="en-US" dirty="0"/>
              <a:t>In many of the MNC-subsidiaries from various sectors various forms of direct participation are implemented, mainly consultative, but in some of them there are well developed systems of workers’ suggestions</a:t>
            </a:r>
          </a:p>
          <a:p>
            <a:pPr>
              <a:lnSpc>
                <a:spcPct val="80000"/>
              </a:lnSpc>
            </a:pPr>
            <a:r>
              <a:rPr lang="en-US" dirty="0"/>
              <a:t>In selected </a:t>
            </a:r>
            <a:r>
              <a:rPr lang="en-US" dirty="0" smtClean="0"/>
              <a:t>companies - </a:t>
            </a:r>
            <a:r>
              <a:rPr lang="en-US" dirty="0" err="1" smtClean="0"/>
              <a:t>Sofarma</a:t>
            </a:r>
            <a:r>
              <a:rPr lang="en-US" dirty="0" smtClean="0"/>
              <a:t> </a:t>
            </a:r>
            <a:r>
              <a:rPr lang="en-US" dirty="0"/>
              <a:t>and </a:t>
            </a:r>
            <a:r>
              <a:rPr lang="en-US" dirty="0" err="1"/>
              <a:t>Vivacom</a:t>
            </a:r>
            <a:r>
              <a:rPr lang="en-US" dirty="0"/>
              <a:t> only some forms of information (rarely consultations) like meetings with managers, pre-shift  meetings etc. are implemented</a:t>
            </a:r>
          </a:p>
          <a:p>
            <a:pPr marL="114300" indent="0">
              <a:lnSpc>
                <a:spcPct val="80000"/>
              </a:lnSpc>
              <a:buNone/>
            </a:pPr>
            <a:r>
              <a:rPr lang="en-GB" sz="2400" dirty="0"/>
              <a:t>	</a:t>
            </a:r>
            <a:endParaRPr lang="en-GB" sz="2400" dirty="0" smtClean="0"/>
          </a:p>
          <a:p>
            <a:pPr marL="114300" indent="0">
              <a:lnSpc>
                <a:spcPct val="80000"/>
              </a:lnSpc>
              <a:buNone/>
            </a:pPr>
            <a:r>
              <a:rPr lang="en-GB" sz="2400" dirty="0" smtClean="0"/>
              <a:t>*</a:t>
            </a:r>
            <a:r>
              <a:rPr lang="en-GB" sz="1100" dirty="0"/>
              <a:t>See European Company Survey 2019, </a:t>
            </a:r>
            <a:r>
              <a:rPr lang="en-GB" sz="1100" dirty="0">
                <a:hlinkClick r:id="rId3"/>
              </a:rPr>
              <a:t>https://www.eurofound.europa.eu</a:t>
            </a:r>
            <a:endParaRPr lang="en-GB" sz="1100" dirty="0"/>
          </a:p>
        </p:txBody>
      </p:sp>
    </p:spTree>
    <p:extLst>
      <p:ext uri="{BB962C8B-B14F-4D97-AF65-F5344CB8AC3E}">
        <p14:creationId xmlns:p14="http://schemas.microsoft.com/office/powerpoint/2010/main" val="240954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lgn="ctr"/>
            <a:r>
              <a:rPr lang="en-GB" dirty="0"/>
              <a:t>Direct </a:t>
            </a:r>
            <a:r>
              <a:rPr lang="en-GB" dirty="0" smtClean="0"/>
              <a:t>workers’ participation: </a:t>
            </a:r>
            <a:r>
              <a:rPr lang="en-GB" dirty="0"/>
              <a:t>some new details</a:t>
            </a:r>
            <a:endParaRPr dirty="0"/>
          </a:p>
        </p:txBody>
      </p:sp>
      <p:sp>
        <p:nvSpPr>
          <p:cNvPr id="71" name="Google Shape;71;p15"/>
          <p:cNvSpPr txBox="1">
            <a:spLocks noGrp="1"/>
          </p:cNvSpPr>
          <p:nvPr>
            <p:ph type="body" idx="1"/>
          </p:nvPr>
        </p:nvSpPr>
        <p:spPr>
          <a:xfrm>
            <a:off x="-1" y="865162"/>
            <a:ext cx="9094763" cy="4093699"/>
          </a:xfrm>
          <a:prstGeom prst="rect">
            <a:avLst/>
          </a:prstGeom>
        </p:spPr>
        <p:txBody>
          <a:bodyPr spcFirstLastPara="1" wrap="square" lIns="91425" tIns="91425" rIns="91425" bIns="91425" anchor="t" anchorCtr="0">
            <a:noAutofit/>
          </a:bodyPr>
          <a:lstStyle/>
          <a:p>
            <a:pPr>
              <a:lnSpc>
                <a:spcPct val="80000"/>
              </a:lnSpc>
            </a:pPr>
            <a:r>
              <a:rPr lang="en-GB" sz="2400" dirty="0"/>
              <a:t>In the industrial sectors the direct participation has a good impact on the activity of enterprises, the best for the pharmaceutical industry</a:t>
            </a:r>
            <a:r>
              <a:rPr lang="en-GB" sz="2400" dirty="0" smtClean="0"/>
              <a:t>;</a:t>
            </a:r>
          </a:p>
          <a:p>
            <a:pPr marL="114300" indent="0">
              <a:lnSpc>
                <a:spcPct val="80000"/>
              </a:lnSpc>
              <a:buNone/>
            </a:pPr>
            <a:endParaRPr lang="en-GB" sz="2400" dirty="0"/>
          </a:p>
          <a:p>
            <a:pPr>
              <a:lnSpc>
                <a:spcPct val="80000"/>
              </a:lnSpc>
            </a:pPr>
            <a:r>
              <a:rPr lang="en-GB" sz="2400" dirty="0"/>
              <a:t>For most of the sectors also positive impact on the work and employment is mentioned: mainly work organisation, working time arrangements, wage formation and remuneration mechanism, occupational health and safety, motivation for work</a:t>
            </a:r>
            <a:r>
              <a:rPr lang="en-GB" sz="2400" dirty="0" smtClean="0"/>
              <a:t>;</a:t>
            </a:r>
          </a:p>
          <a:p>
            <a:pPr marL="114300" indent="0">
              <a:lnSpc>
                <a:spcPct val="80000"/>
              </a:lnSpc>
              <a:buNone/>
            </a:pPr>
            <a:endParaRPr lang="en-GB" sz="2400" dirty="0"/>
          </a:p>
          <a:p>
            <a:pPr>
              <a:lnSpc>
                <a:spcPct val="80000"/>
              </a:lnSpc>
            </a:pPr>
            <a:r>
              <a:rPr lang="en-GB" sz="2400" dirty="0"/>
              <a:t>The negative impact is mainly related to the increase of work intensity and unfavourable working time regimes</a:t>
            </a:r>
            <a:endParaRPr lang="bg-BG" sz="2400" dirty="0"/>
          </a:p>
        </p:txBody>
      </p:sp>
    </p:spTree>
    <p:extLst>
      <p:ext uri="{BB962C8B-B14F-4D97-AF65-F5344CB8AC3E}">
        <p14:creationId xmlns:p14="http://schemas.microsoft.com/office/powerpoint/2010/main" val="339237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lgn="ctr"/>
            <a:r>
              <a:rPr lang="en-GB" dirty="0"/>
              <a:t>Direct </a:t>
            </a:r>
            <a:r>
              <a:rPr lang="en-GB" dirty="0" smtClean="0"/>
              <a:t>workers’ participation: </a:t>
            </a:r>
            <a:r>
              <a:rPr lang="en-GB" dirty="0"/>
              <a:t>some new details</a:t>
            </a:r>
            <a:endParaRPr dirty="0"/>
          </a:p>
        </p:txBody>
      </p:sp>
      <p:sp>
        <p:nvSpPr>
          <p:cNvPr id="71" name="Google Shape;71;p15"/>
          <p:cNvSpPr txBox="1">
            <a:spLocks noGrp="1"/>
          </p:cNvSpPr>
          <p:nvPr>
            <p:ph type="body" idx="1"/>
          </p:nvPr>
        </p:nvSpPr>
        <p:spPr>
          <a:xfrm>
            <a:off x="-1" y="865162"/>
            <a:ext cx="9094763" cy="4093699"/>
          </a:xfrm>
          <a:prstGeom prst="rect">
            <a:avLst/>
          </a:prstGeom>
        </p:spPr>
        <p:txBody>
          <a:bodyPr spcFirstLastPara="1" wrap="square" lIns="91425" tIns="91425" rIns="91425" bIns="91425" anchor="t" anchorCtr="0">
            <a:noAutofit/>
          </a:bodyPr>
          <a:lstStyle/>
          <a:p>
            <a:pPr>
              <a:lnSpc>
                <a:spcPct val="90000"/>
              </a:lnSpc>
            </a:pPr>
            <a:r>
              <a:rPr lang="en-GB" sz="2400" dirty="0"/>
              <a:t>In most of selected sectors there are industrial relations and social dialogue, both at </a:t>
            </a:r>
            <a:r>
              <a:rPr lang="en-GB" sz="2400" dirty="0" err="1"/>
              <a:t>sectoral</a:t>
            </a:r>
            <a:r>
              <a:rPr lang="en-GB" sz="2400" dirty="0"/>
              <a:t> and company level</a:t>
            </a:r>
            <a:r>
              <a:rPr lang="en-GB" sz="2400" dirty="0" smtClean="0"/>
              <a:t>;</a:t>
            </a:r>
          </a:p>
          <a:p>
            <a:pPr marL="114300" indent="0">
              <a:lnSpc>
                <a:spcPct val="90000"/>
              </a:lnSpc>
              <a:buNone/>
            </a:pPr>
            <a:endParaRPr lang="en-GB" sz="2400" dirty="0"/>
          </a:p>
          <a:p>
            <a:pPr>
              <a:lnSpc>
                <a:spcPct val="90000"/>
              </a:lnSpc>
            </a:pPr>
            <a:r>
              <a:rPr lang="en-GB" sz="2400" dirty="0"/>
              <a:t>According to most of the social partners, there are not substantial problems in the industrial relations at  company level, caused by the direct participation</a:t>
            </a:r>
            <a:r>
              <a:rPr lang="en-GB" sz="2400" dirty="0" smtClean="0"/>
              <a:t>;</a:t>
            </a:r>
          </a:p>
          <a:p>
            <a:pPr marL="114300" indent="0">
              <a:lnSpc>
                <a:spcPct val="90000"/>
              </a:lnSpc>
              <a:buNone/>
            </a:pPr>
            <a:endParaRPr lang="en-GB" sz="2400" dirty="0"/>
          </a:p>
          <a:p>
            <a:pPr>
              <a:lnSpc>
                <a:spcPct val="90000"/>
              </a:lnSpc>
            </a:pPr>
            <a:r>
              <a:rPr lang="en-GB" sz="2400" dirty="0"/>
              <a:t>For mining is mentioned that there is a process of decline of industrial actions</a:t>
            </a:r>
          </a:p>
        </p:txBody>
      </p:sp>
    </p:spTree>
    <p:extLst>
      <p:ext uri="{BB962C8B-B14F-4D97-AF65-F5344CB8AC3E}">
        <p14:creationId xmlns:p14="http://schemas.microsoft.com/office/powerpoint/2010/main" val="1312839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lgn="ctr"/>
            <a:r>
              <a:rPr lang="en-GB" dirty="0"/>
              <a:t>Digitalisation in </a:t>
            </a:r>
            <a:r>
              <a:rPr lang="en-GB" dirty="0" smtClean="0"/>
              <a:t>Bulgaria - main </a:t>
            </a:r>
            <a:r>
              <a:rPr lang="en-GB" dirty="0"/>
              <a:t>trends</a:t>
            </a:r>
            <a:endParaRPr dirty="0"/>
          </a:p>
        </p:txBody>
      </p:sp>
      <p:sp>
        <p:nvSpPr>
          <p:cNvPr id="71" name="Google Shape;71;p15"/>
          <p:cNvSpPr txBox="1">
            <a:spLocks noGrp="1"/>
          </p:cNvSpPr>
          <p:nvPr>
            <p:ph type="body" idx="1"/>
          </p:nvPr>
        </p:nvSpPr>
        <p:spPr>
          <a:xfrm>
            <a:off x="-1" y="640080"/>
            <a:ext cx="9094763" cy="4318781"/>
          </a:xfrm>
          <a:prstGeom prst="rect">
            <a:avLst/>
          </a:prstGeom>
        </p:spPr>
        <p:txBody>
          <a:bodyPr spcFirstLastPara="1" wrap="square" lIns="91425" tIns="91425" rIns="91425" bIns="91425" anchor="t" anchorCtr="0">
            <a:noAutofit/>
          </a:bodyPr>
          <a:lstStyle/>
          <a:p>
            <a:pPr>
              <a:lnSpc>
                <a:spcPct val="80000"/>
              </a:lnSpc>
            </a:pPr>
            <a:r>
              <a:rPr lang="en-GB" sz="2400" dirty="0"/>
              <a:t>According to the European level surveys on the digitalisation, Bulgaria usually is put into the group with “unrealised potential</a:t>
            </a:r>
            <a:r>
              <a:rPr lang="en-GB" sz="2400" dirty="0" smtClean="0"/>
              <a:t>”;</a:t>
            </a:r>
            <a:endParaRPr lang="en-GB" sz="2400" dirty="0"/>
          </a:p>
          <a:p>
            <a:pPr>
              <a:lnSpc>
                <a:spcPct val="80000"/>
              </a:lnSpc>
            </a:pPr>
            <a:endParaRPr lang="en-GB" sz="2400" dirty="0"/>
          </a:p>
          <a:p>
            <a:pPr>
              <a:lnSpc>
                <a:spcPct val="80000"/>
              </a:lnSpc>
            </a:pPr>
            <a:r>
              <a:rPr lang="en-GB" sz="2400" dirty="0"/>
              <a:t>The slow process of digitalisation is mainly because of human </a:t>
            </a:r>
          </a:p>
          <a:p>
            <a:pPr>
              <a:lnSpc>
                <a:spcPct val="80000"/>
              </a:lnSpc>
              <a:buFontTx/>
              <a:buNone/>
            </a:pPr>
            <a:r>
              <a:rPr lang="en-GB" sz="2400" dirty="0"/>
              <a:t>	capital: lack of digital skills and ageing of population; </a:t>
            </a:r>
          </a:p>
          <a:p>
            <a:pPr>
              <a:lnSpc>
                <a:spcPct val="80000"/>
              </a:lnSpc>
            </a:pPr>
            <a:endParaRPr lang="en-GB" sz="2400" dirty="0"/>
          </a:p>
          <a:p>
            <a:pPr>
              <a:lnSpc>
                <a:spcPct val="80000"/>
              </a:lnSpc>
            </a:pPr>
            <a:r>
              <a:rPr lang="en-GB" sz="2400" dirty="0"/>
              <a:t>Another reasons concern the high costs of implementing of new technologies, especially for the industry;</a:t>
            </a:r>
          </a:p>
          <a:p>
            <a:pPr>
              <a:lnSpc>
                <a:spcPct val="80000"/>
              </a:lnSpc>
            </a:pPr>
            <a:endParaRPr lang="en-GB" sz="2400" dirty="0"/>
          </a:p>
          <a:p>
            <a:pPr>
              <a:lnSpc>
                <a:spcPct val="80000"/>
              </a:lnSpc>
            </a:pPr>
            <a:r>
              <a:rPr lang="en-GB" sz="2400" dirty="0"/>
              <a:t>Most of the enterprises in Bulgaria are either with limited digitalisation(47%), or partially </a:t>
            </a:r>
            <a:r>
              <a:rPr lang="en-GB" sz="2400" dirty="0" smtClean="0"/>
              <a:t>digitalised: </a:t>
            </a:r>
            <a:r>
              <a:rPr lang="en-GB" sz="2400" dirty="0"/>
              <a:t>either with high use of robots and other digital technologies, but limited computer use, or with high computer use but limited use of robots of other digital technology (*)</a:t>
            </a:r>
          </a:p>
          <a:p>
            <a:pPr>
              <a:lnSpc>
                <a:spcPct val="80000"/>
              </a:lnSpc>
            </a:pPr>
            <a:r>
              <a:rPr lang="en-GB" sz="2400" dirty="0" smtClean="0"/>
              <a:t>* </a:t>
            </a:r>
            <a:r>
              <a:rPr lang="en-GB" sz="1100" dirty="0"/>
              <a:t>See </a:t>
            </a:r>
            <a:r>
              <a:rPr lang="en-GB" sz="1100" dirty="0" err="1"/>
              <a:t>Eurofound</a:t>
            </a:r>
            <a:r>
              <a:rPr lang="en-GB" sz="1100" dirty="0"/>
              <a:t> Company Survey 2019, </a:t>
            </a:r>
            <a:r>
              <a:rPr lang="en-GB" sz="1100" dirty="0">
                <a:hlinkClick r:id="rId3"/>
              </a:rPr>
              <a:t>https://www.eurofound.europa.eu</a:t>
            </a:r>
            <a:endParaRPr lang="en-GB" sz="1100" dirty="0"/>
          </a:p>
        </p:txBody>
      </p:sp>
    </p:spTree>
    <p:extLst>
      <p:ext uri="{BB962C8B-B14F-4D97-AF65-F5344CB8AC3E}">
        <p14:creationId xmlns:p14="http://schemas.microsoft.com/office/powerpoint/2010/main" val="41361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lgn="ctr"/>
            <a:r>
              <a:rPr lang="en-GB" dirty="0"/>
              <a:t>Digitalisation in </a:t>
            </a:r>
            <a:r>
              <a:rPr lang="en-GB" dirty="0" smtClean="0"/>
              <a:t>Bulgaria - main </a:t>
            </a:r>
            <a:r>
              <a:rPr lang="en-GB" dirty="0"/>
              <a:t>trends</a:t>
            </a:r>
            <a:endParaRPr dirty="0"/>
          </a:p>
        </p:txBody>
      </p:sp>
      <p:sp>
        <p:nvSpPr>
          <p:cNvPr id="71" name="Google Shape;71;p15"/>
          <p:cNvSpPr txBox="1">
            <a:spLocks noGrp="1"/>
          </p:cNvSpPr>
          <p:nvPr>
            <p:ph type="body" idx="1"/>
          </p:nvPr>
        </p:nvSpPr>
        <p:spPr>
          <a:xfrm>
            <a:off x="-1" y="717452"/>
            <a:ext cx="9094763" cy="4241409"/>
          </a:xfrm>
          <a:prstGeom prst="rect">
            <a:avLst/>
          </a:prstGeom>
        </p:spPr>
        <p:txBody>
          <a:bodyPr spcFirstLastPara="1" wrap="square" lIns="91425" tIns="91425" rIns="91425" bIns="91425" anchor="t" anchorCtr="0">
            <a:noAutofit/>
          </a:bodyPr>
          <a:lstStyle/>
          <a:p>
            <a:r>
              <a:rPr lang="en-GB" sz="2000" dirty="0"/>
              <a:t>The data, collected for the purposes of </a:t>
            </a:r>
            <a:r>
              <a:rPr lang="en-GB" sz="2000" dirty="0" smtClean="0"/>
              <a:t>the research </a:t>
            </a:r>
            <a:r>
              <a:rPr lang="en-GB" sz="2000" dirty="0"/>
              <a:t>DIRECT -2 from the social partners and companies indicated comparatively more advanced process of </a:t>
            </a:r>
            <a:r>
              <a:rPr lang="en-GB" sz="2000" dirty="0" smtClean="0"/>
              <a:t>digitalisation;</a:t>
            </a:r>
            <a:endParaRPr lang="en-GB" sz="2000" dirty="0"/>
          </a:p>
          <a:p>
            <a:r>
              <a:rPr lang="en-US" sz="2000" dirty="0">
                <a:solidFill>
                  <a:srgbClr val="5E696C"/>
                </a:solidFill>
              </a:rPr>
              <a:t>In many companies, including CEIBG affiliates  new technologies are implemented, including: </a:t>
            </a:r>
            <a:r>
              <a:rPr lang="en-US" sz="2000" dirty="0" err="1">
                <a:solidFill>
                  <a:srgbClr val="5E696C"/>
                </a:solidFill>
              </a:rPr>
              <a:t>automatisation</a:t>
            </a:r>
            <a:r>
              <a:rPr lang="en-US" sz="2000" dirty="0">
                <a:solidFill>
                  <a:srgbClr val="5E696C"/>
                </a:solidFill>
              </a:rPr>
              <a:t>; broad implementation of computer technologies; other digital technologies;</a:t>
            </a:r>
          </a:p>
          <a:p>
            <a:r>
              <a:rPr lang="en-US" sz="2000" dirty="0">
                <a:solidFill>
                  <a:srgbClr val="5E696C"/>
                </a:solidFill>
              </a:rPr>
              <a:t>These concern all the selected sectors; however, in some sectors like pharmaceutical production and telecommunications the </a:t>
            </a:r>
            <a:r>
              <a:rPr lang="en-US" sz="2000" dirty="0" err="1">
                <a:solidFill>
                  <a:srgbClr val="5E696C"/>
                </a:solidFill>
              </a:rPr>
              <a:t>digitalisation</a:t>
            </a:r>
            <a:r>
              <a:rPr lang="en-US" sz="2000" dirty="0">
                <a:solidFill>
                  <a:srgbClr val="5E696C"/>
                </a:solidFill>
              </a:rPr>
              <a:t> is more </a:t>
            </a:r>
            <a:r>
              <a:rPr lang="en-US" sz="2000" dirty="0" smtClean="0">
                <a:solidFill>
                  <a:srgbClr val="5E696C"/>
                </a:solidFill>
              </a:rPr>
              <a:t>advanced;</a:t>
            </a:r>
            <a:endParaRPr lang="en-US" sz="2000" dirty="0">
              <a:solidFill>
                <a:srgbClr val="5E696C"/>
              </a:solidFill>
            </a:endParaRPr>
          </a:p>
          <a:p>
            <a:r>
              <a:rPr lang="en-US" sz="2000" dirty="0">
                <a:solidFill>
                  <a:srgbClr val="5E696C"/>
                </a:solidFill>
              </a:rPr>
              <a:t>Under the COVID pandemic the implementation of digital technologies increased and new forms of communication and work </a:t>
            </a:r>
            <a:r>
              <a:rPr lang="en-US" sz="2000" dirty="0" err="1">
                <a:solidFill>
                  <a:srgbClr val="5E696C"/>
                </a:solidFill>
              </a:rPr>
              <a:t>organisation</a:t>
            </a:r>
            <a:r>
              <a:rPr lang="en-US" sz="2000" dirty="0">
                <a:solidFill>
                  <a:srgbClr val="5E696C"/>
                </a:solidFill>
              </a:rPr>
              <a:t> are implemented, mainly with increasing the use  of electronic </a:t>
            </a:r>
            <a:r>
              <a:rPr lang="en-US" sz="2000" dirty="0" smtClean="0">
                <a:solidFill>
                  <a:srgbClr val="5E696C"/>
                </a:solidFill>
              </a:rPr>
              <a:t>communications.</a:t>
            </a:r>
            <a:endParaRPr lang="en-US" sz="2000" dirty="0">
              <a:solidFill>
                <a:srgbClr val="5E696C"/>
              </a:solidFill>
            </a:endParaRPr>
          </a:p>
        </p:txBody>
      </p:sp>
    </p:spTree>
    <p:extLst>
      <p:ext uri="{BB962C8B-B14F-4D97-AF65-F5344CB8AC3E}">
        <p14:creationId xmlns:p14="http://schemas.microsoft.com/office/powerpoint/2010/main" val="3539362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Impact of the digitalisation and other technological innovations on the enterprises </a:t>
            </a:r>
            <a:r>
              <a:rPr lang="en-GB" dirty="0" smtClean="0"/>
              <a:t>and </a:t>
            </a:r>
            <a:r>
              <a:rPr lang="en-GB" dirty="0"/>
              <a:t>work</a:t>
            </a:r>
            <a:endParaRPr dirty="0"/>
          </a:p>
        </p:txBody>
      </p:sp>
      <p:sp>
        <p:nvSpPr>
          <p:cNvPr id="71" name="Google Shape;71;p15"/>
          <p:cNvSpPr txBox="1">
            <a:spLocks noGrp="1"/>
          </p:cNvSpPr>
          <p:nvPr>
            <p:ph type="body" idx="1"/>
          </p:nvPr>
        </p:nvSpPr>
        <p:spPr>
          <a:xfrm>
            <a:off x="-1" y="1104314"/>
            <a:ext cx="9094763" cy="3854547"/>
          </a:xfrm>
          <a:prstGeom prst="rect">
            <a:avLst/>
          </a:prstGeom>
        </p:spPr>
        <p:txBody>
          <a:bodyPr spcFirstLastPara="1" wrap="square" lIns="91425" tIns="91425" rIns="91425" bIns="91425" anchor="t" anchorCtr="0">
            <a:noAutofit/>
          </a:bodyPr>
          <a:lstStyle/>
          <a:p>
            <a:pPr>
              <a:lnSpc>
                <a:spcPct val="90000"/>
              </a:lnSpc>
            </a:pPr>
            <a:r>
              <a:rPr lang="en-GB" b="1" dirty="0"/>
              <a:t>Impact on the enterprises</a:t>
            </a:r>
          </a:p>
          <a:p>
            <a:pPr lvl="1">
              <a:lnSpc>
                <a:spcPct val="90000"/>
              </a:lnSpc>
            </a:pPr>
            <a:r>
              <a:rPr lang="en-GB" sz="1800" dirty="0"/>
              <a:t>The impact of the digitalisation on the enterprises is registered as rather positive for most of the sectors;</a:t>
            </a:r>
          </a:p>
          <a:p>
            <a:pPr lvl="1">
              <a:lnSpc>
                <a:spcPct val="90000"/>
              </a:lnSpc>
            </a:pPr>
            <a:r>
              <a:rPr lang="en-GB" sz="1800" dirty="0"/>
              <a:t>Improvement of several particular dimensions are indicted only for the pharmaceutical industry, mining and production of building </a:t>
            </a:r>
            <a:r>
              <a:rPr lang="en-GB" sz="1800" dirty="0" smtClean="0"/>
              <a:t>materials;</a:t>
            </a:r>
            <a:endParaRPr lang="en-GB" sz="1800" dirty="0"/>
          </a:p>
          <a:p>
            <a:pPr lvl="1">
              <a:lnSpc>
                <a:spcPct val="90000"/>
              </a:lnSpc>
            </a:pPr>
            <a:r>
              <a:rPr lang="en-GB" sz="1800" dirty="0"/>
              <a:t>The improvement of the quality of products is indicated only for the pharmaceutical </a:t>
            </a:r>
            <a:r>
              <a:rPr lang="en-GB" sz="1800" dirty="0" smtClean="0"/>
              <a:t>industry.</a:t>
            </a:r>
            <a:endParaRPr lang="bg-BG" sz="1800" dirty="0"/>
          </a:p>
        </p:txBody>
      </p:sp>
    </p:spTree>
    <p:extLst>
      <p:ext uri="{BB962C8B-B14F-4D97-AF65-F5344CB8AC3E}">
        <p14:creationId xmlns:p14="http://schemas.microsoft.com/office/powerpoint/2010/main" val="195675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45154" y="78059"/>
            <a:ext cx="8520600" cy="613316"/>
          </a:xfrm>
          <a:prstGeom prst="rect">
            <a:avLst/>
          </a:prstGeom>
        </p:spPr>
        <p:txBody>
          <a:bodyPr spcFirstLastPara="1" wrap="square" lIns="91425" tIns="91425" rIns="91425" bIns="91425" anchor="t" anchorCtr="0">
            <a:noAutofit/>
          </a:bodyPr>
          <a:lstStyle/>
          <a:p>
            <a:pPr lvl="0"/>
            <a:r>
              <a:rPr lang="en-GB" dirty="0"/>
              <a:t>Impact of the digitalisation and other technological innovations on the enterprises </a:t>
            </a:r>
            <a:r>
              <a:rPr lang="en-GB" dirty="0" smtClean="0"/>
              <a:t>and </a:t>
            </a:r>
            <a:r>
              <a:rPr lang="en-GB" dirty="0"/>
              <a:t>work</a:t>
            </a:r>
            <a:endParaRPr dirty="0"/>
          </a:p>
        </p:txBody>
      </p:sp>
      <p:sp>
        <p:nvSpPr>
          <p:cNvPr id="71" name="Google Shape;71;p15"/>
          <p:cNvSpPr txBox="1">
            <a:spLocks noGrp="1"/>
          </p:cNvSpPr>
          <p:nvPr>
            <p:ph type="body" idx="1"/>
          </p:nvPr>
        </p:nvSpPr>
        <p:spPr>
          <a:xfrm>
            <a:off x="-1" y="1104314"/>
            <a:ext cx="9094763" cy="3854547"/>
          </a:xfrm>
          <a:prstGeom prst="rect">
            <a:avLst/>
          </a:prstGeom>
        </p:spPr>
        <p:txBody>
          <a:bodyPr spcFirstLastPara="1" wrap="square" lIns="91425" tIns="91425" rIns="91425" bIns="91425" anchor="t" anchorCtr="0">
            <a:noAutofit/>
          </a:bodyPr>
          <a:lstStyle/>
          <a:p>
            <a:pPr>
              <a:lnSpc>
                <a:spcPct val="80000"/>
              </a:lnSpc>
            </a:pPr>
            <a:r>
              <a:rPr lang="en-GB" sz="2000" b="1" dirty="0"/>
              <a:t>Impact on the work and working conditions</a:t>
            </a:r>
            <a:r>
              <a:rPr lang="en-GB" sz="2000" dirty="0"/>
              <a:t>:</a:t>
            </a:r>
          </a:p>
          <a:p>
            <a:pPr marL="596900" lvl="1" indent="0">
              <a:lnSpc>
                <a:spcPct val="80000"/>
              </a:lnSpc>
              <a:buNone/>
            </a:pPr>
            <a:r>
              <a:rPr lang="en-GB" sz="1800" dirty="0"/>
              <a:t>For most of the sectors and companies rather positive impact is registered;</a:t>
            </a:r>
          </a:p>
          <a:p>
            <a:pPr marL="596900" lvl="1" indent="0">
              <a:lnSpc>
                <a:spcPct val="80000"/>
              </a:lnSpc>
              <a:buNone/>
            </a:pPr>
            <a:r>
              <a:rPr lang="en-GB" sz="1800" dirty="0"/>
              <a:t>Most often these concerns the work organisation and working time; substantial impact is registered on the health and safety and well being at work, motivation for work and wages and less-on the qualification,  work-life balance and employee share ownership </a:t>
            </a:r>
            <a:r>
              <a:rPr lang="en-GB" sz="1800" dirty="0" smtClean="0"/>
              <a:t>schemes;</a:t>
            </a:r>
            <a:endParaRPr lang="en-GB" sz="1800" dirty="0"/>
          </a:p>
          <a:p>
            <a:pPr marL="596900" lvl="1" indent="0">
              <a:lnSpc>
                <a:spcPct val="80000"/>
              </a:lnSpc>
              <a:buNone/>
            </a:pPr>
            <a:r>
              <a:rPr lang="en-GB" sz="1800" dirty="0"/>
              <a:t>In the pharmaceutical production positive impact is registered for all dimensions of labour; for communications, the positive impact is registered only for a few dimensions;</a:t>
            </a:r>
          </a:p>
          <a:p>
            <a:pPr marL="596900" lvl="1" indent="0">
              <a:lnSpc>
                <a:spcPct val="80000"/>
              </a:lnSpc>
              <a:buNone/>
            </a:pPr>
            <a:r>
              <a:rPr lang="en-GB" sz="1800" dirty="0"/>
              <a:t>Negative impact is mostly registered </a:t>
            </a:r>
            <a:r>
              <a:rPr lang="en-GB" sz="1800" dirty="0" smtClean="0"/>
              <a:t>in </a:t>
            </a:r>
            <a:r>
              <a:rPr lang="en-GB" sz="1800" dirty="0"/>
              <a:t>construction; </a:t>
            </a:r>
          </a:p>
          <a:p>
            <a:pPr marL="596900" lvl="1" indent="0">
              <a:lnSpc>
                <a:spcPct val="80000"/>
              </a:lnSpc>
              <a:buNone/>
            </a:pPr>
            <a:r>
              <a:rPr lang="en-GB" sz="1800" dirty="0"/>
              <a:t>Increasing of occupational stress an redundancies are also indicated in communications </a:t>
            </a:r>
            <a:r>
              <a:rPr lang="en-GB" sz="1800" dirty="0" smtClean="0"/>
              <a:t>as </a:t>
            </a:r>
            <a:r>
              <a:rPr lang="en-GB" sz="1800" dirty="0"/>
              <a:t>a whole and in the telecommunications in particular (</a:t>
            </a:r>
            <a:r>
              <a:rPr lang="en-GB" sz="1800" dirty="0" err="1"/>
              <a:t>Vivacom</a:t>
            </a:r>
            <a:r>
              <a:rPr lang="en-GB" sz="1800" dirty="0"/>
              <a:t>)</a:t>
            </a:r>
          </a:p>
          <a:p>
            <a:pPr marL="596900" lvl="1" indent="0">
              <a:lnSpc>
                <a:spcPct val="80000"/>
              </a:lnSpc>
              <a:buNone/>
            </a:pPr>
            <a:r>
              <a:rPr lang="en-GB" sz="1800" dirty="0"/>
              <a:t>Only for the pharmaceutical production (also for </a:t>
            </a:r>
            <a:r>
              <a:rPr lang="en-GB" sz="1800" dirty="0" err="1" smtClean="0"/>
              <a:t>Sofarma</a:t>
            </a:r>
            <a:r>
              <a:rPr lang="en-GB" sz="1800" dirty="0"/>
              <a:t>) no negative impact is registered</a:t>
            </a:r>
            <a:endParaRPr lang="bg-BG" sz="1800" dirty="0"/>
          </a:p>
        </p:txBody>
      </p:sp>
    </p:spTree>
    <p:extLst>
      <p:ext uri="{BB962C8B-B14F-4D97-AF65-F5344CB8AC3E}">
        <p14:creationId xmlns:p14="http://schemas.microsoft.com/office/powerpoint/2010/main" val="3029461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al">
  <a:themeElements>
    <a:clrScheme name="Coral">
      <a:dk1>
        <a:srgbClr val="EB5F35"/>
      </a:dk1>
      <a:lt1>
        <a:srgbClr val="FFFFFF"/>
      </a:lt1>
      <a:dk2>
        <a:srgbClr val="5E696C"/>
      </a:dk2>
      <a:lt2>
        <a:srgbClr val="BFC7CA"/>
      </a:lt2>
      <a:accent1>
        <a:srgbClr val="1E2D31"/>
      </a:accent1>
      <a:accent2>
        <a:srgbClr val="273C42"/>
      </a:accent2>
      <a:accent3>
        <a:srgbClr val="1A3C90"/>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1202</Words>
  <Application>Microsoft Office PowerPoint</Application>
  <PresentationFormat>On-screen Show (16:9)</PresentationFormat>
  <Paragraphs>82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Roboto Condensed</vt:lpstr>
      <vt:lpstr>Lato</vt:lpstr>
      <vt:lpstr>Playfair Display</vt:lpstr>
      <vt:lpstr>Coral</vt:lpstr>
      <vt:lpstr>Expanding and Improving Workplace Democracy as a Prerequisite for Humanising Labor and Work Environment DIRECT II Presentation of the Bulgarian National Report</vt:lpstr>
      <vt:lpstr>Content</vt:lpstr>
      <vt:lpstr>Direct workers’ participation: some new details</vt:lpstr>
      <vt:lpstr>Direct workers’ participation: some new details</vt:lpstr>
      <vt:lpstr>Direct workers’ participation: some new details</vt:lpstr>
      <vt:lpstr>Digitalisation in Bulgaria - main trends</vt:lpstr>
      <vt:lpstr>Digitalisation in Bulgaria - main trends</vt:lpstr>
      <vt:lpstr>Impact of the digitalisation and other technological innovations on the enterprises and work</vt:lpstr>
      <vt:lpstr>Impact of the digitalisation and other technological innovations on the enterprises and work</vt:lpstr>
      <vt:lpstr>Impact of the digitalisation and other technological innovations on the enterprises and work</vt:lpstr>
      <vt:lpstr>Digitalisation and direct workers’ participation</vt:lpstr>
      <vt:lpstr>CONCLUSIONS</vt:lpstr>
      <vt:lpstr>CONCLUSIONS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and Improving Workplace Democracy as a Prerequisite for Humanising Labor and Work Environment DIRECT II Presentation of draft framework of the survey</dc:title>
  <dc:creator>vanko</dc:creator>
  <cp:lastModifiedBy>Ina Atanasova</cp:lastModifiedBy>
  <cp:revision>31</cp:revision>
  <dcterms:modified xsi:type="dcterms:W3CDTF">2022-02-03T10:43:38Z</dcterms:modified>
</cp:coreProperties>
</file>