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Lato" charset="0"/>
      <p:regular r:id="rId29"/>
      <p:bold r:id="rId30"/>
      <p:italic r:id="rId31"/>
      <p:boldItalic r:id="rId32"/>
    </p:embeddedFont>
    <p:embeddedFont>
      <p:font typeface="Raleway" charset="-52"/>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5" d="100"/>
          <a:sy n="135" d="100"/>
        </p:scale>
        <p:origin x="-84" y="-6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4634283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6fa3c89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ff306a1af_0_22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eff306a1af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eff306a1af_0_22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eff306a1af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eff306a1af_0_23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eff306a1af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eff306a1af_0_23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eff306a1af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ff306a1af_0_24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eff306a1af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eff306a1af_0_24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eff306a1af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ff306a1af_0_26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eff306a1af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ff306a1af_0_26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eff306a1af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ff306a1af_0_27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eff306a1af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eff306a1af_0_27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eff306a1af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eff306a1af_0_28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eff306a1af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eff306a1af_0_28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eff306a1af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eff306a1af_0_29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eff306a1af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eff306a1af_0_29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eff306a1af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ff306a1af_0_30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eff306a1af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eff306a1af_0_30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eff306a1af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c6fa3c898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c6fa3c89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eff306a1af_0_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eff306a1a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eff306a1af_0_1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eff306a1af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eff306a1af_0_19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eff306a1af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eff306a1af_0_19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eff306a1af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eff306a1af_0_20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eff306a1a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eff306a1af_0_2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eff306a1af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eff306a1af_0_21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eff306a1af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Clr>
                <a:schemeClr val="dk1"/>
              </a:buClr>
              <a:buSzPts val="3600"/>
              <a:buNone/>
              <a:defRPr sz="3600">
                <a:solidFill>
                  <a:schemeClr val="dk1"/>
                </a:solidFill>
              </a:defRPr>
            </a:lvl2pPr>
            <a:lvl3pPr lvl="2" algn="ctr" rtl="0">
              <a:spcBef>
                <a:spcPts val="0"/>
              </a:spcBef>
              <a:spcAft>
                <a:spcPts val="0"/>
              </a:spcAft>
              <a:buClr>
                <a:schemeClr val="dk1"/>
              </a:buClr>
              <a:buSzPts val="3600"/>
              <a:buNone/>
              <a:defRPr sz="3600">
                <a:solidFill>
                  <a:schemeClr val="dk1"/>
                </a:solidFill>
              </a:defRPr>
            </a:lvl3pPr>
            <a:lvl4pPr lvl="3" algn="ctr" rtl="0">
              <a:spcBef>
                <a:spcPts val="0"/>
              </a:spcBef>
              <a:spcAft>
                <a:spcPts val="0"/>
              </a:spcAft>
              <a:buClr>
                <a:schemeClr val="dk1"/>
              </a:buClr>
              <a:buSzPts val="3600"/>
              <a:buNone/>
              <a:defRPr sz="3600">
                <a:solidFill>
                  <a:schemeClr val="dk1"/>
                </a:solidFill>
              </a:defRPr>
            </a:lvl4pPr>
            <a:lvl5pPr lvl="4" algn="ctr" rtl="0">
              <a:spcBef>
                <a:spcPts val="0"/>
              </a:spcBef>
              <a:spcAft>
                <a:spcPts val="0"/>
              </a:spcAft>
              <a:buClr>
                <a:schemeClr val="dk1"/>
              </a:buClr>
              <a:buSzPts val="3600"/>
              <a:buNone/>
              <a:defRPr sz="3600">
                <a:solidFill>
                  <a:schemeClr val="dk1"/>
                </a:solidFill>
              </a:defRPr>
            </a:lvl5pPr>
            <a:lvl6pPr lvl="5" algn="ctr" rtl="0">
              <a:spcBef>
                <a:spcPts val="0"/>
              </a:spcBef>
              <a:spcAft>
                <a:spcPts val="0"/>
              </a:spcAft>
              <a:buClr>
                <a:schemeClr val="dk1"/>
              </a:buClr>
              <a:buSzPts val="3600"/>
              <a:buNone/>
              <a:defRPr sz="3600">
                <a:solidFill>
                  <a:schemeClr val="dk1"/>
                </a:solidFill>
              </a:defRPr>
            </a:lvl6pPr>
            <a:lvl7pPr lvl="6" algn="ctr" rtl="0">
              <a:spcBef>
                <a:spcPts val="0"/>
              </a:spcBef>
              <a:spcAft>
                <a:spcPts val="0"/>
              </a:spcAft>
              <a:buClr>
                <a:schemeClr val="dk1"/>
              </a:buClr>
              <a:buSzPts val="3600"/>
              <a:buNone/>
              <a:defRPr sz="3600">
                <a:solidFill>
                  <a:schemeClr val="dk1"/>
                </a:solidFill>
              </a:defRPr>
            </a:lvl7pPr>
            <a:lvl8pPr lvl="7" algn="ctr" rtl="0">
              <a:spcBef>
                <a:spcPts val="0"/>
              </a:spcBef>
              <a:spcAft>
                <a:spcPts val="0"/>
              </a:spcAft>
              <a:buClr>
                <a:schemeClr val="dk1"/>
              </a:buClr>
              <a:buSzPts val="3600"/>
              <a:buNone/>
              <a:defRPr sz="3600">
                <a:solidFill>
                  <a:schemeClr val="dk1"/>
                </a:solidFill>
              </a:defRPr>
            </a:lvl8pPr>
            <a:lvl9pPr lvl="8" algn="ctr" rtl="0">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Lato"/>
                <a:ea typeface="Lato"/>
                <a:cs typeface="Lato"/>
                <a:sym typeface="Lato"/>
              </a:defRPr>
            </a:lvl1pPr>
            <a:lvl2pPr lvl="1" algn="r" rtl="0">
              <a:buNone/>
              <a:defRPr sz="1000">
                <a:solidFill>
                  <a:schemeClr val="dk2"/>
                </a:solidFill>
                <a:latin typeface="Lato"/>
                <a:ea typeface="Lato"/>
                <a:cs typeface="Lato"/>
                <a:sym typeface="Lato"/>
              </a:defRPr>
            </a:lvl2pPr>
            <a:lvl3pPr lvl="2" algn="r" rtl="0">
              <a:buNone/>
              <a:defRPr sz="1000">
                <a:solidFill>
                  <a:schemeClr val="dk2"/>
                </a:solidFill>
                <a:latin typeface="Lato"/>
                <a:ea typeface="Lato"/>
                <a:cs typeface="Lato"/>
                <a:sym typeface="Lato"/>
              </a:defRPr>
            </a:lvl3pPr>
            <a:lvl4pPr lvl="3" algn="r" rtl="0">
              <a:buNone/>
              <a:defRPr sz="1000">
                <a:solidFill>
                  <a:schemeClr val="dk2"/>
                </a:solidFill>
                <a:latin typeface="Lato"/>
                <a:ea typeface="Lato"/>
                <a:cs typeface="Lato"/>
                <a:sym typeface="Lato"/>
              </a:defRPr>
            </a:lvl4pPr>
            <a:lvl5pPr lvl="4" algn="r" rtl="0">
              <a:buNone/>
              <a:defRPr sz="1000">
                <a:solidFill>
                  <a:schemeClr val="dk2"/>
                </a:solidFill>
                <a:latin typeface="Lato"/>
                <a:ea typeface="Lato"/>
                <a:cs typeface="Lato"/>
                <a:sym typeface="Lato"/>
              </a:defRPr>
            </a:lvl5pPr>
            <a:lvl6pPr lvl="5" algn="r" rtl="0">
              <a:buNone/>
              <a:defRPr sz="1000">
                <a:solidFill>
                  <a:schemeClr val="dk2"/>
                </a:solidFill>
                <a:latin typeface="Lato"/>
                <a:ea typeface="Lato"/>
                <a:cs typeface="Lato"/>
                <a:sym typeface="Lato"/>
              </a:defRPr>
            </a:lvl6pPr>
            <a:lvl7pPr lvl="6" algn="r" rtl="0">
              <a:buNone/>
              <a:defRPr sz="1000">
                <a:solidFill>
                  <a:schemeClr val="dk2"/>
                </a:solidFill>
                <a:latin typeface="Lato"/>
                <a:ea typeface="Lato"/>
                <a:cs typeface="Lato"/>
                <a:sym typeface="Lato"/>
              </a:defRPr>
            </a:lvl7pPr>
            <a:lvl8pPr lvl="7" algn="r" rtl="0">
              <a:buNone/>
              <a:defRPr sz="1000">
                <a:solidFill>
                  <a:schemeClr val="dk2"/>
                </a:solidFill>
                <a:latin typeface="Lato"/>
                <a:ea typeface="Lato"/>
                <a:cs typeface="Lato"/>
                <a:sym typeface="Lato"/>
              </a:defRPr>
            </a:lvl8pPr>
            <a:lvl9pPr lvl="8" algn="r" rtl="0">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18175" y="1249300"/>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Project DIRECT II:</a:t>
            </a:r>
            <a:br>
              <a:rPr lang="en"/>
            </a:br>
            <a:r>
              <a:rPr lang="en"/>
              <a:t>3rd stage analysis</a:t>
            </a:r>
            <a:endParaRPr/>
          </a:p>
        </p:txBody>
      </p:sp>
      <p:sp>
        <p:nvSpPr>
          <p:cNvPr id="73" name="Google Shape;73;p13"/>
          <p:cNvSpPr txBox="1">
            <a:spLocks noGrp="1"/>
          </p:cNvSpPr>
          <p:nvPr>
            <p:ph type="subTitle" idx="1"/>
          </p:nvPr>
        </p:nvSpPr>
        <p:spPr>
          <a:xfrm>
            <a:off x="2465175" y="3771850"/>
            <a:ext cx="6256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Expanding and Improving Workplace Democracy as a Prerequisite for Humanising Labour and Work Environment DIRECT II VS/2020/0101</a:t>
            </a:r>
            <a:endParaRPr/>
          </a:p>
          <a:p>
            <a:pPr marL="0" lvl="0" indent="0" algn="l" rtl="0">
              <a:spcBef>
                <a:spcPts val="0"/>
              </a:spcBef>
              <a:spcAft>
                <a:spcPts val="0"/>
              </a:spcAft>
              <a:buNone/>
            </a:pPr>
            <a:endParaRPr/>
          </a:p>
        </p:txBody>
      </p:sp>
      <p:pic>
        <p:nvPicPr>
          <p:cNvPr id="74" name="Google Shape;74;p13"/>
          <p:cNvPicPr preferRelativeResize="0"/>
          <p:nvPr/>
        </p:nvPicPr>
        <p:blipFill>
          <a:blip r:embed="rId3">
            <a:alphaModFix/>
          </a:blip>
          <a:stretch>
            <a:fillRect/>
          </a:stretch>
        </p:blipFill>
        <p:spPr>
          <a:xfrm>
            <a:off x="2465175" y="0"/>
            <a:ext cx="6256501" cy="828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28" name="Google Shape;128;p22"/>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r>
              <a:rPr lang="en" sz="1400" b="1"/>
              <a:t>Medochemie-HR Approach</a:t>
            </a:r>
            <a:endParaRPr sz="1400" b="1"/>
          </a:p>
          <a:p>
            <a:pPr marL="457200" lvl="0" indent="-342900" algn="l" rtl="0">
              <a:spcBef>
                <a:spcPts val="1600"/>
              </a:spcBef>
              <a:spcAft>
                <a:spcPts val="0"/>
              </a:spcAft>
              <a:buSzPts val="1800"/>
              <a:buChar char="●"/>
            </a:pPr>
            <a:r>
              <a:rPr lang="en" sz="1400" b="1"/>
              <a:t>The reasons for agreeing changes to work organisation were mainly to prevent infections and for the introduction of smart working</a:t>
            </a:r>
            <a:endParaRPr sz="1400" b="1"/>
          </a:p>
          <a:p>
            <a:pPr marL="457200" lvl="0" indent="-317500" algn="l" rtl="0">
              <a:spcBef>
                <a:spcPts val="0"/>
              </a:spcBef>
              <a:spcAft>
                <a:spcPts val="0"/>
              </a:spcAft>
              <a:buSzPts val="1400"/>
              <a:buChar char="●"/>
            </a:pPr>
            <a:r>
              <a:rPr lang="en" sz="1400" b="1"/>
              <a:t>The risk of infection will accelerate the use of ICT</a:t>
            </a:r>
            <a:endParaRPr sz="1400" b="1"/>
          </a:p>
          <a:p>
            <a:pPr marL="457200" lvl="0" indent="-317500" algn="l" rtl="0">
              <a:spcBef>
                <a:spcPts val="0"/>
              </a:spcBef>
              <a:spcAft>
                <a:spcPts val="0"/>
              </a:spcAft>
              <a:buSzPts val="1400"/>
              <a:buChar char="●"/>
            </a:pPr>
            <a:r>
              <a:rPr lang="en" sz="1400" b="1"/>
              <a:t>The risk of infection together with the accelerated use of ICT will accelerate the implementation of DP</a:t>
            </a:r>
            <a:endParaRPr sz="1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34" name="Google Shape;134;p23"/>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Medochemie-Final statements</a:t>
            </a:r>
            <a:endParaRPr sz="1300" b="1"/>
          </a:p>
          <a:p>
            <a:pPr marL="457200" lvl="0" indent="-311150" algn="l" rtl="0">
              <a:spcBef>
                <a:spcPts val="1600"/>
              </a:spcBef>
              <a:spcAft>
                <a:spcPts val="0"/>
              </a:spcAft>
              <a:buSzPts val="1300"/>
              <a:buChar char="●"/>
            </a:pPr>
            <a:r>
              <a:rPr lang="en" sz="1300" b="1"/>
              <a:t>The nature of the product somehow limits the implementation of DP as described by our definition</a:t>
            </a:r>
            <a:endParaRPr sz="1300" b="1"/>
          </a:p>
          <a:p>
            <a:pPr marL="457200" lvl="0" indent="-311150" algn="l" rtl="0">
              <a:spcBef>
                <a:spcPts val="0"/>
              </a:spcBef>
              <a:spcAft>
                <a:spcPts val="0"/>
              </a:spcAft>
              <a:buSzPts val="1300"/>
              <a:buChar char="●"/>
            </a:pPr>
            <a:r>
              <a:rPr lang="en" sz="1300" b="1"/>
              <a:t>They are guided by Good Manufacturing Practice (GMP) that does not allow any deviation from the procedures therefore it is difficult to allow autonomy to the employees</a:t>
            </a:r>
            <a:endParaRPr sz="1300" b="1"/>
          </a:p>
          <a:p>
            <a:pPr marL="457200" lvl="0" indent="-311150" algn="l" rtl="0">
              <a:spcBef>
                <a:spcPts val="0"/>
              </a:spcBef>
              <a:spcAft>
                <a:spcPts val="0"/>
              </a:spcAft>
              <a:buSzPts val="1300"/>
              <a:buChar char="●"/>
            </a:pPr>
            <a:r>
              <a:rPr lang="en" sz="1300" b="1"/>
              <a:t>Management however believes that some form of DP might be achieved through:</a:t>
            </a:r>
            <a:endParaRPr sz="1300" b="1"/>
          </a:p>
          <a:p>
            <a:pPr marL="914400" lvl="1" indent="-311150" algn="l" rtl="0">
              <a:spcBef>
                <a:spcPts val="0"/>
              </a:spcBef>
              <a:spcAft>
                <a:spcPts val="0"/>
              </a:spcAft>
              <a:buSzPts val="1300"/>
              <a:buChar char="○"/>
            </a:pPr>
            <a:r>
              <a:rPr lang="en" sz="1300" b="1"/>
              <a:t>Performance Management System</a:t>
            </a:r>
            <a:endParaRPr sz="1300" b="1"/>
          </a:p>
          <a:p>
            <a:pPr marL="914400" lvl="1" indent="-311150" algn="l" rtl="0">
              <a:spcBef>
                <a:spcPts val="0"/>
              </a:spcBef>
              <a:spcAft>
                <a:spcPts val="0"/>
              </a:spcAft>
              <a:buSzPts val="1300"/>
              <a:buChar char="○"/>
            </a:pPr>
            <a:r>
              <a:rPr lang="en" sz="1300" b="1"/>
              <a:t>Innovation Platform</a:t>
            </a:r>
            <a:endParaRPr sz="1300" b="1"/>
          </a:p>
          <a:p>
            <a:pPr marL="914400" lvl="1" indent="-311150" algn="l" rtl="0">
              <a:spcBef>
                <a:spcPts val="0"/>
              </a:spcBef>
              <a:spcAft>
                <a:spcPts val="0"/>
              </a:spcAft>
              <a:buSzPts val="1300"/>
              <a:buChar char="○"/>
            </a:pPr>
            <a:r>
              <a:rPr lang="en" sz="1300" b="1"/>
              <a:t>Ambassadors for the Environmental Committee</a:t>
            </a:r>
            <a:endParaRPr sz="1300" b="1"/>
          </a:p>
          <a:p>
            <a:pPr marL="914400" lvl="1" indent="-311150" algn="l" rtl="0">
              <a:spcBef>
                <a:spcPts val="0"/>
              </a:spcBef>
              <a:spcAft>
                <a:spcPts val="0"/>
              </a:spcAft>
              <a:buSzPts val="1300"/>
              <a:buChar char="○"/>
            </a:pPr>
            <a:r>
              <a:rPr lang="en" sz="1300" b="1"/>
              <a:t>Attitude surveys</a:t>
            </a:r>
            <a:endParaRPr sz="13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40" name="Google Shape;140;p24"/>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11150" algn="l" rtl="0">
              <a:spcBef>
                <a:spcPts val="1600"/>
              </a:spcBef>
              <a:spcAft>
                <a:spcPts val="0"/>
              </a:spcAft>
              <a:buSzPts val="1300"/>
              <a:buChar char="●"/>
            </a:pPr>
            <a:r>
              <a:rPr lang="en" sz="1300" b="1"/>
              <a:t>As a general approach there is matching between the responses of the management side and the employees side</a:t>
            </a:r>
            <a:endParaRPr sz="1300" b="1"/>
          </a:p>
          <a:p>
            <a:pPr marL="457200" lvl="0" indent="-311150" algn="l" rtl="0">
              <a:spcBef>
                <a:spcPts val="0"/>
              </a:spcBef>
              <a:spcAft>
                <a:spcPts val="0"/>
              </a:spcAft>
              <a:buSzPts val="1300"/>
              <a:buChar char="●"/>
            </a:pPr>
            <a:r>
              <a:rPr lang="en" sz="1300" b="1"/>
              <a:t>It is  clear that there is no DP policy and no DP arrangements introduced</a:t>
            </a:r>
            <a:endParaRPr sz="1300" b="1"/>
          </a:p>
          <a:p>
            <a:pPr marL="914400" lvl="1" indent="-311150" algn="l" rtl="0">
              <a:spcBef>
                <a:spcPts val="0"/>
              </a:spcBef>
              <a:spcAft>
                <a:spcPts val="0"/>
              </a:spcAft>
              <a:buSzPts val="1300"/>
              <a:buChar char="○"/>
            </a:pPr>
            <a:r>
              <a:rPr lang="en" sz="1300" b="1"/>
              <a:t>This is affected by the GMP certification</a:t>
            </a:r>
            <a:endParaRPr sz="1300" b="1"/>
          </a:p>
          <a:p>
            <a:pPr marL="457200" lvl="0" indent="-311150" algn="l" rtl="0">
              <a:spcBef>
                <a:spcPts val="0"/>
              </a:spcBef>
              <a:spcAft>
                <a:spcPts val="0"/>
              </a:spcAft>
              <a:buSzPts val="1300"/>
              <a:buChar char="●"/>
            </a:pPr>
            <a:r>
              <a:rPr lang="en" sz="1300" b="1"/>
              <a:t>Social dialogue forms are in place in the form of collective bargaining agreements and consultations with the trade unions and the employee representation is achieved through the elected works councils</a:t>
            </a:r>
            <a:endParaRPr sz="13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46" name="Google Shape;146;p25"/>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0" lvl="0" indent="0" algn="l" rtl="0">
              <a:spcBef>
                <a:spcPts val="1600"/>
              </a:spcBef>
              <a:spcAft>
                <a:spcPts val="0"/>
              </a:spcAft>
              <a:buNone/>
            </a:pPr>
            <a:r>
              <a:rPr lang="en" sz="1300" b="1"/>
              <a:t>Communication is achieved through:</a:t>
            </a:r>
            <a:endParaRPr sz="1300" b="1"/>
          </a:p>
          <a:p>
            <a:pPr marL="457200" lvl="0" indent="-311150" algn="l" rtl="0">
              <a:spcBef>
                <a:spcPts val="1600"/>
              </a:spcBef>
              <a:spcAft>
                <a:spcPts val="0"/>
              </a:spcAft>
              <a:buSzPts val="1300"/>
              <a:buChar char="●"/>
            </a:pPr>
            <a:r>
              <a:rPr lang="en" sz="1300" b="1"/>
              <a:t>Company magazine</a:t>
            </a:r>
            <a:endParaRPr sz="1300" b="1"/>
          </a:p>
          <a:p>
            <a:pPr marL="457200" lvl="0" indent="-311150" algn="l" rtl="0">
              <a:spcBef>
                <a:spcPts val="0"/>
              </a:spcBef>
              <a:spcAft>
                <a:spcPts val="0"/>
              </a:spcAft>
              <a:buSzPts val="1300"/>
              <a:buChar char="●"/>
            </a:pPr>
            <a:r>
              <a:rPr lang="en" sz="1300" b="1"/>
              <a:t>Leaflets</a:t>
            </a:r>
            <a:endParaRPr sz="1300" b="1"/>
          </a:p>
          <a:p>
            <a:pPr marL="457200" lvl="0" indent="-311150" algn="l" rtl="0">
              <a:spcBef>
                <a:spcPts val="0"/>
              </a:spcBef>
              <a:spcAft>
                <a:spcPts val="0"/>
              </a:spcAft>
              <a:buSzPts val="1300"/>
              <a:buChar char="●"/>
            </a:pPr>
            <a:r>
              <a:rPr lang="en" sz="1300" b="1"/>
              <a:t>Notice Boards</a:t>
            </a:r>
            <a:endParaRPr sz="1300" b="1"/>
          </a:p>
          <a:p>
            <a:pPr marL="457200" lvl="0" indent="-311150" algn="l" rtl="0">
              <a:spcBef>
                <a:spcPts val="0"/>
              </a:spcBef>
              <a:spcAft>
                <a:spcPts val="0"/>
              </a:spcAft>
              <a:buSzPts val="1300"/>
              <a:buChar char="●"/>
            </a:pPr>
            <a:r>
              <a:rPr lang="en" sz="1300" b="1"/>
              <a:t>Online</a:t>
            </a:r>
            <a:endParaRPr sz="1300" b="1"/>
          </a:p>
          <a:p>
            <a:pPr marL="457200" lvl="0" indent="-311150" algn="l" rtl="0">
              <a:spcBef>
                <a:spcPts val="0"/>
              </a:spcBef>
              <a:spcAft>
                <a:spcPts val="0"/>
              </a:spcAft>
              <a:buSzPts val="1300"/>
              <a:buChar char="●"/>
            </a:pPr>
            <a:r>
              <a:rPr lang="en" sz="1300" b="1"/>
              <a:t>Trade Union channels</a:t>
            </a:r>
            <a:endParaRPr sz="1300" b="1"/>
          </a:p>
          <a:p>
            <a:pPr marL="457200" lvl="0" indent="-311150" algn="l" rtl="0">
              <a:spcBef>
                <a:spcPts val="0"/>
              </a:spcBef>
              <a:spcAft>
                <a:spcPts val="0"/>
              </a:spcAft>
              <a:buSzPts val="1300"/>
              <a:buChar char="●"/>
            </a:pPr>
            <a:r>
              <a:rPr lang="en" sz="1300" b="1"/>
              <a:t>Workers reps</a:t>
            </a:r>
            <a:endParaRPr sz="1300" b="1"/>
          </a:p>
          <a:p>
            <a:pPr marL="457200" lvl="0" indent="-311150" algn="l" rtl="0">
              <a:spcBef>
                <a:spcPts val="0"/>
              </a:spcBef>
              <a:spcAft>
                <a:spcPts val="0"/>
              </a:spcAft>
              <a:buSzPts val="1300"/>
              <a:buChar char="●"/>
            </a:pPr>
            <a:r>
              <a:rPr lang="en" sz="1300" b="1"/>
              <a:t>Management briefings </a:t>
            </a:r>
            <a:endParaRPr sz="1300" b="1"/>
          </a:p>
          <a:p>
            <a:pPr marL="457200" lvl="0" indent="0" algn="l" rtl="0">
              <a:spcBef>
                <a:spcPts val="1600"/>
              </a:spcBef>
              <a:spcAft>
                <a:spcPts val="1600"/>
              </a:spcAft>
              <a:buNone/>
            </a:pPr>
            <a:endParaRPr sz="13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52" name="Google Shape;152;p26"/>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17500" algn="l" rtl="0">
              <a:spcBef>
                <a:spcPts val="1600"/>
              </a:spcBef>
              <a:spcAft>
                <a:spcPts val="0"/>
              </a:spcAft>
              <a:buSzPts val="1400"/>
              <a:buChar char="●"/>
            </a:pPr>
            <a:r>
              <a:rPr lang="en" sz="1400" b="1"/>
              <a:t>Topics covered from communication is departmental specific although there are references to the following:</a:t>
            </a:r>
            <a:endParaRPr sz="1400" b="1"/>
          </a:p>
          <a:p>
            <a:pPr marL="914400" lvl="1" indent="-317500" algn="l" rtl="0">
              <a:spcBef>
                <a:spcPts val="0"/>
              </a:spcBef>
              <a:spcAft>
                <a:spcPts val="0"/>
              </a:spcAft>
              <a:buSzPts val="1400"/>
              <a:buChar char="○"/>
            </a:pPr>
            <a:r>
              <a:rPr lang="en" b="1"/>
              <a:t>Production/Sales</a:t>
            </a:r>
            <a:endParaRPr b="1"/>
          </a:p>
          <a:p>
            <a:pPr marL="914400" lvl="1" indent="-317500" algn="l" rtl="0">
              <a:spcBef>
                <a:spcPts val="0"/>
              </a:spcBef>
              <a:spcAft>
                <a:spcPts val="0"/>
              </a:spcAft>
              <a:buSzPts val="1400"/>
              <a:buChar char="○"/>
            </a:pPr>
            <a:r>
              <a:rPr lang="en" b="1"/>
              <a:t>Training and Development</a:t>
            </a:r>
            <a:endParaRPr b="1"/>
          </a:p>
          <a:p>
            <a:pPr marL="914400" lvl="1" indent="-317500" algn="l" rtl="0">
              <a:spcBef>
                <a:spcPts val="0"/>
              </a:spcBef>
              <a:spcAft>
                <a:spcPts val="0"/>
              </a:spcAft>
              <a:buSzPts val="1400"/>
              <a:buChar char="○"/>
            </a:pPr>
            <a:r>
              <a:rPr lang="en" b="1"/>
              <a:t>Technology</a:t>
            </a:r>
            <a:endParaRPr b="1"/>
          </a:p>
          <a:p>
            <a:pPr marL="914400" lvl="1" indent="-317500" algn="l" rtl="0">
              <a:spcBef>
                <a:spcPts val="0"/>
              </a:spcBef>
              <a:spcAft>
                <a:spcPts val="0"/>
              </a:spcAft>
              <a:buSzPts val="1400"/>
              <a:buChar char="○"/>
            </a:pPr>
            <a:r>
              <a:rPr lang="en" b="1"/>
              <a:t>Organisational Changes</a:t>
            </a:r>
            <a:endParaRPr b="1"/>
          </a:p>
          <a:p>
            <a:pPr marL="457200" lvl="0" indent="-342900" algn="l" rtl="0">
              <a:spcBef>
                <a:spcPts val="0"/>
              </a:spcBef>
              <a:spcAft>
                <a:spcPts val="0"/>
              </a:spcAft>
              <a:buSzPts val="1800"/>
              <a:buChar char="●"/>
            </a:pPr>
            <a:r>
              <a:rPr lang="en" b="1"/>
              <a:t>It is worth noting that neither the employees nor the management make any reference to Financials and Employment trends</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58" name="Google Shape;158;p27"/>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42900" algn="l" rtl="0">
              <a:spcBef>
                <a:spcPts val="1600"/>
              </a:spcBef>
              <a:spcAft>
                <a:spcPts val="0"/>
              </a:spcAft>
              <a:buSzPts val="1800"/>
              <a:buChar char="●"/>
            </a:pPr>
            <a:r>
              <a:rPr lang="en" sz="1400" b="1"/>
              <a:t>New technologies have been introduced in terms of automation, computer hardware and software which have all led to changes in employment levels, in skills requirements, in H&amp;S procedures and wherever possible in working time arrangements</a:t>
            </a:r>
            <a:endParaRPr sz="1400" b="1"/>
          </a:p>
          <a:p>
            <a:pPr marL="457200" lvl="0" indent="-317500" algn="l" rtl="0">
              <a:spcBef>
                <a:spcPts val="0"/>
              </a:spcBef>
              <a:spcAft>
                <a:spcPts val="0"/>
              </a:spcAft>
              <a:buSzPts val="1400"/>
              <a:buChar char="●"/>
            </a:pPr>
            <a:r>
              <a:rPr lang="en" sz="1400" b="1"/>
              <a:t>From the introduction of new technologies new forms of production such as lean production have been introduced in line with job enrichment and job rotation</a:t>
            </a:r>
            <a:endParaRPr sz="14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64" name="Google Shape;164;p28"/>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17500" algn="l" rtl="0">
              <a:spcBef>
                <a:spcPts val="1600"/>
              </a:spcBef>
              <a:spcAft>
                <a:spcPts val="0"/>
              </a:spcAft>
              <a:buSzPts val="1400"/>
              <a:buChar char="●"/>
            </a:pPr>
            <a:r>
              <a:rPr lang="en" sz="1400" b="1"/>
              <a:t>They believe the enterprise offers a favorable environment for the social and psychological health of employees </a:t>
            </a:r>
            <a:endParaRPr sz="1400" b="1"/>
          </a:p>
          <a:p>
            <a:pPr marL="457200" lvl="0" indent="-317500" algn="l" rtl="0">
              <a:spcBef>
                <a:spcPts val="0"/>
              </a:spcBef>
              <a:spcAft>
                <a:spcPts val="0"/>
              </a:spcAft>
              <a:buSzPts val="1400"/>
              <a:buChar char="●"/>
            </a:pPr>
            <a:r>
              <a:rPr lang="en" sz="1400" b="1"/>
              <a:t>Employees also experience a supportive and friendly empathy from their coworkers </a:t>
            </a:r>
            <a:endParaRPr sz="1400" b="1"/>
          </a:p>
          <a:p>
            <a:pPr marL="457200" lvl="0" indent="-317500" algn="l" rtl="0">
              <a:spcBef>
                <a:spcPts val="0"/>
              </a:spcBef>
              <a:spcAft>
                <a:spcPts val="0"/>
              </a:spcAft>
              <a:buSzPts val="1400"/>
              <a:buChar char="●"/>
            </a:pPr>
            <a:r>
              <a:rPr lang="en" sz="1400" b="1"/>
              <a:t>There is constructive relationship between employees regardless position</a:t>
            </a:r>
            <a:endParaRPr sz="1400" b="1"/>
          </a:p>
          <a:p>
            <a:pPr marL="457200" lvl="0" indent="-317500" algn="l" rtl="0">
              <a:spcBef>
                <a:spcPts val="0"/>
              </a:spcBef>
              <a:spcAft>
                <a:spcPts val="0"/>
              </a:spcAft>
              <a:buSzPts val="1400"/>
              <a:buChar char="●"/>
            </a:pPr>
            <a:r>
              <a:rPr lang="en" sz="1400" b="1"/>
              <a:t>No conflicts between the enterprise and personal values exists</a:t>
            </a:r>
            <a:endParaRPr sz="1400" b="1"/>
          </a:p>
          <a:p>
            <a:pPr marL="457200" lvl="0" indent="0" algn="l" rtl="0">
              <a:spcBef>
                <a:spcPts val="1600"/>
              </a:spcBef>
              <a:spcAft>
                <a:spcPts val="1600"/>
              </a:spcAft>
              <a:buNone/>
            </a:pPr>
            <a:endParaRPr sz="14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70" name="Google Shape;170;p29"/>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17500" algn="l" rtl="0">
              <a:spcBef>
                <a:spcPts val="1600"/>
              </a:spcBef>
              <a:spcAft>
                <a:spcPts val="0"/>
              </a:spcAft>
              <a:buSzPts val="1400"/>
              <a:buChar char="●"/>
            </a:pPr>
            <a:r>
              <a:rPr lang="en" sz="1400" b="1"/>
              <a:t>The rate of trust amongst all levels is considered excellent</a:t>
            </a:r>
            <a:endParaRPr sz="1400" b="1"/>
          </a:p>
          <a:p>
            <a:pPr marL="457200" lvl="0" indent="-317500" algn="l" rtl="0">
              <a:spcBef>
                <a:spcPts val="0"/>
              </a:spcBef>
              <a:spcAft>
                <a:spcPts val="0"/>
              </a:spcAft>
              <a:buSzPts val="1400"/>
              <a:buChar char="●"/>
            </a:pPr>
            <a:r>
              <a:rPr lang="en" sz="1400" b="1"/>
              <a:t>The enterprise has been impacted by the pandemic</a:t>
            </a:r>
            <a:endParaRPr sz="1400" b="1"/>
          </a:p>
          <a:p>
            <a:pPr marL="457200" lvl="0" indent="-342900" algn="l" rtl="0">
              <a:spcBef>
                <a:spcPts val="0"/>
              </a:spcBef>
              <a:spcAft>
                <a:spcPts val="0"/>
              </a:spcAft>
              <a:buSzPts val="1800"/>
              <a:buChar char="●"/>
            </a:pPr>
            <a:r>
              <a:rPr lang="en" b="1"/>
              <a:t>Wherever possible remote working has been introduced and as a result ICT has increased in regards to mobile phones, internet and video conferencing and texting</a:t>
            </a:r>
            <a:endParaRPr b="1"/>
          </a:p>
          <a:p>
            <a:pPr marL="457200" lvl="0" indent="0" algn="l" rtl="0">
              <a:spcBef>
                <a:spcPts val="1600"/>
              </a:spcBef>
              <a:spcAft>
                <a:spcPts val="1600"/>
              </a:spcAft>
              <a:buNone/>
            </a:pPr>
            <a:endParaRPr sz="14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76" name="Google Shape;176;p30"/>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200" b="1"/>
          </a:p>
          <a:p>
            <a:pPr marL="0" lvl="0" indent="0" algn="l" rtl="0">
              <a:spcBef>
                <a:spcPts val="1600"/>
              </a:spcBef>
              <a:spcAft>
                <a:spcPts val="0"/>
              </a:spcAft>
              <a:buNone/>
            </a:pPr>
            <a:r>
              <a:rPr lang="en" sz="1300" b="1"/>
              <a:t>Medochemie-Employees</a:t>
            </a:r>
            <a:endParaRPr sz="1300" b="1"/>
          </a:p>
          <a:p>
            <a:pPr marL="457200" lvl="0" indent="-317500" algn="l" rtl="0">
              <a:spcBef>
                <a:spcPts val="1600"/>
              </a:spcBef>
              <a:spcAft>
                <a:spcPts val="0"/>
              </a:spcAft>
              <a:buSzPts val="1400"/>
              <a:buChar char="●"/>
            </a:pPr>
            <a:r>
              <a:rPr lang="en" sz="1400" b="1"/>
              <a:t>The risk of infection will accelerate the use of ICT</a:t>
            </a:r>
            <a:endParaRPr sz="1400" b="1"/>
          </a:p>
          <a:p>
            <a:pPr marL="457200" lvl="0" indent="-317500" algn="l" rtl="0">
              <a:spcBef>
                <a:spcPts val="0"/>
              </a:spcBef>
              <a:spcAft>
                <a:spcPts val="0"/>
              </a:spcAft>
              <a:buSzPts val="1400"/>
              <a:buChar char="●"/>
            </a:pPr>
            <a:r>
              <a:rPr lang="en" sz="1400" b="1"/>
              <a:t>The risk of infection together with the accelerated use of ICT will accelerate the implementation of DP</a:t>
            </a:r>
            <a:endParaRPr sz="1400" b="1"/>
          </a:p>
          <a:p>
            <a:pPr marL="457200" lvl="0" indent="0" algn="l" rtl="0">
              <a:spcBef>
                <a:spcPts val="1600"/>
              </a:spcBef>
              <a:spcAft>
                <a:spcPts val="1600"/>
              </a:spcAft>
              <a:buNone/>
            </a:pPr>
            <a:endParaRPr sz="1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82" name="Google Shape;182;p31"/>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r>
              <a:rPr lang="en" sz="1400" b="1"/>
              <a:t>HIO-General</a:t>
            </a:r>
            <a:endParaRPr sz="1400" b="1"/>
          </a:p>
          <a:p>
            <a:pPr marL="457200" lvl="0" indent="-317500" algn="l" rtl="0">
              <a:spcBef>
                <a:spcPts val="1600"/>
              </a:spcBef>
              <a:spcAft>
                <a:spcPts val="0"/>
              </a:spcAft>
              <a:buSzPts val="1400"/>
              <a:buChar char="●"/>
            </a:pPr>
            <a:r>
              <a:rPr lang="en" sz="1400" b="1"/>
              <a:t>The Health Insurance Organisation (HIO) is a legal entity governed by public law that was established in accordance with the Law on the Introduction of the General Healthcare System (GHS) in Cyprus.</a:t>
            </a:r>
            <a:endParaRPr sz="1400" b="1"/>
          </a:p>
          <a:p>
            <a:pPr marL="457200" lvl="0" indent="-317500" algn="l" rtl="0">
              <a:spcBef>
                <a:spcPts val="0"/>
              </a:spcBef>
              <a:spcAft>
                <a:spcPts val="0"/>
              </a:spcAft>
              <a:buSzPts val="1400"/>
              <a:buChar char="●"/>
            </a:pPr>
            <a:r>
              <a:rPr lang="en" sz="1400" b="1"/>
              <a:t>100 – 150 employees </a:t>
            </a:r>
            <a:endParaRPr sz="1400" b="1"/>
          </a:p>
          <a:p>
            <a:pPr marL="457200" lvl="0" indent="-317500" algn="l" rtl="0">
              <a:spcBef>
                <a:spcPts val="0"/>
              </a:spcBef>
              <a:spcAft>
                <a:spcPts val="0"/>
              </a:spcAft>
              <a:buSzPts val="1400"/>
              <a:buChar char="●"/>
            </a:pPr>
            <a:r>
              <a:rPr lang="en" sz="1400" b="1"/>
              <a:t>90% are members of trade unions</a:t>
            </a:r>
            <a:endParaRPr sz="1400" b="1"/>
          </a:p>
          <a:p>
            <a:pPr marL="457200" lvl="0" indent="0" algn="l" rtl="0">
              <a:spcBef>
                <a:spcPts val="1600"/>
              </a:spcBef>
              <a:spcAft>
                <a:spcPts val="0"/>
              </a:spcAft>
              <a:buNone/>
            </a:pPr>
            <a:endParaRPr sz="1400" b="1"/>
          </a:p>
          <a:p>
            <a:pPr marL="0" lvl="0" indent="0" algn="l" rtl="0">
              <a:spcBef>
                <a:spcPts val="1600"/>
              </a:spcBef>
              <a:spcAft>
                <a:spcPts val="1600"/>
              </a:spcAft>
              <a:buNone/>
            </a:pP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Overview</a:t>
            </a:r>
            <a:endParaRPr/>
          </a:p>
        </p:txBody>
      </p:sp>
      <p:sp>
        <p:nvSpPr>
          <p:cNvPr id="80" name="Google Shape;80;p14"/>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The case studies analysis was carried out in the months of July and of September</a:t>
            </a:r>
            <a:endParaRPr b="1"/>
          </a:p>
          <a:p>
            <a:pPr marL="0" lvl="0" indent="0" algn="l" rtl="0">
              <a:spcBef>
                <a:spcPts val="1600"/>
              </a:spcBef>
              <a:spcAft>
                <a:spcPts val="0"/>
              </a:spcAft>
              <a:buNone/>
            </a:pPr>
            <a:r>
              <a:rPr lang="en" b="1"/>
              <a:t>Two organisations were selected</a:t>
            </a:r>
            <a:endParaRPr b="1"/>
          </a:p>
          <a:p>
            <a:pPr marL="457200" lvl="0" indent="-342900" algn="l" rtl="0">
              <a:spcBef>
                <a:spcPts val="1600"/>
              </a:spcBef>
              <a:spcAft>
                <a:spcPts val="0"/>
              </a:spcAft>
              <a:buSzPts val="1800"/>
              <a:buChar char="●"/>
            </a:pPr>
            <a:r>
              <a:rPr lang="en" b="1"/>
              <a:t>One from the semi-governmental sector</a:t>
            </a:r>
            <a:endParaRPr b="1"/>
          </a:p>
          <a:p>
            <a:pPr marL="914400" lvl="1" indent="-317500" algn="l" rtl="0">
              <a:spcBef>
                <a:spcPts val="0"/>
              </a:spcBef>
              <a:spcAft>
                <a:spcPts val="0"/>
              </a:spcAft>
              <a:buSzPts val="1400"/>
              <a:buChar char="○"/>
            </a:pPr>
            <a:r>
              <a:rPr lang="en" b="1"/>
              <a:t>Health Insurance Organization</a:t>
            </a:r>
            <a:endParaRPr b="1"/>
          </a:p>
          <a:p>
            <a:pPr marL="457200" lvl="0" indent="-342900" algn="l" rtl="0">
              <a:spcBef>
                <a:spcPts val="0"/>
              </a:spcBef>
              <a:spcAft>
                <a:spcPts val="0"/>
              </a:spcAft>
              <a:buSzPts val="1800"/>
              <a:buChar char="●"/>
            </a:pPr>
            <a:r>
              <a:rPr lang="en" b="1"/>
              <a:t>One from the private sector and rather the manufacturing sector</a:t>
            </a:r>
            <a:endParaRPr b="1"/>
          </a:p>
          <a:p>
            <a:pPr marL="914400" lvl="1" indent="-317500" algn="l" rtl="0">
              <a:spcBef>
                <a:spcPts val="0"/>
              </a:spcBef>
              <a:spcAft>
                <a:spcPts val="0"/>
              </a:spcAft>
              <a:buSzPts val="1400"/>
              <a:buChar char="○"/>
            </a:pPr>
            <a:r>
              <a:rPr lang="en" b="1"/>
              <a:t>Medochemie</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88" name="Google Shape;188;p32"/>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r>
              <a:rPr lang="en" sz="1400" b="1"/>
              <a:t>HIO-General</a:t>
            </a:r>
            <a:endParaRPr sz="1400" b="1"/>
          </a:p>
          <a:p>
            <a:pPr marL="457200" lvl="0" indent="-317500" algn="l" rtl="0">
              <a:spcBef>
                <a:spcPts val="1600"/>
              </a:spcBef>
              <a:spcAft>
                <a:spcPts val="0"/>
              </a:spcAft>
              <a:buSzPts val="1400"/>
              <a:buChar char="●"/>
            </a:pPr>
            <a:r>
              <a:rPr lang="en" sz="1400" b="1"/>
              <a:t>Representation of workers at organization level</a:t>
            </a:r>
            <a:endParaRPr sz="1400" b="1"/>
          </a:p>
          <a:p>
            <a:pPr marL="457200" lvl="0" indent="-317500" algn="l" rtl="0">
              <a:spcBef>
                <a:spcPts val="0"/>
              </a:spcBef>
              <a:spcAft>
                <a:spcPts val="0"/>
              </a:spcAft>
              <a:buSzPts val="1400"/>
              <a:buChar char="●"/>
            </a:pPr>
            <a:r>
              <a:rPr lang="en" sz="1400" b="1"/>
              <a:t>Organization has a form of social dialogue with the representatives of trade unions </a:t>
            </a:r>
            <a:endParaRPr sz="1400" b="1"/>
          </a:p>
          <a:p>
            <a:pPr marL="457200" lvl="0" indent="-317500" algn="l" rtl="0">
              <a:spcBef>
                <a:spcPts val="0"/>
              </a:spcBef>
              <a:spcAft>
                <a:spcPts val="0"/>
              </a:spcAft>
              <a:buSzPts val="1400"/>
              <a:buChar char="●"/>
            </a:pPr>
            <a:r>
              <a:rPr lang="en" sz="1400" b="1"/>
              <a:t>Collective agreements </a:t>
            </a:r>
            <a:endParaRPr sz="1400" b="1"/>
          </a:p>
          <a:p>
            <a:pPr marL="457200" lvl="0" indent="0" algn="l" rtl="0">
              <a:spcBef>
                <a:spcPts val="1600"/>
              </a:spcBef>
              <a:spcAft>
                <a:spcPts val="0"/>
              </a:spcAft>
              <a:buNone/>
            </a:pPr>
            <a:endParaRPr sz="1400" b="1"/>
          </a:p>
          <a:p>
            <a:pPr marL="0" lvl="0" indent="0" algn="l" rtl="0">
              <a:spcBef>
                <a:spcPts val="1600"/>
              </a:spcBef>
              <a:spcAft>
                <a:spcPts val="1600"/>
              </a:spcAft>
              <a:buNone/>
            </a:pPr>
            <a:endParaRPr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94" name="Google Shape;194;p33"/>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endParaRPr sz="1300" b="1"/>
          </a:p>
          <a:p>
            <a:pPr marL="0" lvl="0" indent="0" algn="l" rtl="0">
              <a:spcBef>
                <a:spcPts val="1600"/>
              </a:spcBef>
              <a:spcAft>
                <a:spcPts val="0"/>
              </a:spcAft>
              <a:buNone/>
            </a:pPr>
            <a:r>
              <a:rPr lang="en" sz="1300" b="1"/>
              <a:t>HIO-Communication</a:t>
            </a:r>
            <a:endParaRPr sz="1300" b="1"/>
          </a:p>
          <a:p>
            <a:pPr marL="457200" lvl="0" indent="-311150" algn="l" rtl="0">
              <a:spcBef>
                <a:spcPts val="1600"/>
              </a:spcBef>
              <a:spcAft>
                <a:spcPts val="0"/>
              </a:spcAft>
              <a:buSzPts val="1300"/>
              <a:buChar char="●"/>
            </a:pPr>
            <a:r>
              <a:rPr lang="en" sz="1300" b="1"/>
              <a:t>In terms of employment issues they  have established communication through </a:t>
            </a:r>
            <a:endParaRPr sz="1300" b="1"/>
          </a:p>
          <a:p>
            <a:pPr marL="914400" lvl="1" indent="-311150" algn="l" rtl="0">
              <a:spcBef>
                <a:spcPts val="0"/>
              </a:spcBef>
              <a:spcAft>
                <a:spcPts val="0"/>
              </a:spcAft>
              <a:buSzPts val="1300"/>
              <a:buChar char="○"/>
            </a:pPr>
            <a:r>
              <a:rPr lang="en" sz="1300" b="1"/>
              <a:t>Internal memos, brochures</a:t>
            </a:r>
            <a:endParaRPr sz="1300" b="1"/>
          </a:p>
          <a:p>
            <a:pPr marL="914400" lvl="1" indent="-311150" algn="l" rtl="0">
              <a:spcBef>
                <a:spcPts val="0"/>
              </a:spcBef>
              <a:spcAft>
                <a:spcPts val="0"/>
              </a:spcAft>
              <a:buSzPts val="1300"/>
              <a:buChar char="○"/>
            </a:pPr>
            <a:r>
              <a:rPr lang="en" sz="1300" b="1"/>
              <a:t>Online ( intranet, mail)</a:t>
            </a:r>
            <a:endParaRPr sz="1300" b="1"/>
          </a:p>
          <a:p>
            <a:pPr marL="914400" lvl="1" indent="-311150" algn="l" rtl="0">
              <a:spcBef>
                <a:spcPts val="0"/>
              </a:spcBef>
              <a:spcAft>
                <a:spcPts val="0"/>
              </a:spcAft>
              <a:buSzPts val="1300"/>
              <a:buChar char="○"/>
            </a:pPr>
            <a:r>
              <a:rPr lang="en" sz="1300" b="1"/>
              <a:t>Through trade unions and management</a:t>
            </a:r>
            <a:endParaRPr sz="1300" b="1"/>
          </a:p>
          <a:p>
            <a:pPr marL="457200" lvl="0" indent="-311150" algn="l" rtl="0">
              <a:spcBef>
                <a:spcPts val="0"/>
              </a:spcBef>
              <a:spcAft>
                <a:spcPts val="0"/>
              </a:spcAft>
              <a:buSzPts val="1300"/>
              <a:buChar char="●"/>
            </a:pPr>
            <a:r>
              <a:rPr lang="en" sz="1300" b="1"/>
              <a:t>The head of HR stated that the organization provides information on all topics ( financial, structure, training and development, technology)</a:t>
            </a:r>
            <a:endParaRPr sz="1300" b="1"/>
          </a:p>
          <a:p>
            <a:pPr marL="457200" lvl="0" indent="-311150" algn="l" rtl="0">
              <a:spcBef>
                <a:spcPts val="0"/>
              </a:spcBef>
              <a:spcAft>
                <a:spcPts val="0"/>
              </a:spcAft>
              <a:buSzPts val="1300"/>
              <a:buChar char="●"/>
            </a:pPr>
            <a:r>
              <a:rPr lang="en" sz="1300" b="1"/>
              <a:t>Trade union representatives pointed out that communication mostly is in informal mode through the middle management. Also they pointed out that formal meetings are taking place rarely.</a:t>
            </a:r>
            <a:endParaRPr sz="1300" b="1"/>
          </a:p>
          <a:p>
            <a:pPr marL="457200" lvl="0" indent="0" algn="l" rtl="0">
              <a:spcBef>
                <a:spcPts val="1600"/>
              </a:spcBef>
              <a:spcAft>
                <a:spcPts val="0"/>
              </a:spcAft>
              <a:buNone/>
            </a:pPr>
            <a:endParaRPr sz="1300" b="1"/>
          </a:p>
          <a:p>
            <a:pPr marL="0" lvl="0" indent="0" algn="l" rtl="0">
              <a:spcBef>
                <a:spcPts val="1600"/>
              </a:spcBef>
              <a:spcAft>
                <a:spcPts val="1600"/>
              </a:spcAft>
              <a:buNone/>
            </a:pPr>
            <a:endParaRPr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200" name="Google Shape;200;p34"/>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endParaRPr sz="1300" b="1"/>
          </a:p>
          <a:p>
            <a:pPr marL="0" lvl="0" indent="0" algn="l" rtl="0">
              <a:spcBef>
                <a:spcPts val="1600"/>
              </a:spcBef>
              <a:spcAft>
                <a:spcPts val="0"/>
              </a:spcAft>
              <a:buNone/>
            </a:pPr>
            <a:r>
              <a:rPr lang="en" sz="1300" b="1"/>
              <a:t>HIO-Direct participation and new technologies</a:t>
            </a:r>
            <a:br>
              <a:rPr lang="en" sz="1300" b="1"/>
            </a:br>
            <a:r>
              <a:rPr lang="en" sz="1300" b="1"/>
              <a:t>in HIO</a:t>
            </a:r>
            <a:endParaRPr sz="1300" b="1"/>
          </a:p>
          <a:p>
            <a:pPr marL="457200" lvl="0" indent="-311150" algn="l" rtl="0">
              <a:spcBef>
                <a:spcPts val="1600"/>
              </a:spcBef>
              <a:spcAft>
                <a:spcPts val="0"/>
              </a:spcAft>
              <a:buSzPts val="1300"/>
              <a:buChar char="●"/>
            </a:pPr>
            <a:r>
              <a:rPr lang="en" sz="1300" b="1"/>
              <a:t>No form of direct participation in the organization </a:t>
            </a:r>
            <a:endParaRPr sz="1300" b="1"/>
          </a:p>
          <a:p>
            <a:pPr marL="457200" lvl="0" indent="-311150" algn="l" rtl="0">
              <a:spcBef>
                <a:spcPts val="0"/>
              </a:spcBef>
              <a:spcAft>
                <a:spcPts val="0"/>
              </a:spcAft>
              <a:buSzPts val="1300"/>
              <a:buChar char="●"/>
            </a:pPr>
            <a:r>
              <a:rPr lang="en" sz="1300" b="1"/>
              <a:t>They  don’t have policy about DP</a:t>
            </a:r>
            <a:endParaRPr sz="1300" b="1"/>
          </a:p>
          <a:p>
            <a:pPr marL="457200" lvl="0" indent="-311150" algn="l" rtl="0">
              <a:spcBef>
                <a:spcPts val="0"/>
              </a:spcBef>
              <a:spcAft>
                <a:spcPts val="0"/>
              </a:spcAft>
              <a:buSzPts val="1300"/>
              <a:buChar char="●"/>
            </a:pPr>
            <a:r>
              <a:rPr lang="en" sz="1300" b="1"/>
              <a:t>Both the management and employees respond in the same way</a:t>
            </a:r>
            <a:endParaRPr sz="1300" b="1"/>
          </a:p>
          <a:p>
            <a:pPr marL="457200" lvl="0" indent="0" algn="l" rtl="0">
              <a:spcBef>
                <a:spcPts val="1600"/>
              </a:spcBef>
              <a:spcAft>
                <a:spcPts val="0"/>
              </a:spcAft>
              <a:buNone/>
            </a:pPr>
            <a:endParaRPr sz="1300" b="1"/>
          </a:p>
          <a:p>
            <a:pPr marL="457200" lvl="0" indent="0" algn="l" rtl="0">
              <a:spcBef>
                <a:spcPts val="1600"/>
              </a:spcBef>
              <a:spcAft>
                <a:spcPts val="0"/>
              </a:spcAft>
              <a:buNone/>
            </a:pPr>
            <a:endParaRPr sz="1300" b="1"/>
          </a:p>
          <a:p>
            <a:pPr marL="0" lvl="0" indent="0" algn="l" rtl="0">
              <a:spcBef>
                <a:spcPts val="1600"/>
              </a:spcBef>
              <a:spcAft>
                <a:spcPts val="1600"/>
              </a:spcAft>
              <a:buNone/>
            </a:pPr>
            <a:endParaRPr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5"/>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206" name="Google Shape;206;p35"/>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endParaRPr sz="1300" b="1"/>
          </a:p>
          <a:p>
            <a:pPr marL="0" lvl="0" indent="0" algn="l" rtl="0">
              <a:spcBef>
                <a:spcPts val="1600"/>
              </a:spcBef>
              <a:spcAft>
                <a:spcPts val="0"/>
              </a:spcAft>
              <a:buNone/>
            </a:pPr>
            <a:r>
              <a:rPr lang="en" sz="1300" b="1"/>
              <a:t>HIO-Direct participation and new technologies</a:t>
            </a:r>
            <a:br>
              <a:rPr lang="en" sz="1300" b="1"/>
            </a:br>
            <a:r>
              <a:rPr lang="en" sz="1300" b="1"/>
              <a:t>in HIO</a:t>
            </a:r>
            <a:endParaRPr sz="1300" b="1"/>
          </a:p>
          <a:p>
            <a:pPr marL="457200" lvl="0" indent="-311150" algn="l" rtl="0">
              <a:spcBef>
                <a:spcPts val="1600"/>
              </a:spcBef>
              <a:spcAft>
                <a:spcPts val="0"/>
              </a:spcAft>
              <a:buSzPts val="1300"/>
              <a:buChar char="●"/>
            </a:pPr>
            <a:r>
              <a:rPr lang="en" sz="1300" b="1"/>
              <a:t>An ongoing process with the introduction of new technologies in order to serve the citizens through hardware, intranet, software and automation </a:t>
            </a:r>
            <a:endParaRPr sz="1300" b="1"/>
          </a:p>
          <a:p>
            <a:pPr marL="457200" lvl="0" indent="-311150" algn="l" rtl="0">
              <a:spcBef>
                <a:spcPts val="0"/>
              </a:spcBef>
              <a:spcAft>
                <a:spcPts val="0"/>
              </a:spcAft>
              <a:buSzPts val="1300"/>
              <a:buChar char="●"/>
            </a:pPr>
            <a:r>
              <a:rPr lang="en" sz="1300" b="1"/>
              <a:t>HIO has a platform in order to give information for the services they provide. Also they had run the vaccination programme for COVID 19</a:t>
            </a:r>
            <a:endParaRPr sz="1300" b="1"/>
          </a:p>
          <a:p>
            <a:pPr marL="457200" lvl="0" indent="-311150" algn="l" rtl="0">
              <a:spcBef>
                <a:spcPts val="0"/>
              </a:spcBef>
              <a:spcAft>
                <a:spcPts val="0"/>
              </a:spcAft>
              <a:buSzPts val="1300"/>
              <a:buChar char="●"/>
            </a:pPr>
            <a:r>
              <a:rPr lang="en" sz="1300" b="1"/>
              <a:t>Changes of qualification and skill requirements change with the introduction of new technologies ( not in all levels of the staff e.g. the lower level did not had any in order to run their daily issues)</a:t>
            </a:r>
            <a:endParaRPr sz="1300" b="1"/>
          </a:p>
          <a:p>
            <a:pPr marL="457200" lvl="0" indent="0" algn="l" rtl="0">
              <a:spcBef>
                <a:spcPts val="1600"/>
              </a:spcBef>
              <a:spcAft>
                <a:spcPts val="0"/>
              </a:spcAft>
              <a:buNone/>
            </a:pPr>
            <a:endParaRPr sz="1300" b="1"/>
          </a:p>
          <a:p>
            <a:pPr marL="457200" lvl="0" indent="0" algn="l" rtl="0">
              <a:spcBef>
                <a:spcPts val="1600"/>
              </a:spcBef>
              <a:spcAft>
                <a:spcPts val="0"/>
              </a:spcAft>
              <a:buNone/>
            </a:pPr>
            <a:endParaRPr sz="1300" b="1"/>
          </a:p>
          <a:p>
            <a:pPr marL="0" lvl="0" indent="0" algn="l" rtl="0">
              <a:spcBef>
                <a:spcPts val="1600"/>
              </a:spcBef>
              <a:spcAft>
                <a:spcPts val="1600"/>
              </a:spcAft>
              <a:buNone/>
            </a:pPr>
            <a:endParaRPr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6"/>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212" name="Google Shape;212;p36"/>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endParaRPr sz="1300" b="1"/>
          </a:p>
          <a:p>
            <a:pPr marL="0" lvl="0" indent="0" algn="l" rtl="0">
              <a:spcBef>
                <a:spcPts val="1600"/>
              </a:spcBef>
              <a:spcAft>
                <a:spcPts val="0"/>
              </a:spcAft>
              <a:buNone/>
            </a:pPr>
            <a:r>
              <a:rPr lang="en" sz="1200" b="1"/>
              <a:t>HIO-Direct participation and new technologies</a:t>
            </a:r>
            <a:br>
              <a:rPr lang="en" sz="1200" b="1"/>
            </a:br>
            <a:r>
              <a:rPr lang="en" sz="1200" b="1"/>
              <a:t>in HIO</a:t>
            </a:r>
            <a:endParaRPr sz="1200" b="1"/>
          </a:p>
          <a:p>
            <a:pPr marL="457200" lvl="0" indent="-304800" algn="l" rtl="0">
              <a:spcBef>
                <a:spcPts val="1600"/>
              </a:spcBef>
              <a:spcAft>
                <a:spcPts val="0"/>
              </a:spcAft>
              <a:buSzPts val="1200"/>
              <a:buChar char="●"/>
            </a:pPr>
            <a:r>
              <a:rPr lang="en" sz="1200" b="1"/>
              <a:t>HR said that work organization had been helped from new technologies especially through the lock downs, something that had been challenged from workers side. Workers stated that team working and job rotation are not taking place in all sectors and levels of the organization.</a:t>
            </a:r>
            <a:endParaRPr sz="1200" b="1"/>
          </a:p>
          <a:p>
            <a:pPr marL="457200" lvl="0" indent="-304800" algn="l" rtl="0">
              <a:spcBef>
                <a:spcPts val="0"/>
              </a:spcBef>
              <a:spcAft>
                <a:spcPts val="0"/>
              </a:spcAft>
              <a:buSzPts val="1200"/>
              <a:buChar char="●"/>
            </a:pPr>
            <a:r>
              <a:rPr lang="en" sz="1200" b="1"/>
              <a:t>Different opinions in issues of humanization of the workplace </a:t>
            </a:r>
            <a:endParaRPr sz="1200" b="1"/>
          </a:p>
          <a:p>
            <a:pPr marL="457200" lvl="0" indent="-304800" algn="l" rtl="0">
              <a:spcBef>
                <a:spcPts val="0"/>
              </a:spcBef>
              <a:spcAft>
                <a:spcPts val="0"/>
              </a:spcAft>
              <a:buSzPts val="1200"/>
              <a:buChar char="●"/>
            </a:pPr>
            <a:r>
              <a:rPr lang="en" sz="1200" b="1"/>
              <a:t>Friendly environment in general </a:t>
            </a:r>
            <a:endParaRPr sz="1200" b="1"/>
          </a:p>
          <a:p>
            <a:pPr marL="457200" lvl="0" indent="-304800" algn="l" rtl="0">
              <a:spcBef>
                <a:spcPts val="0"/>
              </a:spcBef>
              <a:spcAft>
                <a:spcPts val="0"/>
              </a:spcAft>
              <a:buSzPts val="1200"/>
              <a:buChar char="●"/>
            </a:pPr>
            <a:r>
              <a:rPr lang="en" sz="1200" b="1"/>
              <a:t>No conflicts between workers and management</a:t>
            </a:r>
            <a:endParaRPr sz="1200" b="1"/>
          </a:p>
          <a:p>
            <a:pPr marL="914400" lvl="1" indent="-304800" algn="l" rtl="0">
              <a:spcBef>
                <a:spcPts val="0"/>
              </a:spcBef>
              <a:spcAft>
                <a:spcPts val="0"/>
              </a:spcAft>
              <a:buSzPts val="1200"/>
              <a:buChar char="○"/>
            </a:pPr>
            <a:r>
              <a:rPr lang="en" sz="1200" b="1"/>
              <a:t>Some employees raised issues of work pressure and bad communication with the middle and senior management</a:t>
            </a:r>
            <a:endParaRPr sz="1200" b="1"/>
          </a:p>
          <a:p>
            <a:pPr marL="457200" lvl="0" indent="0" algn="l" rtl="0">
              <a:spcBef>
                <a:spcPts val="1600"/>
              </a:spcBef>
              <a:spcAft>
                <a:spcPts val="0"/>
              </a:spcAft>
              <a:buNone/>
            </a:pPr>
            <a:endParaRPr sz="1300" b="1"/>
          </a:p>
          <a:p>
            <a:pPr marL="457200" lvl="0" indent="0" algn="l" rtl="0">
              <a:spcBef>
                <a:spcPts val="1600"/>
              </a:spcBef>
              <a:spcAft>
                <a:spcPts val="0"/>
              </a:spcAft>
              <a:buNone/>
            </a:pPr>
            <a:endParaRPr sz="1300" b="1"/>
          </a:p>
          <a:p>
            <a:pPr marL="0" lvl="0" indent="0" algn="l" rtl="0">
              <a:spcBef>
                <a:spcPts val="1600"/>
              </a:spcBef>
              <a:spcAft>
                <a:spcPts val="1600"/>
              </a:spcAft>
              <a:buNone/>
            </a:pPr>
            <a:endParaRPr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7"/>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218" name="Google Shape;218;p37"/>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endParaRPr sz="1300" b="1"/>
          </a:p>
          <a:p>
            <a:pPr marL="0" lvl="0" indent="0" algn="l" rtl="0">
              <a:spcBef>
                <a:spcPts val="1600"/>
              </a:spcBef>
              <a:spcAft>
                <a:spcPts val="0"/>
              </a:spcAft>
              <a:buNone/>
            </a:pPr>
            <a:r>
              <a:rPr lang="en" sz="1200" b="1"/>
              <a:t>HIO-Covid 19</a:t>
            </a:r>
            <a:endParaRPr sz="1200" b="1"/>
          </a:p>
          <a:p>
            <a:pPr marL="457200" lvl="0" indent="-304800" algn="l" rtl="0">
              <a:spcBef>
                <a:spcPts val="1600"/>
              </a:spcBef>
              <a:spcAft>
                <a:spcPts val="0"/>
              </a:spcAft>
              <a:buSzPts val="1200"/>
              <a:buChar char="●"/>
            </a:pPr>
            <a:r>
              <a:rPr lang="en" sz="1200" b="1"/>
              <a:t>Generally the trust levels between management and employees are in a good level</a:t>
            </a:r>
            <a:endParaRPr sz="1200" b="1"/>
          </a:p>
          <a:p>
            <a:pPr marL="457200" lvl="0" indent="-304800" algn="l" rtl="0">
              <a:spcBef>
                <a:spcPts val="0"/>
              </a:spcBef>
              <a:spcAft>
                <a:spcPts val="0"/>
              </a:spcAft>
              <a:buSzPts val="1200"/>
              <a:buChar char="●"/>
            </a:pPr>
            <a:r>
              <a:rPr lang="en" sz="1200" b="1"/>
              <a:t>Issues between colleagues</a:t>
            </a:r>
            <a:endParaRPr sz="1200" b="1"/>
          </a:p>
          <a:p>
            <a:pPr marL="457200" lvl="0" indent="-304800" algn="l" rtl="0">
              <a:spcBef>
                <a:spcPts val="0"/>
              </a:spcBef>
              <a:spcAft>
                <a:spcPts val="0"/>
              </a:spcAft>
              <a:buSzPts val="1200"/>
              <a:buChar char="●"/>
            </a:pPr>
            <a:r>
              <a:rPr lang="en" sz="1200" b="1"/>
              <a:t>Impact of pandemic on work organization </a:t>
            </a:r>
            <a:endParaRPr sz="1200" b="1"/>
          </a:p>
          <a:p>
            <a:pPr marL="457200" lvl="0" indent="-304800" algn="l" rtl="0">
              <a:spcBef>
                <a:spcPts val="0"/>
              </a:spcBef>
              <a:spcAft>
                <a:spcPts val="0"/>
              </a:spcAft>
              <a:buSzPts val="1200"/>
              <a:buChar char="●"/>
            </a:pPr>
            <a:r>
              <a:rPr lang="en" sz="1200" b="1"/>
              <a:t>Use of technology in order to do their job through remote work ( cell phones, video conferences,intranet , etc)</a:t>
            </a:r>
            <a:endParaRPr sz="1200" b="1"/>
          </a:p>
          <a:p>
            <a:pPr marL="457200" lvl="0" indent="-304800" algn="l" rtl="0">
              <a:spcBef>
                <a:spcPts val="0"/>
              </a:spcBef>
              <a:spcAft>
                <a:spcPts val="0"/>
              </a:spcAft>
              <a:buSzPts val="1200"/>
              <a:buChar char="●"/>
            </a:pPr>
            <a:r>
              <a:rPr lang="en" sz="1200" b="1"/>
              <a:t>Management pointed out that work from home was a necessity in order to protect employees health, so they introduce tele work</a:t>
            </a:r>
            <a:endParaRPr sz="1200" b="1"/>
          </a:p>
          <a:p>
            <a:pPr marL="457200" lvl="0" indent="-304800" algn="l" rtl="0">
              <a:spcBef>
                <a:spcPts val="0"/>
              </a:spcBef>
              <a:spcAft>
                <a:spcPts val="0"/>
              </a:spcAft>
              <a:buSzPts val="1200"/>
              <a:buChar char="●"/>
            </a:pPr>
            <a:r>
              <a:rPr lang="en" sz="1200" b="1"/>
              <a:t>Covid regulations were according governments laws </a:t>
            </a:r>
            <a:endParaRPr sz="1200" b="1"/>
          </a:p>
          <a:p>
            <a:pPr marL="457200" lvl="0" indent="-304800" algn="l" rtl="0">
              <a:spcBef>
                <a:spcPts val="0"/>
              </a:spcBef>
              <a:spcAft>
                <a:spcPts val="0"/>
              </a:spcAft>
              <a:buSzPts val="1200"/>
              <a:buChar char="●"/>
            </a:pPr>
            <a:r>
              <a:rPr lang="en" sz="1200" b="1"/>
              <a:t>Pandemia could lead to a dialogue between trade unions and the board in order to discuss this issues with new work forms and introduction of new technologies</a:t>
            </a:r>
            <a:endParaRPr sz="1200" b="1"/>
          </a:p>
          <a:p>
            <a:pPr marL="457200" lvl="0" indent="-304800" algn="l" rtl="0">
              <a:spcBef>
                <a:spcPts val="0"/>
              </a:spcBef>
              <a:spcAft>
                <a:spcPts val="0"/>
              </a:spcAft>
              <a:buSzPts val="1200"/>
              <a:buChar char="●"/>
            </a:pPr>
            <a:r>
              <a:rPr lang="en" sz="1200" b="1"/>
              <a:t>Management believes that could lead to a DP implementation </a:t>
            </a:r>
            <a:endParaRPr sz="1200" b="1"/>
          </a:p>
          <a:p>
            <a:pPr marL="457200" lvl="0" indent="0" algn="l" rtl="0">
              <a:spcBef>
                <a:spcPts val="1600"/>
              </a:spcBef>
              <a:spcAft>
                <a:spcPts val="0"/>
              </a:spcAft>
              <a:buNone/>
            </a:pPr>
            <a:endParaRPr sz="1300" b="1"/>
          </a:p>
          <a:p>
            <a:pPr marL="457200" lvl="0" indent="0" algn="l" rtl="0">
              <a:spcBef>
                <a:spcPts val="1600"/>
              </a:spcBef>
              <a:spcAft>
                <a:spcPts val="0"/>
              </a:spcAft>
              <a:buNone/>
            </a:pPr>
            <a:endParaRPr sz="1300" b="1"/>
          </a:p>
          <a:p>
            <a:pPr marL="0" lvl="0" indent="0" algn="l" rtl="0">
              <a:spcBef>
                <a:spcPts val="1600"/>
              </a:spcBef>
              <a:spcAft>
                <a:spcPts val="1600"/>
              </a:spcAft>
              <a:buNone/>
            </a:pPr>
            <a:endParaRPr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 very much for all your attention!!!</a:t>
            </a:r>
            <a:endParaRPr/>
          </a:p>
          <a:p>
            <a:pPr marL="0" lvl="0" indent="0" algn="ctr" rtl="0">
              <a:spcBef>
                <a:spcPts val="0"/>
              </a:spcBef>
              <a:spcAft>
                <a:spcPts val="0"/>
              </a:spcAft>
              <a:buNone/>
            </a:pPr>
            <a:endParaRPr/>
          </a:p>
        </p:txBody>
      </p:sp>
      <p:sp>
        <p:nvSpPr>
          <p:cNvPr id="224" name="Google Shape;224;p3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Overview</a:t>
            </a:r>
            <a:endParaRPr/>
          </a:p>
        </p:txBody>
      </p:sp>
      <p:sp>
        <p:nvSpPr>
          <p:cNvPr id="86" name="Google Shape;86;p15"/>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Health Insurance Organization</a:t>
            </a:r>
            <a:endParaRPr b="1"/>
          </a:p>
          <a:p>
            <a:pPr marL="457200" lvl="0" indent="-342900" algn="l" rtl="0">
              <a:spcBef>
                <a:spcPts val="1600"/>
              </a:spcBef>
              <a:spcAft>
                <a:spcPts val="0"/>
              </a:spcAft>
              <a:buSzPts val="1800"/>
              <a:buChar char="●"/>
            </a:pPr>
            <a:r>
              <a:rPr lang="en" sz="1800" b="1"/>
              <a:t>Interview with the HR Manager</a:t>
            </a:r>
            <a:endParaRPr sz="1800" b="1"/>
          </a:p>
          <a:p>
            <a:pPr marL="457200" lvl="0" indent="-342900" algn="l" rtl="0">
              <a:spcBef>
                <a:spcPts val="0"/>
              </a:spcBef>
              <a:spcAft>
                <a:spcPts val="0"/>
              </a:spcAft>
              <a:buSzPts val="1800"/>
              <a:buChar char="●"/>
            </a:pPr>
            <a:r>
              <a:rPr lang="en" sz="1800" b="1"/>
              <a:t>Interview with 3 employees from different departments</a:t>
            </a:r>
            <a:endParaRPr sz="1800" b="1"/>
          </a:p>
          <a:p>
            <a:pPr marL="0" lvl="0" indent="0" algn="l" rtl="0">
              <a:spcBef>
                <a:spcPts val="1600"/>
              </a:spcBef>
              <a:spcAft>
                <a:spcPts val="0"/>
              </a:spcAft>
              <a:buNone/>
            </a:pPr>
            <a:r>
              <a:rPr lang="en" b="1"/>
              <a:t>Medochemie</a:t>
            </a:r>
            <a:endParaRPr b="1"/>
          </a:p>
          <a:p>
            <a:pPr marL="457200" lvl="0" indent="-342900" algn="l" rtl="0">
              <a:spcBef>
                <a:spcPts val="1600"/>
              </a:spcBef>
              <a:spcAft>
                <a:spcPts val="0"/>
              </a:spcAft>
              <a:buSzPts val="1800"/>
              <a:buChar char="●"/>
            </a:pPr>
            <a:r>
              <a:rPr lang="en" b="1"/>
              <a:t>Interview with the HR Manager</a:t>
            </a:r>
            <a:endParaRPr b="1"/>
          </a:p>
          <a:p>
            <a:pPr marL="457200" lvl="0" indent="-342900" algn="l" rtl="0">
              <a:spcBef>
                <a:spcPts val="0"/>
              </a:spcBef>
              <a:spcAft>
                <a:spcPts val="0"/>
              </a:spcAft>
              <a:buSzPts val="1800"/>
              <a:buChar char="●"/>
            </a:pPr>
            <a:r>
              <a:rPr lang="en" b="1"/>
              <a:t>Interview with 5 employees from different departments</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92" name="Google Shape;92;p16"/>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r>
              <a:rPr lang="en" sz="1400" b="1"/>
              <a:t>Medochemie-General</a:t>
            </a:r>
            <a:endParaRPr sz="1400" b="1"/>
          </a:p>
          <a:p>
            <a:pPr marL="457200" lvl="0" indent="-317500" algn="l" rtl="0">
              <a:spcBef>
                <a:spcPts val="1600"/>
              </a:spcBef>
              <a:spcAft>
                <a:spcPts val="0"/>
              </a:spcAft>
              <a:buSzPts val="1400"/>
              <a:buChar char="●"/>
            </a:pPr>
            <a:r>
              <a:rPr lang="en" sz="1400" b="1"/>
              <a:t>Medochemie Ltd has thirteen manufacturing plants and facilities. Nine are in Cyprus, one in the Netherlands, and three in Vietnam. It has acquired and maintains 4,355 marketing authorisation licences for 630 different pharmaceutical products, classified in over 10 therapeutic categories. It operates in accordance with the strictest quality standards and in full compliance with European guidelines.</a:t>
            </a:r>
            <a:endParaRPr sz="1400" b="1"/>
          </a:p>
          <a:p>
            <a:pPr marL="457200" lvl="0" indent="-317500" algn="l" rtl="0">
              <a:spcBef>
                <a:spcPts val="0"/>
              </a:spcBef>
              <a:spcAft>
                <a:spcPts val="0"/>
              </a:spcAft>
              <a:buSzPts val="1400"/>
              <a:buChar char="●"/>
            </a:pPr>
            <a:r>
              <a:rPr lang="en" sz="1400" b="1"/>
              <a:t>Company employees around 950 employees in Cyprus and 1900 globally</a:t>
            </a:r>
            <a:endParaRPr sz="1400" b="1"/>
          </a:p>
          <a:p>
            <a:pPr marL="457200" lvl="0" indent="-317500" algn="l" rtl="0">
              <a:spcBef>
                <a:spcPts val="0"/>
              </a:spcBef>
              <a:spcAft>
                <a:spcPts val="0"/>
              </a:spcAft>
              <a:buSzPts val="1400"/>
              <a:buChar char="●"/>
            </a:pPr>
            <a:r>
              <a:rPr lang="en" sz="1400" b="1"/>
              <a:t>50% of the employees in Cyprus are unionised</a:t>
            </a:r>
            <a:endParaRPr sz="1400" b="1"/>
          </a:p>
          <a:p>
            <a:pPr marL="0" lvl="0" indent="0" algn="l" rtl="0">
              <a:spcBef>
                <a:spcPts val="1600"/>
              </a:spcBef>
              <a:spcAft>
                <a:spcPts val="1600"/>
              </a:spcAft>
              <a:buNone/>
            </a:pPr>
            <a:endParaRPr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98" name="Google Shape;98;p17"/>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r>
              <a:rPr lang="en" sz="1400" b="1"/>
              <a:t>Medochemie-HR Approach</a:t>
            </a:r>
            <a:endParaRPr sz="1400" b="1"/>
          </a:p>
          <a:p>
            <a:pPr marL="457200" lvl="0" indent="-317500" algn="l" rtl="0">
              <a:spcBef>
                <a:spcPts val="1600"/>
              </a:spcBef>
              <a:spcAft>
                <a:spcPts val="0"/>
              </a:spcAft>
              <a:buSzPts val="1400"/>
              <a:buChar char="●"/>
            </a:pPr>
            <a:r>
              <a:rPr lang="en" sz="1400" b="1"/>
              <a:t>Main forms of social dialogue are consultations with TU and collective bargaining agreements</a:t>
            </a:r>
            <a:endParaRPr sz="1400" b="1"/>
          </a:p>
          <a:p>
            <a:pPr marL="457200" lvl="0" indent="-317500" algn="l" rtl="0">
              <a:spcBef>
                <a:spcPts val="0"/>
              </a:spcBef>
              <a:spcAft>
                <a:spcPts val="0"/>
              </a:spcAft>
              <a:buSzPts val="1400"/>
              <a:buChar char="●"/>
            </a:pPr>
            <a:r>
              <a:rPr lang="en" sz="1400" b="1"/>
              <a:t>Employee representations is through the elected works councils</a:t>
            </a:r>
            <a:endParaRPr sz="1400" b="1"/>
          </a:p>
          <a:p>
            <a:pPr marL="457200" lvl="0" indent="-317500" algn="l" rtl="0">
              <a:spcBef>
                <a:spcPts val="0"/>
              </a:spcBef>
              <a:spcAft>
                <a:spcPts val="0"/>
              </a:spcAft>
              <a:buSzPts val="1400"/>
              <a:buChar char="●"/>
            </a:pPr>
            <a:r>
              <a:rPr lang="en" sz="1400" b="1"/>
              <a:t>There are a number of established forms of communications with workers such as:</a:t>
            </a:r>
            <a:endParaRPr sz="1400" b="1"/>
          </a:p>
          <a:p>
            <a:pPr marL="914400" lvl="1" indent="-317500" algn="l" rtl="0">
              <a:spcBef>
                <a:spcPts val="0"/>
              </a:spcBef>
              <a:spcAft>
                <a:spcPts val="0"/>
              </a:spcAft>
              <a:buSzPts val="1400"/>
              <a:buChar char="○"/>
            </a:pPr>
            <a:r>
              <a:rPr lang="en" b="1"/>
              <a:t>Company magazine</a:t>
            </a:r>
            <a:endParaRPr b="1"/>
          </a:p>
          <a:p>
            <a:pPr marL="914400" lvl="1" indent="-317500" algn="l" rtl="0">
              <a:spcBef>
                <a:spcPts val="0"/>
              </a:spcBef>
              <a:spcAft>
                <a:spcPts val="0"/>
              </a:spcAft>
              <a:buSzPts val="1400"/>
              <a:buChar char="○"/>
            </a:pPr>
            <a:r>
              <a:rPr lang="en" b="1"/>
              <a:t>Online</a:t>
            </a:r>
            <a:endParaRPr b="1"/>
          </a:p>
          <a:p>
            <a:pPr marL="914400" lvl="1" indent="-317500" algn="l" rtl="0">
              <a:spcBef>
                <a:spcPts val="0"/>
              </a:spcBef>
              <a:spcAft>
                <a:spcPts val="0"/>
              </a:spcAft>
              <a:buSzPts val="1400"/>
              <a:buChar char="○"/>
            </a:pPr>
            <a:r>
              <a:rPr lang="en" b="1"/>
              <a:t>Trade Union channels</a:t>
            </a:r>
            <a:endParaRPr b="1"/>
          </a:p>
          <a:p>
            <a:pPr marL="914400" lvl="1" indent="-317500" algn="l" rtl="0">
              <a:spcBef>
                <a:spcPts val="0"/>
              </a:spcBef>
              <a:spcAft>
                <a:spcPts val="0"/>
              </a:spcAft>
              <a:buSzPts val="1400"/>
              <a:buChar char="○"/>
            </a:pPr>
            <a:r>
              <a:rPr lang="en" b="1"/>
              <a:t>Workers reps</a:t>
            </a:r>
            <a:endParaRPr b="1"/>
          </a:p>
          <a:p>
            <a:pPr marL="914400" lvl="1" indent="-317500" algn="l" rtl="0">
              <a:spcBef>
                <a:spcPts val="0"/>
              </a:spcBef>
              <a:spcAft>
                <a:spcPts val="0"/>
              </a:spcAft>
              <a:buSzPts val="1400"/>
              <a:buChar char="○"/>
            </a:pPr>
            <a:r>
              <a:rPr lang="en" b="1"/>
              <a:t>Management briefings including meetings of HR with staff</a:t>
            </a:r>
            <a:endParaRPr b="1"/>
          </a:p>
          <a:p>
            <a:pPr marL="0" lvl="0" indent="0" algn="l" rtl="0">
              <a:spcBef>
                <a:spcPts val="1600"/>
              </a:spcBef>
              <a:spcAft>
                <a:spcPts val="1600"/>
              </a:spcAft>
              <a:buNone/>
            </a:pPr>
            <a:endParaRPr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04" name="Google Shape;104;p18"/>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endParaRPr sz="1400" b="1"/>
          </a:p>
          <a:p>
            <a:pPr marL="0" lvl="0" indent="0" algn="l" rtl="0">
              <a:spcBef>
                <a:spcPts val="1600"/>
              </a:spcBef>
              <a:spcAft>
                <a:spcPts val="0"/>
              </a:spcAft>
              <a:buNone/>
            </a:pPr>
            <a:r>
              <a:rPr lang="en" sz="1400" b="1"/>
              <a:t>Medochemie-HR Approach</a:t>
            </a:r>
            <a:endParaRPr sz="1400" b="1"/>
          </a:p>
          <a:p>
            <a:pPr marL="457200" lvl="0" indent="-317500" algn="l" rtl="0">
              <a:spcBef>
                <a:spcPts val="1600"/>
              </a:spcBef>
              <a:spcAft>
                <a:spcPts val="0"/>
              </a:spcAft>
              <a:buSzPts val="1400"/>
              <a:buChar char="●"/>
            </a:pPr>
            <a:r>
              <a:rPr lang="en" sz="1400" b="1"/>
              <a:t>Topics covered from communication with employees are:</a:t>
            </a:r>
            <a:endParaRPr sz="1400" b="1"/>
          </a:p>
          <a:p>
            <a:pPr marL="914400" lvl="1" indent="-317500" algn="l" rtl="0">
              <a:spcBef>
                <a:spcPts val="0"/>
              </a:spcBef>
              <a:spcAft>
                <a:spcPts val="0"/>
              </a:spcAft>
              <a:buSzPts val="1400"/>
              <a:buChar char="○"/>
            </a:pPr>
            <a:r>
              <a:rPr lang="en" b="1"/>
              <a:t>Production/Sales</a:t>
            </a:r>
            <a:endParaRPr b="1"/>
          </a:p>
          <a:p>
            <a:pPr marL="914400" lvl="1" indent="-317500" algn="l" rtl="0">
              <a:spcBef>
                <a:spcPts val="0"/>
              </a:spcBef>
              <a:spcAft>
                <a:spcPts val="0"/>
              </a:spcAft>
              <a:buSzPts val="1400"/>
              <a:buChar char="○"/>
            </a:pPr>
            <a:r>
              <a:rPr lang="en" b="1"/>
              <a:t>Organisational Changes</a:t>
            </a:r>
            <a:endParaRPr b="1"/>
          </a:p>
          <a:p>
            <a:pPr marL="914400" lvl="1" indent="-317500" algn="l" rtl="0">
              <a:spcBef>
                <a:spcPts val="0"/>
              </a:spcBef>
              <a:spcAft>
                <a:spcPts val="0"/>
              </a:spcAft>
              <a:buSzPts val="1400"/>
              <a:buChar char="○"/>
            </a:pPr>
            <a:r>
              <a:rPr lang="en" b="1"/>
              <a:t>CSR</a:t>
            </a:r>
            <a:endParaRPr b="1"/>
          </a:p>
          <a:p>
            <a:pPr marL="457200" lvl="0" indent="-342900" algn="l" rtl="0">
              <a:spcBef>
                <a:spcPts val="0"/>
              </a:spcBef>
              <a:spcAft>
                <a:spcPts val="0"/>
              </a:spcAft>
              <a:buSzPts val="1800"/>
              <a:buChar char="●"/>
            </a:pPr>
            <a:r>
              <a:rPr lang="en" b="1"/>
              <a:t>There is no policy of DP in place and no DP arrangements have been introduced</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10" name="Google Shape;110;p19"/>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r>
              <a:rPr lang="en" sz="1400" b="1"/>
              <a:t>Medochemie-HR Approach</a:t>
            </a:r>
            <a:endParaRPr sz="1400" b="1"/>
          </a:p>
          <a:p>
            <a:pPr marL="457200" lvl="0" indent="-342900" algn="l" rtl="0">
              <a:spcBef>
                <a:spcPts val="1600"/>
              </a:spcBef>
              <a:spcAft>
                <a:spcPts val="0"/>
              </a:spcAft>
              <a:buSzPts val="1800"/>
              <a:buChar char="●"/>
            </a:pPr>
            <a:r>
              <a:rPr lang="en" sz="1400" b="1"/>
              <a:t>New technologies have been introduced in terms of automation, communications, computer hardware and software which have all led to changes in employment levels, in skills requirements, in H&amp;S procedures and wherever possible in working time arrangements</a:t>
            </a:r>
            <a:endParaRPr sz="1400" b="1"/>
          </a:p>
          <a:p>
            <a:pPr marL="457200" lvl="0" indent="-317500" algn="l" rtl="0">
              <a:spcBef>
                <a:spcPts val="0"/>
              </a:spcBef>
              <a:spcAft>
                <a:spcPts val="0"/>
              </a:spcAft>
              <a:buSzPts val="1400"/>
              <a:buChar char="●"/>
            </a:pPr>
            <a:r>
              <a:rPr lang="en" sz="1400" b="1"/>
              <a:t>From the introduction of new technologies new forms of production such as lean production have been introduced</a:t>
            </a:r>
            <a:endParaRPr sz="1400" b="1"/>
          </a:p>
          <a:p>
            <a:pPr marL="457200" lvl="0" indent="-317500" algn="l" rtl="0">
              <a:spcBef>
                <a:spcPts val="0"/>
              </a:spcBef>
              <a:spcAft>
                <a:spcPts val="0"/>
              </a:spcAft>
              <a:buSzPts val="1400"/>
              <a:buChar char="●"/>
            </a:pPr>
            <a:r>
              <a:rPr lang="en" sz="1400" b="1"/>
              <a:t>These changes have not led to any changes in terms of the employment contracts</a:t>
            </a:r>
            <a:endParaRPr sz="14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16" name="Google Shape;116;p20"/>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r>
              <a:rPr lang="en" sz="1400" b="1"/>
              <a:t>Medochemie-HR Approach</a:t>
            </a:r>
            <a:endParaRPr sz="1400" b="1"/>
          </a:p>
          <a:p>
            <a:pPr marL="457200" lvl="0" indent="-317500" algn="l" rtl="0">
              <a:spcBef>
                <a:spcPts val="1600"/>
              </a:spcBef>
              <a:spcAft>
                <a:spcPts val="0"/>
              </a:spcAft>
              <a:buSzPts val="1400"/>
              <a:buChar char="●"/>
            </a:pPr>
            <a:r>
              <a:rPr lang="en" sz="1400" b="1"/>
              <a:t>They believe the enterprise offers a favorable environment for the social and psychological health of employees by offering job security, their own welfare fund, card for discounts etc</a:t>
            </a:r>
            <a:endParaRPr sz="1400" b="1"/>
          </a:p>
          <a:p>
            <a:pPr marL="457200" lvl="0" indent="-317500" algn="l" rtl="0">
              <a:spcBef>
                <a:spcPts val="0"/>
              </a:spcBef>
              <a:spcAft>
                <a:spcPts val="0"/>
              </a:spcAft>
              <a:buSzPts val="1400"/>
              <a:buChar char="●"/>
            </a:pPr>
            <a:r>
              <a:rPr lang="en" sz="1400" b="1"/>
              <a:t>Employees also experience a supportive and friendly empathy from their coworkers which is greatly supported in the exit interviews</a:t>
            </a:r>
            <a:endParaRPr sz="1400" b="1"/>
          </a:p>
          <a:p>
            <a:pPr marL="457200" lvl="0" indent="-317500" algn="l" rtl="0">
              <a:spcBef>
                <a:spcPts val="0"/>
              </a:spcBef>
              <a:spcAft>
                <a:spcPts val="0"/>
              </a:spcAft>
              <a:buSzPts val="1400"/>
              <a:buChar char="●"/>
            </a:pPr>
            <a:r>
              <a:rPr lang="en" sz="1400" b="1"/>
              <a:t>Internal surveys support that there is constructive relationship between employees regardless position</a:t>
            </a:r>
            <a:endParaRPr sz="1400" b="1"/>
          </a:p>
          <a:p>
            <a:pPr marL="457200" lvl="0" indent="-317500" algn="l" rtl="0">
              <a:spcBef>
                <a:spcPts val="0"/>
              </a:spcBef>
              <a:spcAft>
                <a:spcPts val="0"/>
              </a:spcAft>
              <a:buSzPts val="1400"/>
              <a:buChar char="●"/>
            </a:pPr>
            <a:r>
              <a:rPr lang="en" sz="1400" b="1"/>
              <a:t>No conflicts between the enterprise and personal values</a:t>
            </a:r>
            <a:endParaRPr sz="1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Analysis</a:t>
            </a:r>
            <a:endParaRPr/>
          </a:p>
        </p:txBody>
      </p:sp>
      <p:sp>
        <p:nvSpPr>
          <p:cNvPr id="122" name="Google Shape;122;p21"/>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b="1"/>
          </a:p>
          <a:p>
            <a:pPr marL="0" lvl="0" indent="0" algn="l" rtl="0">
              <a:spcBef>
                <a:spcPts val="1600"/>
              </a:spcBef>
              <a:spcAft>
                <a:spcPts val="0"/>
              </a:spcAft>
              <a:buNone/>
            </a:pPr>
            <a:r>
              <a:rPr lang="en" sz="1400" b="1"/>
              <a:t>Medochemie-HR Approach</a:t>
            </a:r>
            <a:endParaRPr sz="1400" b="1"/>
          </a:p>
          <a:p>
            <a:pPr marL="457200" lvl="0" indent="-317500" algn="l" rtl="0">
              <a:spcBef>
                <a:spcPts val="1600"/>
              </a:spcBef>
              <a:spcAft>
                <a:spcPts val="0"/>
              </a:spcAft>
              <a:buSzPts val="1400"/>
              <a:buChar char="●"/>
            </a:pPr>
            <a:r>
              <a:rPr lang="en" sz="1400" b="1"/>
              <a:t>The rate of trust amongst all levels is considered excellent</a:t>
            </a:r>
            <a:endParaRPr sz="1400" b="1"/>
          </a:p>
          <a:p>
            <a:pPr marL="457200" lvl="0" indent="-317500" algn="l" rtl="0">
              <a:spcBef>
                <a:spcPts val="0"/>
              </a:spcBef>
              <a:spcAft>
                <a:spcPts val="0"/>
              </a:spcAft>
              <a:buSzPts val="1400"/>
              <a:buChar char="●"/>
            </a:pPr>
            <a:r>
              <a:rPr lang="en" sz="1400" b="1"/>
              <a:t>The enterprise has been impacted by the pandemic</a:t>
            </a:r>
            <a:endParaRPr sz="1400" b="1"/>
          </a:p>
          <a:p>
            <a:pPr marL="914400" lvl="1" indent="-317500" algn="l" rtl="0">
              <a:spcBef>
                <a:spcPts val="0"/>
              </a:spcBef>
              <a:spcAft>
                <a:spcPts val="0"/>
              </a:spcAft>
              <a:buSzPts val="1400"/>
              <a:buChar char="○"/>
            </a:pPr>
            <a:r>
              <a:rPr lang="en" b="1"/>
              <a:t>Rapid tests well before the state</a:t>
            </a:r>
            <a:endParaRPr b="1"/>
          </a:p>
          <a:p>
            <a:pPr marL="914400" lvl="1" indent="-317500" algn="l" rtl="0">
              <a:spcBef>
                <a:spcPts val="0"/>
              </a:spcBef>
              <a:spcAft>
                <a:spcPts val="0"/>
              </a:spcAft>
              <a:buSzPts val="1400"/>
              <a:buChar char="○"/>
            </a:pPr>
            <a:r>
              <a:rPr lang="en" b="1"/>
              <a:t>Stand by doctors</a:t>
            </a:r>
            <a:endParaRPr b="1"/>
          </a:p>
          <a:p>
            <a:pPr marL="914400" lvl="1" indent="-317500" algn="l" rtl="0">
              <a:spcBef>
                <a:spcPts val="0"/>
              </a:spcBef>
              <a:spcAft>
                <a:spcPts val="0"/>
              </a:spcAft>
              <a:buSzPts val="1400"/>
              <a:buChar char="○"/>
            </a:pPr>
            <a:r>
              <a:rPr lang="en" b="1"/>
              <a:t>Shift changes to avoid overlapping</a:t>
            </a:r>
            <a:endParaRPr b="1"/>
          </a:p>
          <a:p>
            <a:pPr marL="457200" lvl="0" indent="-342900" algn="l" rtl="0">
              <a:spcBef>
                <a:spcPts val="0"/>
              </a:spcBef>
              <a:spcAft>
                <a:spcPts val="0"/>
              </a:spcAft>
              <a:buSzPts val="1800"/>
              <a:buChar char="●"/>
            </a:pPr>
            <a:r>
              <a:rPr lang="en" b="1"/>
              <a:t>Wherever possible remote working has been introduced and as a result ICT has been increased in regards to mobile phones, internet and video conferencing</a:t>
            </a:r>
            <a:endParaRPr b="1"/>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1196</Words>
  <Application>Microsoft Office PowerPoint</Application>
  <PresentationFormat>On-screen Show (16:9)</PresentationFormat>
  <Paragraphs>201</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Lato</vt:lpstr>
      <vt:lpstr>Raleway</vt:lpstr>
      <vt:lpstr>Swiss</vt:lpstr>
      <vt:lpstr>Project DIRECT II: 3rd stage analysis</vt:lpstr>
      <vt:lpstr>Overview</vt:lpstr>
      <vt:lpstr>Overview</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Thank you very much for all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DIRECT II: 3rd stage analysis</dc:title>
  <dc:creator>Ina Atanasova</dc:creator>
  <cp:lastModifiedBy>Ina Atanasova</cp:lastModifiedBy>
  <cp:revision>1</cp:revision>
  <dcterms:modified xsi:type="dcterms:W3CDTF">2021-10-01T09:50:41Z</dcterms:modified>
</cp:coreProperties>
</file>