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65" r:id="rId3"/>
    <p:sldId id="283" r:id="rId4"/>
    <p:sldId id="284" r:id="rId5"/>
    <p:sldId id="285" r:id="rId6"/>
    <p:sldId id="286" r:id="rId7"/>
    <p:sldId id="297" r:id="rId8"/>
    <p:sldId id="296" r:id="rId9"/>
    <p:sldId id="298" r:id="rId10"/>
    <p:sldId id="295" r:id="rId11"/>
    <p:sldId id="287" r:id="rId12"/>
    <p:sldId id="289" r:id="rId13"/>
    <p:sldId id="290" r:id="rId14"/>
    <p:sldId id="291" r:id="rId15"/>
    <p:sldId id="292" r:id="rId16"/>
    <p:sldId id="293" r:id="rId17"/>
    <p:sldId id="264" r:id="rId18"/>
  </p:sldIdLst>
  <p:sldSz cx="9144000" cy="5143500" type="screen16x9"/>
  <p:notesSz cx="6858000" cy="9144000"/>
  <p:embeddedFontLst>
    <p:embeddedFont>
      <p:font typeface="Roboto Condensed" panose="020B0604020202020204" charset="0"/>
      <p:regular r:id="rId20"/>
      <p:bold r:id="rId21"/>
      <p:italic r:id="rId22"/>
      <p:boldItalic r:id="rId23"/>
    </p:embeddedFont>
    <p:embeddedFont>
      <p:font typeface="Playfair Display" panose="020B0604020202020204" charset="-52"/>
      <p:regular r:id="rId24"/>
      <p:bold r:id="rId25"/>
      <p:italic r:id="rId26"/>
      <p:boldItalic r:id="rId27"/>
    </p:embeddedFont>
    <p:embeddedFont>
      <p:font typeface="Lato" panose="020B060402020202020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93755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e2cc1a20e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e2cc1a20e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2cc1a20e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2cc1a20e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rect2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 Condensed"/>
              <a:buNone/>
              <a:defRPr sz="3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 Condensed"/>
              <a:buChar char="●"/>
              <a:defRPr sz="1800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Condensed"/>
              <a:buChar char="○"/>
              <a:defRPr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Condensed"/>
              <a:buChar char="■"/>
              <a:defRPr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Condensed"/>
              <a:buChar char="●"/>
              <a:defRPr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Condensed"/>
              <a:buChar char="○"/>
              <a:defRPr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Condensed"/>
              <a:buChar char="■"/>
              <a:defRPr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Condensed"/>
              <a:buChar char="●"/>
              <a:defRPr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Condensed"/>
              <a:buChar char="○"/>
              <a:defRPr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 Condensed"/>
              <a:buChar char="■"/>
              <a:defRPr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7" r:id="rId4"/>
    <p:sldLayoutId id="2147483658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3096250" y="1102850"/>
            <a:ext cx="2951400" cy="213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1800" dirty="0"/>
              <a:t>National and </a:t>
            </a:r>
            <a:r>
              <a:rPr lang="en-US" sz="1800" dirty="0" err="1"/>
              <a:t>Sectoral</a:t>
            </a:r>
            <a:r>
              <a:rPr lang="en-US" sz="1800" dirty="0"/>
              <a:t> Dimensions of the </a:t>
            </a:r>
            <a:r>
              <a:rPr lang="en-US" sz="1800" dirty="0" err="1"/>
              <a:t>digitalisation</a:t>
            </a:r>
            <a:r>
              <a:rPr lang="en-US" sz="1800" dirty="0"/>
              <a:t> and direct workers’ </a:t>
            </a:r>
            <a:r>
              <a:rPr lang="en-US" sz="1800" dirty="0" smtClean="0"/>
              <a:t>participation in Bulgaria</a:t>
            </a:r>
            <a:br>
              <a:rPr lang="en-US" sz="1800" dirty="0" smtClean="0"/>
            </a:br>
            <a:r>
              <a:rPr lang="en-US" sz="1800" b="0" i="1" dirty="0" smtClean="0"/>
              <a:t>27 April 2021</a:t>
            </a:r>
            <a:endParaRPr sz="1800" i="1"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en-US" sz="1000" b="0" dirty="0"/>
              <a:t>VS/2020/0101 Expanding and Improving Workplace Democracy as a Prerequisite for </a:t>
            </a:r>
            <a:r>
              <a:rPr lang="en-US" sz="1000" b="0" dirty="0" err="1" smtClean="0"/>
              <a:t>Humanising</a:t>
            </a:r>
            <a:r>
              <a:rPr lang="bg-BG" sz="1000" b="0" dirty="0" smtClean="0"/>
              <a:t> </a:t>
            </a:r>
            <a:r>
              <a:rPr lang="en-US" sz="1000" b="0" dirty="0" smtClean="0"/>
              <a:t> </a:t>
            </a:r>
            <a:r>
              <a:rPr lang="en-US" sz="1000" b="0" dirty="0" err="1"/>
              <a:t>Labour</a:t>
            </a:r>
            <a:r>
              <a:rPr lang="en-US" sz="1000" b="0" dirty="0"/>
              <a:t> and the Work Environment – DIRECT II</a:t>
            </a:r>
            <a:endParaRPr sz="1000" b="0" dirty="0"/>
          </a:p>
        </p:txBody>
      </p:sp>
      <p:pic>
        <p:nvPicPr>
          <p:cNvPr id="1028" name="Picture 4" descr="J:\_work\knsb\ina\direct2\logo-direct2_v03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269" y="4503118"/>
            <a:ext cx="1726124" cy="45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Sectoral</a:t>
            </a:r>
            <a:r>
              <a:rPr lang="en-US" sz="2800" dirty="0"/>
              <a:t> dimensions</a:t>
            </a: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829994"/>
            <a:ext cx="8520600" cy="3945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n-US" dirty="0"/>
              <a:t>Direct </a:t>
            </a:r>
            <a:r>
              <a:rPr lang="en-US" dirty="0" smtClean="0"/>
              <a:t>workers 'participation:</a:t>
            </a:r>
            <a:endParaRPr lang="en-US" dirty="0"/>
          </a:p>
          <a:p>
            <a:r>
              <a:rPr lang="en-US" dirty="0"/>
              <a:t>Main </a:t>
            </a:r>
            <a:r>
              <a:rPr lang="en-US" dirty="0" smtClean="0"/>
              <a:t>forms:</a:t>
            </a:r>
            <a:endParaRPr lang="en-US" dirty="0"/>
          </a:p>
          <a:p>
            <a:pPr lvl="1"/>
            <a:r>
              <a:rPr lang="en-US" sz="1600" dirty="0"/>
              <a:t>Individual consultations: </a:t>
            </a:r>
            <a:r>
              <a:rPr lang="en-US" sz="1600" i="1" dirty="0"/>
              <a:t>mining; </a:t>
            </a:r>
            <a:r>
              <a:rPr lang="en-US" sz="1600" i="1" dirty="0" err="1"/>
              <a:t>porduction</a:t>
            </a:r>
            <a:r>
              <a:rPr lang="en-US" sz="1600" i="1" dirty="0"/>
              <a:t> of building materials;  pharmaceutical industry;</a:t>
            </a:r>
          </a:p>
          <a:p>
            <a:pPr lvl="1"/>
            <a:r>
              <a:rPr lang="en-US" sz="1600" dirty="0"/>
              <a:t>Individual delegation : </a:t>
            </a:r>
            <a:r>
              <a:rPr lang="en-US" sz="1600" i="1" dirty="0"/>
              <a:t>mining; production of building materials; pharmaceutical industry ;</a:t>
            </a:r>
          </a:p>
          <a:p>
            <a:pPr lvl="1"/>
            <a:r>
              <a:rPr lang="en-US" sz="1600" dirty="0"/>
              <a:t>Group consultations: </a:t>
            </a:r>
            <a:r>
              <a:rPr lang="en-US" sz="1600" i="1" dirty="0"/>
              <a:t>mining; production of building materials;  pharmaceutical industry; communications;</a:t>
            </a:r>
          </a:p>
          <a:p>
            <a:pPr lvl="1"/>
            <a:r>
              <a:rPr lang="en-US" sz="1600" dirty="0"/>
              <a:t>Group delegation:  </a:t>
            </a:r>
            <a:r>
              <a:rPr lang="en-US" sz="1600" i="1" dirty="0"/>
              <a:t>pharmaceutical industry; communications</a:t>
            </a:r>
          </a:p>
          <a:p>
            <a:pPr lvl="1"/>
            <a:r>
              <a:rPr lang="en-US" sz="1600" dirty="0"/>
              <a:t>Others (meetings with managers, pre shift tool box meetings, workers’ suggestion systems etc.): </a:t>
            </a:r>
            <a:r>
              <a:rPr lang="en-US" sz="1600" i="1" dirty="0"/>
              <a:t>all sectors , including construction</a:t>
            </a:r>
            <a:endParaRPr lang="ru-RU" sz="1600" i="1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lnSpc>
                <a:spcPct val="90000"/>
              </a:lnSpc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51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Sectoral</a:t>
            </a:r>
            <a:r>
              <a:rPr lang="en-US" sz="2800" dirty="0"/>
              <a:t> dimensions</a:t>
            </a: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199158" y="886265"/>
            <a:ext cx="8520600" cy="38475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Industrial relations and direct participation</a:t>
            </a:r>
          </a:p>
          <a:p>
            <a:pPr lvl="1"/>
            <a:r>
              <a:rPr lang="en-US" sz="1800" dirty="0"/>
              <a:t>Trade unions at company  level are informed and consulted: </a:t>
            </a:r>
            <a:r>
              <a:rPr lang="en-US" sz="1800" i="1" dirty="0"/>
              <a:t>mining; production of building materials; pharmaceutical industries ; communications (in 50% of cases)</a:t>
            </a:r>
            <a:r>
              <a:rPr lang="en-US" sz="1800" dirty="0"/>
              <a:t>;</a:t>
            </a:r>
          </a:p>
          <a:p>
            <a:pPr lvl="1"/>
            <a:r>
              <a:rPr lang="en-US" sz="1800" dirty="0"/>
              <a:t>There were negotiations and in some cases agreements with trade unions: </a:t>
            </a:r>
            <a:r>
              <a:rPr lang="en-US" sz="1800" i="1" dirty="0"/>
              <a:t>mining and productions of building materials-only negotiations; pharmaceutical industries ; communications-in 30% of cases only negotiations, in 45%-also agreements</a:t>
            </a:r>
          </a:p>
          <a:p>
            <a:pPr lvl="1"/>
            <a:r>
              <a:rPr lang="en-US" sz="1800" dirty="0"/>
              <a:t>There  were no communications with trade unions regarding direct participation: </a:t>
            </a:r>
            <a:r>
              <a:rPr lang="en-US" sz="1800" i="1" dirty="0"/>
              <a:t>communications-in 45  % of the cases</a:t>
            </a:r>
          </a:p>
          <a:p>
            <a:pPr marL="114300" indent="0">
              <a:lnSpc>
                <a:spcPct val="90000"/>
              </a:lnSpc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40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Sectoral</a:t>
            </a:r>
            <a:r>
              <a:rPr lang="en-US" sz="2800" dirty="0"/>
              <a:t> dimensions</a:t>
            </a: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199158" y="886265"/>
            <a:ext cx="8520600" cy="38475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Industrial relations and direct participation</a:t>
            </a:r>
          </a:p>
          <a:p>
            <a:r>
              <a:rPr lang="en-US" b="1" dirty="0"/>
              <a:t>Other workers’ representatives and direct participation</a:t>
            </a:r>
          </a:p>
          <a:p>
            <a:pPr lvl="1"/>
            <a:r>
              <a:rPr lang="en-US" sz="1800" dirty="0"/>
              <a:t>Workers ‘representatives are informed : </a:t>
            </a:r>
            <a:r>
              <a:rPr lang="en-US" sz="1800" i="1" dirty="0"/>
              <a:t>mining and production of building materials-50% of the cases;  pharmaceutical industry; communications-30% of the cases;</a:t>
            </a:r>
          </a:p>
          <a:p>
            <a:pPr lvl="1"/>
            <a:r>
              <a:rPr lang="en-US" sz="1800" dirty="0"/>
              <a:t>Workers ‘representatives are consulted : </a:t>
            </a:r>
            <a:r>
              <a:rPr lang="en-US" sz="1800" i="1" dirty="0"/>
              <a:t>mining and production of building materials -50% of the cases;  pharmaceutical industry; communications-25% of the cases;</a:t>
            </a:r>
          </a:p>
          <a:p>
            <a:pPr lvl="1"/>
            <a:r>
              <a:rPr lang="en-US" sz="1800" dirty="0"/>
              <a:t>No communications with workers’ representatives:</a:t>
            </a:r>
            <a:r>
              <a:rPr lang="en-US" sz="1800" i="1" dirty="0"/>
              <a:t>communications-45 % of the cases</a:t>
            </a: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1547752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Sectoral</a:t>
            </a:r>
            <a:r>
              <a:rPr lang="en-US" sz="2800" dirty="0"/>
              <a:t> dimensions</a:t>
            </a: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56271" y="886265"/>
            <a:ext cx="8989255" cy="38475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Impact on the working conditions:</a:t>
            </a:r>
          </a:p>
          <a:p>
            <a:r>
              <a:rPr lang="en-US" dirty="0"/>
              <a:t>A. Positive:</a:t>
            </a:r>
          </a:p>
          <a:p>
            <a:pPr lvl="1"/>
            <a:r>
              <a:rPr lang="en-US" dirty="0"/>
              <a:t>Qualification-</a:t>
            </a:r>
            <a:r>
              <a:rPr lang="en-US" i="1" dirty="0"/>
              <a:t>pharmaceutical industry; construction;</a:t>
            </a:r>
          </a:p>
          <a:p>
            <a:pPr lvl="1"/>
            <a:r>
              <a:rPr lang="en-US" dirty="0"/>
              <a:t>Work </a:t>
            </a:r>
            <a:r>
              <a:rPr lang="en-US" dirty="0" err="1"/>
              <a:t>organisation</a:t>
            </a:r>
            <a:r>
              <a:rPr lang="en-US" dirty="0"/>
              <a:t>: </a:t>
            </a:r>
            <a:r>
              <a:rPr lang="en-US" i="1" dirty="0"/>
              <a:t>mining; production of building materials; pharmaceutical industry; construction; communications</a:t>
            </a:r>
          </a:p>
          <a:p>
            <a:pPr lvl="1"/>
            <a:r>
              <a:rPr lang="en-US" dirty="0"/>
              <a:t>Working time: </a:t>
            </a:r>
            <a:r>
              <a:rPr lang="en-US" i="1" dirty="0"/>
              <a:t>mining; production of building materials; pharmaceutical industry; construction;</a:t>
            </a:r>
          </a:p>
          <a:p>
            <a:pPr lvl="1"/>
            <a:r>
              <a:rPr lang="en-US" dirty="0"/>
              <a:t>H&amp;S at work: </a:t>
            </a:r>
            <a:r>
              <a:rPr lang="en-US" i="1" dirty="0"/>
              <a:t>pharmaceutical industry; construction; communications;</a:t>
            </a:r>
          </a:p>
          <a:p>
            <a:pPr lvl="1"/>
            <a:r>
              <a:rPr lang="en-US" dirty="0"/>
              <a:t>Well being at work: </a:t>
            </a:r>
            <a:r>
              <a:rPr lang="en-US" i="1" dirty="0"/>
              <a:t>pharmaceutical industry; construction; communications:</a:t>
            </a:r>
          </a:p>
          <a:p>
            <a:pPr lvl="1"/>
            <a:r>
              <a:rPr lang="en-US" dirty="0"/>
              <a:t>Work-life balance: </a:t>
            </a:r>
            <a:r>
              <a:rPr lang="en-US" i="1" dirty="0"/>
              <a:t>pharmaceutical </a:t>
            </a:r>
            <a:r>
              <a:rPr lang="en-US" i="1" dirty="0" smtClean="0"/>
              <a:t>industry; construction</a:t>
            </a:r>
            <a:r>
              <a:rPr lang="en-US" i="1" dirty="0"/>
              <a:t>;</a:t>
            </a:r>
          </a:p>
          <a:p>
            <a:pPr marL="114300" indent="0">
              <a:lnSpc>
                <a:spcPct val="90000"/>
              </a:lnSpc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99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Sectoral</a:t>
            </a:r>
            <a:r>
              <a:rPr lang="en-US" sz="2800" dirty="0"/>
              <a:t> dimensions</a:t>
            </a: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199158" y="886265"/>
            <a:ext cx="8520600" cy="38475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1"/>
            <a:r>
              <a:rPr lang="en-US" sz="1800" dirty="0"/>
              <a:t>Wages and additional payments : </a:t>
            </a:r>
            <a:r>
              <a:rPr lang="en-US" sz="1800" i="1" dirty="0"/>
              <a:t>mining; production of building </a:t>
            </a:r>
            <a:r>
              <a:rPr lang="en-US" sz="1800" i="1" dirty="0" err="1"/>
              <a:t>matreials</a:t>
            </a:r>
            <a:r>
              <a:rPr lang="en-US" sz="1800" i="1" dirty="0"/>
              <a:t>; pharmaceutical industry;</a:t>
            </a:r>
          </a:p>
          <a:p>
            <a:pPr lvl="1"/>
            <a:r>
              <a:rPr lang="en-US" sz="1800" dirty="0"/>
              <a:t>ESOP: </a:t>
            </a:r>
            <a:r>
              <a:rPr lang="en-US" sz="1800" i="1" dirty="0"/>
              <a:t>pharmaceutical industries;</a:t>
            </a:r>
          </a:p>
          <a:p>
            <a:pPr lvl="1"/>
            <a:r>
              <a:rPr lang="en-US" sz="1800" dirty="0"/>
              <a:t>Motivation for work: </a:t>
            </a:r>
            <a:r>
              <a:rPr lang="en-US" sz="1800" i="1" dirty="0"/>
              <a:t>mining; production of building </a:t>
            </a:r>
            <a:r>
              <a:rPr lang="en-US" sz="1800" i="1" dirty="0" err="1"/>
              <a:t>materialspharmaceutical</a:t>
            </a:r>
            <a:r>
              <a:rPr lang="en-US" sz="1800" i="1" dirty="0"/>
              <a:t> industry; construction</a:t>
            </a:r>
          </a:p>
          <a:p>
            <a:pPr marL="457200" lvl="1" indent="0">
              <a:buNone/>
            </a:pPr>
            <a:r>
              <a:rPr lang="en-US" sz="1800" dirty="0" smtClean="0"/>
              <a:t>Note</a:t>
            </a:r>
            <a:r>
              <a:rPr lang="en-US" sz="1800" dirty="0"/>
              <a:t>: there are no data about the security of employment,  industrial relations and collective bargaining</a:t>
            </a:r>
          </a:p>
          <a:p>
            <a:pPr marL="114300" indent="0">
              <a:lnSpc>
                <a:spcPct val="90000"/>
              </a:lnSpc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30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Sectoral</a:t>
            </a:r>
            <a:r>
              <a:rPr lang="en-US" sz="2800" dirty="0"/>
              <a:t> dimensions</a:t>
            </a: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199158" y="886265"/>
            <a:ext cx="8520600" cy="38475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Impact on the working conditions:</a:t>
            </a:r>
          </a:p>
          <a:p>
            <a:r>
              <a:rPr lang="en-US" dirty="0"/>
              <a:t> B. Negative</a:t>
            </a:r>
          </a:p>
          <a:p>
            <a:pPr lvl="1"/>
            <a:r>
              <a:rPr lang="en-US" dirty="0"/>
              <a:t>Work intensity: </a:t>
            </a:r>
            <a:r>
              <a:rPr lang="en-US" i="1" dirty="0"/>
              <a:t>construction; communications;</a:t>
            </a:r>
          </a:p>
          <a:p>
            <a:pPr lvl="1"/>
            <a:r>
              <a:rPr lang="en-US" dirty="0"/>
              <a:t>Occupational stress: </a:t>
            </a:r>
            <a:r>
              <a:rPr lang="en-US" i="1" dirty="0"/>
              <a:t>construction;</a:t>
            </a:r>
          </a:p>
          <a:p>
            <a:pPr lvl="1"/>
            <a:r>
              <a:rPr lang="en-US" dirty="0"/>
              <a:t>Working time arrangements: </a:t>
            </a:r>
            <a:r>
              <a:rPr lang="en-US" i="1" dirty="0"/>
              <a:t>construction; communications;</a:t>
            </a:r>
          </a:p>
          <a:p>
            <a:pPr lvl="1"/>
            <a:r>
              <a:rPr lang="en-US" dirty="0"/>
              <a:t>Increased volume of work and responsibility, but not better working conditions: </a:t>
            </a:r>
            <a:r>
              <a:rPr lang="en-US" i="1" dirty="0"/>
              <a:t>construction;</a:t>
            </a:r>
          </a:p>
          <a:p>
            <a:pPr lvl="1"/>
            <a:r>
              <a:rPr lang="en-US" dirty="0"/>
              <a:t>Increased volume of work and responsibility, but not higher wages: </a:t>
            </a:r>
            <a:r>
              <a:rPr lang="en-US" i="1" dirty="0"/>
              <a:t>construction;</a:t>
            </a:r>
          </a:p>
          <a:p>
            <a:pPr lvl="1"/>
            <a:r>
              <a:rPr lang="en-US" dirty="0"/>
              <a:t>Less collective actions, less solidarity at work:</a:t>
            </a:r>
            <a:r>
              <a:rPr lang="en-US" i="1" dirty="0"/>
              <a:t> mining</a:t>
            </a:r>
          </a:p>
          <a:p>
            <a:pPr lvl="1"/>
            <a:r>
              <a:rPr lang="en-US" dirty="0"/>
              <a:t>There is no negative impact: </a:t>
            </a:r>
            <a:r>
              <a:rPr lang="en-US" i="1" dirty="0"/>
              <a:t>pharmaceutical industry</a:t>
            </a:r>
          </a:p>
          <a:p>
            <a:pPr marL="114300" indent="0">
              <a:lnSpc>
                <a:spcPct val="90000"/>
              </a:lnSpc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7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Sectoral</a:t>
            </a:r>
            <a:r>
              <a:rPr lang="en-US" sz="2800" dirty="0"/>
              <a:t> dimensions</a:t>
            </a: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199158" y="886265"/>
            <a:ext cx="8520600" cy="38475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Impact on the enterprises</a:t>
            </a:r>
          </a:p>
          <a:p>
            <a:pPr lvl="1"/>
            <a:r>
              <a:rPr lang="en-US" sz="1800" dirty="0"/>
              <a:t>Innovations: </a:t>
            </a:r>
            <a:r>
              <a:rPr lang="en-US" sz="1800" i="1" dirty="0"/>
              <a:t>mining; pharmaceutical industry;</a:t>
            </a:r>
          </a:p>
          <a:p>
            <a:pPr lvl="1"/>
            <a:r>
              <a:rPr lang="en-US" sz="1800" dirty="0"/>
              <a:t>Quality of products/services: </a:t>
            </a:r>
            <a:r>
              <a:rPr lang="en-US" sz="1800" i="1" dirty="0"/>
              <a:t>pharmaceutical industry;</a:t>
            </a:r>
          </a:p>
          <a:p>
            <a:pPr lvl="1"/>
            <a:r>
              <a:rPr lang="en-US" sz="1800" dirty="0" err="1"/>
              <a:t>Labour</a:t>
            </a:r>
            <a:r>
              <a:rPr lang="en-US" sz="1800" dirty="0"/>
              <a:t> productivity: </a:t>
            </a:r>
            <a:r>
              <a:rPr lang="en-US" sz="1800" i="1" dirty="0"/>
              <a:t>mining;  pharmaceutical industry;</a:t>
            </a:r>
          </a:p>
          <a:p>
            <a:pPr lvl="1"/>
            <a:r>
              <a:rPr lang="en-US" sz="1800" dirty="0"/>
              <a:t>Production systems : </a:t>
            </a:r>
            <a:r>
              <a:rPr lang="en-US" sz="1800" i="1" dirty="0"/>
              <a:t>mining;  pharmaceutical industry;</a:t>
            </a:r>
          </a:p>
          <a:p>
            <a:pPr lvl="1"/>
            <a:r>
              <a:rPr lang="en-US" sz="1800" dirty="0"/>
              <a:t>Effectiveness: </a:t>
            </a:r>
            <a:r>
              <a:rPr lang="en-US" sz="1800" i="1" dirty="0"/>
              <a:t>mining; pharmaceutical industry;</a:t>
            </a:r>
          </a:p>
          <a:p>
            <a:pPr lvl="1"/>
            <a:r>
              <a:rPr lang="en-US" sz="1800" dirty="0"/>
              <a:t>Competitiveness:</a:t>
            </a:r>
            <a:r>
              <a:rPr lang="en-US" sz="1800" i="1" dirty="0"/>
              <a:t> mining; pharmaceutical industry</a:t>
            </a:r>
          </a:p>
          <a:p>
            <a:pPr marL="114300" indent="0">
              <a:lnSpc>
                <a:spcPct val="90000"/>
              </a:lnSpc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10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411373" y="1345775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GB" sz="4000" dirty="0"/>
              <a:t>Thank You for Your attention</a:t>
            </a:r>
            <a:endParaRPr lang="bg-BG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Main resources of the survey data</a:t>
            </a: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907366"/>
            <a:ext cx="8520600" cy="37560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Data from the questionnaire, collected by the </a:t>
            </a:r>
            <a:r>
              <a:rPr lang="en-US" dirty="0" err="1" smtClean="0"/>
              <a:t>KRIB</a:t>
            </a:r>
            <a:r>
              <a:rPr lang="en-US" dirty="0" smtClean="0"/>
              <a:t> </a:t>
            </a:r>
            <a:r>
              <a:rPr lang="en-US" dirty="0"/>
              <a:t>representatives</a:t>
            </a:r>
          </a:p>
          <a:p>
            <a:r>
              <a:rPr lang="en-US" dirty="0"/>
              <a:t>Data from the questionnaires, collected by the sectoral employers’ </a:t>
            </a:r>
            <a:r>
              <a:rPr lang="en-US" dirty="0" err="1"/>
              <a:t>organisations</a:t>
            </a:r>
            <a:r>
              <a:rPr lang="en-US" dirty="0"/>
              <a:t>, affiliated to the </a:t>
            </a:r>
            <a:r>
              <a:rPr lang="en-US" dirty="0" err="1" smtClean="0"/>
              <a:t>KRIB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Bulgarian Chamber of Mining and Geology;</a:t>
            </a:r>
          </a:p>
          <a:p>
            <a:pPr lvl="1"/>
            <a:r>
              <a:rPr lang="en-US" dirty="0"/>
              <a:t>Bulgarian Generic Pharmaceutical Association;</a:t>
            </a:r>
          </a:p>
          <a:p>
            <a:pPr lvl="1"/>
            <a:r>
              <a:rPr lang="en-US" dirty="0"/>
              <a:t>Chamber of Bulgarian Construction Enterprises</a:t>
            </a:r>
          </a:p>
          <a:p>
            <a:r>
              <a:rPr lang="en-US" dirty="0"/>
              <a:t>Data from the questionnaires, collected by the </a:t>
            </a:r>
            <a:r>
              <a:rPr lang="en-US" dirty="0" err="1"/>
              <a:t>sectoral</a:t>
            </a:r>
            <a:r>
              <a:rPr lang="en-US" dirty="0"/>
              <a:t> trade union federations, affiliated to the CITUB:</a:t>
            </a:r>
          </a:p>
          <a:p>
            <a:pPr lvl="1"/>
            <a:r>
              <a:rPr lang="en-US" dirty="0"/>
              <a:t>National Federation “Chemical Industry”;</a:t>
            </a:r>
          </a:p>
          <a:p>
            <a:pPr lvl="1"/>
            <a:r>
              <a:rPr lang="en-US" dirty="0"/>
              <a:t>Federation of the Independent Trade Unions in Construction;</a:t>
            </a:r>
          </a:p>
          <a:p>
            <a:pPr lvl="1"/>
            <a:r>
              <a:rPr lang="en-US" dirty="0"/>
              <a:t>Trade Union Federation of Communications</a:t>
            </a:r>
          </a:p>
          <a:p>
            <a:r>
              <a:rPr lang="en-US" dirty="0"/>
              <a:t>Data from previous surveys </a:t>
            </a:r>
          </a:p>
          <a:p>
            <a:pPr marL="114300" indent="0">
              <a:lnSpc>
                <a:spcPct val="90000"/>
              </a:lnSpc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548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National dimensions</a:t>
            </a: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907366"/>
            <a:ext cx="8520600" cy="38686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/>
              <a:t>New technologies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r>
              <a:rPr lang="en-US" dirty="0" smtClean="0"/>
              <a:t>In </a:t>
            </a:r>
            <a:r>
              <a:rPr lang="en-US" dirty="0"/>
              <a:t>many companies, including </a:t>
            </a:r>
            <a:r>
              <a:rPr lang="en-US" dirty="0" err="1" smtClean="0"/>
              <a:t>KRIB</a:t>
            </a:r>
            <a:r>
              <a:rPr lang="en-US" dirty="0" smtClean="0"/>
              <a:t> </a:t>
            </a:r>
            <a:r>
              <a:rPr lang="en-US" dirty="0"/>
              <a:t>affiliates  new technologies are implemented, including: </a:t>
            </a:r>
            <a:endParaRPr lang="en-US" dirty="0" smtClean="0"/>
          </a:p>
          <a:p>
            <a:r>
              <a:rPr lang="en-US" dirty="0" err="1" smtClean="0"/>
              <a:t>automatisation</a:t>
            </a:r>
            <a:r>
              <a:rPr lang="en-US" dirty="0" smtClean="0"/>
              <a:t>;</a:t>
            </a:r>
          </a:p>
          <a:p>
            <a:r>
              <a:rPr lang="en-US" dirty="0" smtClean="0"/>
              <a:t>broad </a:t>
            </a:r>
            <a:r>
              <a:rPr lang="en-US" dirty="0"/>
              <a:t>implementation of computer </a:t>
            </a:r>
            <a:r>
              <a:rPr lang="en-US" dirty="0" smtClean="0"/>
              <a:t>technologies;</a:t>
            </a:r>
          </a:p>
          <a:p>
            <a:r>
              <a:rPr lang="en-US" dirty="0" smtClean="0"/>
              <a:t>other </a:t>
            </a:r>
            <a:r>
              <a:rPr lang="en-US" dirty="0"/>
              <a:t>digital </a:t>
            </a:r>
            <a:r>
              <a:rPr lang="en-US" dirty="0" smtClean="0"/>
              <a:t>technologies</a:t>
            </a:r>
          </a:p>
          <a:p>
            <a:pPr marL="596900" lvl="1" indent="0">
              <a:buNone/>
            </a:pPr>
            <a:r>
              <a:rPr lang="en-US" sz="1800" b="1" dirty="0" smtClean="0"/>
              <a:t>Impact </a:t>
            </a:r>
            <a:r>
              <a:rPr lang="en-US" sz="1800" b="1" dirty="0"/>
              <a:t>of new </a:t>
            </a:r>
            <a:r>
              <a:rPr lang="en-US" sz="1800" b="1" dirty="0" smtClean="0"/>
              <a:t>technologies</a:t>
            </a:r>
          </a:p>
          <a:p>
            <a:pPr lvl="1"/>
            <a:r>
              <a:rPr lang="en-US" sz="1800" dirty="0" smtClean="0"/>
              <a:t>increasing </a:t>
            </a:r>
            <a:r>
              <a:rPr lang="en-US" sz="1800" dirty="0"/>
              <a:t>of requirements on the qualification level of </a:t>
            </a:r>
            <a:r>
              <a:rPr lang="en-US" sz="1800" dirty="0" smtClean="0"/>
              <a:t>employees;</a:t>
            </a:r>
          </a:p>
          <a:p>
            <a:pPr lvl="1"/>
            <a:r>
              <a:rPr lang="en-US" sz="1800" dirty="0" smtClean="0"/>
              <a:t>changes </a:t>
            </a:r>
            <a:r>
              <a:rPr lang="en-US" sz="1800" dirty="0"/>
              <a:t>of work </a:t>
            </a:r>
            <a:r>
              <a:rPr lang="en-US" sz="1800" dirty="0" err="1"/>
              <a:t>organisation</a:t>
            </a:r>
            <a:r>
              <a:rPr lang="en-US" sz="1800" dirty="0"/>
              <a:t> and working </a:t>
            </a:r>
            <a:r>
              <a:rPr lang="en-US" sz="1800" dirty="0" smtClean="0"/>
              <a:t>time;</a:t>
            </a:r>
          </a:p>
          <a:p>
            <a:pPr lvl="1"/>
            <a:r>
              <a:rPr lang="en-US" sz="1800" dirty="0" smtClean="0"/>
              <a:t>changes </a:t>
            </a:r>
            <a:r>
              <a:rPr lang="en-US" sz="1800" dirty="0"/>
              <a:t>in the working conditions , health and safety at work</a:t>
            </a:r>
            <a:endParaRPr lang="ru-RU" sz="1800" dirty="0"/>
          </a:p>
          <a:p>
            <a:pPr marL="114300" indent="0">
              <a:lnSpc>
                <a:spcPct val="90000"/>
              </a:lnSpc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20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COVID and the new technologies</a:t>
            </a: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970670"/>
            <a:ext cx="8520600" cy="38053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/>
              <a:t>Under the COVID pandemic the implementation of digital technologies increased and new forms of communication and work </a:t>
            </a:r>
            <a:r>
              <a:rPr lang="en-US" sz="2000" dirty="0" err="1"/>
              <a:t>organisation</a:t>
            </a:r>
            <a:r>
              <a:rPr lang="en-US" sz="2000" dirty="0"/>
              <a:t> are implemented and </a:t>
            </a:r>
            <a:r>
              <a:rPr lang="en-US" sz="2000" dirty="0" smtClean="0"/>
              <a:t>increased:</a:t>
            </a:r>
          </a:p>
          <a:p>
            <a:r>
              <a:rPr lang="en-US" sz="2000" dirty="0" smtClean="0"/>
              <a:t>communications </a:t>
            </a:r>
            <a:r>
              <a:rPr lang="en-US" sz="2000" dirty="0"/>
              <a:t>mainly via mobile phones and </a:t>
            </a:r>
            <a:r>
              <a:rPr lang="en-US" sz="2000" dirty="0" smtClean="0"/>
              <a:t>e-mails;</a:t>
            </a:r>
          </a:p>
          <a:p>
            <a:r>
              <a:rPr lang="en-US" sz="2000" dirty="0" smtClean="0"/>
              <a:t>on-line </a:t>
            </a:r>
            <a:r>
              <a:rPr lang="en-US" sz="2000" dirty="0"/>
              <a:t>meetings and </a:t>
            </a:r>
            <a:r>
              <a:rPr lang="en-US" sz="2000" dirty="0" smtClean="0"/>
              <a:t>conferences;</a:t>
            </a:r>
          </a:p>
          <a:p>
            <a:r>
              <a:rPr lang="en-US" sz="2000" dirty="0" err="1" smtClean="0"/>
              <a:t>tele</a:t>
            </a:r>
            <a:r>
              <a:rPr lang="en-US" sz="2000" dirty="0" smtClean="0"/>
              <a:t> </a:t>
            </a:r>
            <a:r>
              <a:rPr lang="en-US" sz="2000" dirty="0"/>
              <a:t>work, ICT based mobile </a:t>
            </a:r>
            <a:r>
              <a:rPr lang="en-US" sz="2000" dirty="0" smtClean="0"/>
              <a:t>work;</a:t>
            </a:r>
          </a:p>
          <a:p>
            <a:r>
              <a:rPr lang="en-US" sz="2000" dirty="0" smtClean="0"/>
              <a:t>increased </a:t>
            </a:r>
            <a:r>
              <a:rPr lang="en-US" sz="2000" dirty="0"/>
              <a:t>role of social networks </a:t>
            </a:r>
          </a:p>
          <a:p>
            <a:pPr marL="114300" indent="0">
              <a:lnSpc>
                <a:spcPct val="90000"/>
              </a:lnSpc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68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Direct  workers’ </a:t>
            </a:r>
            <a:r>
              <a:rPr lang="en-US" sz="2800" dirty="0" smtClean="0"/>
              <a:t>participation</a:t>
            </a:r>
            <a:endParaRPr lang="en-US" sz="2800" dirty="0"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970670"/>
            <a:ext cx="8520600" cy="38053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n-US" dirty="0"/>
              <a:t>The national social partners don’t have special policies on the direct participation;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DP </a:t>
            </a:r>
            <a:r>
              <a:rPr lang="en-US" dirty="0"/>
              <a:t>is implemented in some companies,  affiliates of the </a:t>
            </a:r>
            <a:r>
              <a:rPr lang="en-US" dirty="0" err="1" smtClean="0"/>
              <a:t>KRIB</a:t>
            </a:r>
            <a:r>
              <a:rPr lang="en-US" dirty="0" smtClean="0"/>
              <a:t> </a:t>
            </a:r>
            <a:r>
              <a:rPr lang="en-US" dirty="0"/>
              <a:t>as well as in other companies (especially in the MNC subsidiaries)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The </a:t>
            </a:r>
            <a:r>
              <a:rPr lang="en-US" dirty="0"/>
              <a:t>main forms </a:t>
            </a:r>
            <a:r>
              <a:rPr lang="en-US" dirty="0" smtClean="0"/>
              <a:t>are:</a:t>
            </a:r>
          </a:p>
          <a:p>
            <a:r>
              <a:rPr lang="en-US" dirty="0" smtClean="0"/>
              <a:t>individual </a:t>
            </a:r>
            <a:r>
              <a:rPr lang="en-US" dirty="0"/>
              <a:t>consultations; </a:t>
            </a:r>
            <a:endParaRPr lang="en-US" dirty="0" smtClean="0"/>
          </a:p>
          <a:p>
            <a:r>
              <a:rPr lang="en-US" dirty="0" smtClean="0"/>
              <a:t>individual delegation;</a:t>
            </a:r>
          </a:p>
          <a:p>
            <a:r>
              <a:rPr lang="en-US" dirty="0" smtClean="0"/>
              <a:t>group consultations;</a:t>
            </a:r>
          </a:p>
          <a:p>
            <a:r>
              <a:rPr lang="en-US" dirty="0" smtClean="0"/>
              <a:t>group delegation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In </a:t>
            </a:r>
            <a:r>
              <a:rPr lang="en-US" dirty="0"/>
              <a:t>many of these companies also new technologies were </a:t>
            </a:r>
            <a:r>
              <a:rPr lang="en-US" dirty="0" smtClean="0"/>
              <a:t>implemented.</a:t>
            </a:r>
            <a:endParaRPr lang="en-US" dirty="0"/>
          </a:p>
          <a:p>
            <a:pPr marL="114300" indent="0">
              <a:lnSpc>
                <a:spcPct val="90000"/>
              </a:lnSpc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02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Direct </a:t>
            </a:r>
            <a:r>
              <a:rPr lang="en-US" sz="2800" dirty="0" err="1" smtClean="0"/>
              <a:t>workers’participation</a:t>
            </a:r>
            <a:endParaRPr lang="en-US" sz="2800" dirty="0"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829994"/>
            <a:ext cx="8520600" cy="3945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n-US" b="1" dirty="0"/>
              <a:t>Main </a:t>
            </a:r>
            <a:r>
              <a:rPr lang="en-US" b="1" dirty="0" smtClean="0"/>
              <a:t>results</a:t>
            </a:r>
            <a:r>
              <a:rPr lang="en-US" dirty="0" smtClean="0"/>
              <a:t>:</a:t>
            </a:r>
          </a:p>
          <a:p>
            <a:r>
              <a:rPr lang="en-US" dirty="0" smtClean="0"/>
              <a:t>Improvement </a:t>
            </a:r>
            <a:r>
              <a:rPr lang="en-US" dirty="0"/>
              <a:t>of the workers’ </a:t>
            </a:r>
            <a:r>
              <a:rPr lang="en-US" dirty="0" smtClean="0"/>
              <a:t>qualification;</a:t>
            </a:r>
          </a:p>
          <a:p>
            <a:r>
              <a:rPr lang="en-US" dirty="0" smtClean="0"/>
              <a:t>Improvement </a:t>
            </a:r>
            <a:r>
              <a:rPr lang="en-US" dirty="0"/>
              <a:t>of work </a:t>
            </a:r>
            <a:r>
              <a:rPr lang="en-US" dirty="0" err="1"/>
              <a:t>organisation</a:t>
            </a:r>
            <a:r>
              <a:rPr lang="en-US" dirty="0"/>
              <a:t> and working </a:t>
            </a:r>
            <a:r>
              <a:rPr lang="en-US" dirty="0" smtClean="0"/>
              <a:t>time;</a:t>
            </a:r>
          </a:p>
          <a:p>
            <a:r>
              <a:rPr lang="en-US" dirty="0" smtClean="0"/>
              <a:t>Improvement </a:t>
            </a:r>
            <a:r>
              <a:rPr lang="en-US" dirty="0"/>
              <a:t>of the well-being at </a:t>
            </a:r>
            <a:r>
              <a:rPr lang="en-US" dirty="0" smtClean="0"/>
              <a:t>work;</a:t>
            </a:r>
          </a:p>
          <a:p>
            <a:r>
              <a:rPr lang="en-US" dirty="0" smtClean="0"/>
              <a:t>Better </a:t>
            </a:r>
            <a:r>
              <a:rPr lang="en-US" dirty="0"/>
              <a:t>work-life balance; </a:t>
            </a:r>
            <a:endParaRPr lang="en-US" dirty="0" smtClean="0"/>
          </a:p>
          <a:p>
            <a:r>
              <a:rPr lang="en-US" dirty="0" smtClean="0"/>
              <a:t>Increasing  </a:t>
            </a:r>
            <a:r>
              <a:rPr lang="en-US" dirty="0"/>
              <a:t>motivation for </a:t>
            </a:r>
            <a:r>
              <a:rPr lang="en-US" dirty="0" smtClean="0"/>
              <a:t>work</a:t>
            </a:r>
          </a:p>
          <a:p>
            <a:pPr marL="114300" indent="0">
              <a:buNone/>
            </a:pPr>
            <a:r>
              <a:rPr lang="en-US" sz="2000" b="1" dirty="0" smtClean="0"/>
              <a:t>Industrial </a:t>
            </a:r>
            <a:r>
              <a:rPr lang="en-US" sz="2000" b="1" dirty="0"/>
              <a:t>relations and the direct </a:t>
            </a:r>
            <a:r>
              <a:rPr lang="en-US" sz="2000" b="1" dirty="0" smtClean="0"/>
              <a:t>participation</a:t>
            </a:r>
          </a:p>
          <a:p>
            <a:r>
              <a:rPr lang="en-US" dirty="0" smtClean="0"/>
              <a:t>Trade </a:t>
            </a:r>
            <a:r>
              <a:rPr lang="en-US" dirty="0"/>
              <a:t>unions are informed and </a:t>
            </a:r>
            <a:r>
              <a:rPr lang="en-US" dirty="0" smtClean="0"/>
              <a:t>consulted;</a:t>
            </a:r>
          </a:p>
          <a:p>
            <a:r>
              <a:rPr lang="en-US" dirty="0" smtClean="0"/>
              <a:t>In </a:t>
            </a:r>
            <a:r>
              <a:rPr lang="en-US" dirty="0"/>
              <a:t>some cases there were negotiations </a:t>
            </a:r>
            <a:r>
              <a:rPr lang="en-US" dirty="0" smtClean="0"/>
              <a:t>and agreements;</a:t>
            </a:r>
          </a:p>
          <a:p>
            <a:r>
              <a:rPr lang="en-US" dirty="0" smtClean="0"/>
              <a:t>Workers</a:t>
            </a:r>
            <a:r>
              <a:rPr lang="en-US" dirty="0"/>
              <a:t>’ representatives  are  informed </a:t>
            </a:r>
            <a:r>
              <a:rPr lang="en-US" dirty="0" smtClean="0"/>
              <a:t>and consulted</a:t>
            </a:r>
            <a:r>
              <a:rPr lang="en-US" dirty="0"/>
              <a:t>	</a:t>
            </a:r>
            <a:endParaRPr lang="ru-RU" dirty="0"/>
          </a:p>
          <a:p>
            <a:pPr marL="114300" indent="0">
              <a:lnSpc>
                <a:spcPct val="90000"/>
              </a:lnSpc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78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Sectoral</a:t>
            </a:r>
            <a:r>
              <a:rPr lang="en-US" sz="2800" dirty="0"/>
              <a:t> dimensions</a:t>
            </a: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829994"/>
            <a:ext cx="8520600" cy="3945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000" b="1" dirty="0"/>
              <a:t>New technologies, production systems  and work </a:t>
            </a:r>
            <a:r>
              <a:rPr lang="en-US" sz="2000" b="1" dirty="0" err="1"/>
              <a:t>organisation</a:t>
            </a:r>
            <a:r>
              <a:rPr lang="en-US" sz="2000" b="1" dirty="0"/>
              <a:t>: impact on the </a:t>
            </a:r>
            <a:r>
              <a:rPr lang="en-US" sz="2000" b="1" dirty="0" err="1"/>
              <a:t>labour</a:t>
            </a:r>
            <a:r>
              <a:rPr lang="en-US" sz="2000" b="1" dirty="0"/>
              <a:t> </a:t>
            </a:r>
          </a:p>
          <a:p>
            <a:pPr lvl="1"/>
            <a:r>
              <a:rPr lang="en-US" sz="2000" dirty="0"/>
              <a:t>Employment: </a:t>
            </a:r>
            <a:r>
              <a:rPr lang="en-US" sz="2000" i="1" dirty="0"/>
              <a:t> pharmaceutical industries; communications</a:t>
            </a:r>
          </a:p>
          <a:p>
            <a:pPr lvl="1"/>
            <a:r>
              <a:rPr lang="en-US" sz="2000" dirty="0"/>
              <a:t>Requirements on the qualification level: </a:t>
            </a:r>
            <a:r>
              <a:rPr lang="en-US" sz="2000" i="1" dirty="0"/>
              <a:t>mining; production of building materials; pharmaceutical industries; communications;</a:t>
            </a:r>
          </a:p>
          <a:p>
            <a:pPr lvl="1"/>
            <a:r>
              <a:rPr lang="en-US" sz="2000" dirty="0"/>
              <a:t>Working time arrangements: </a:t>
            </a:r>
            <a:r>
              <a:rPr lang="en-US" sz="2000" i="1" dirty="0"/>
              <a:t>pharmaceutical industries, construction; communications;</a:t>
            </a:r>
          </a:p>
          <a:p>
            <a:pPr lvl="1"/>
            <a:r>
              <a:rPr lang="en-US" sz="2000" dirty="0"/>
              <a:t>Health and Safety at work: </a:t>
            </a:r>
            <a:r>
              <a:rPr lang="en-US" sz="2000" i="1" dirty="0"/>
              <a:t>pharmaceutical industries, construction; communications;</a:t>
            </a:r>
          </a:p>
          <a:p>
            <a:pPr marL="114300" indent="0">
              <a:lnSpc>
                <a:spcPct val="90000"/>
              </a:lnSpc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312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Sectoral</a:t>
            </a:r>
            <a:r>
              <a:rPr lang="en-US" sz="2800" dirty="0"/>
              <a:t> dimensions</a:t>
            </a: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829994"/>
            <a:ext cx="8520600" cy="3945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n-US" b="1" dirty="0"/>
              <a:t>Main trends in industrial </a:t>
            </a:r>
            <a:r>
              <a:rPr lang="en-US" b="1" dirty="0" smtClean="0"/>
              <a:t>relations</a:t>
            </a:r>
            <a:r>
              <a:rPr lang="en-US" dirty="0" smtClean="0"/>
              <a:t>:</a:t>
            </a:r>
          </a:p>
          <a:p>
            <a:pPr marL="596900" lvl="1" indent="0">
              <a:buNone/>
            </a:pPr>
            <a:r>
              <a:rPr lang="en-US" sz="1800" dirty="0" smtClean="0"/>
              <a:t>Trade </a:t>
            </a:r>
            <a:r>
              <a:rPr lang="en-US" sz="1800" dirty="0"/>
              <a:t>union density varies from higher than average (mining) to low (construction);</a:t>
            </a:r>
          </a:p>
          <a:p>
            <a:pPr marL="596900" lvl="1" indent="0">
              <a:buNone/>
            </a:pPr>
            <a:r>
              <a:rPr lang="en-US" sz="1800" dirty="0"/>
              <a:t>The employers in </a:t>
            </a:r>
            <a:r>
              <a:rPr lang="en-US" sz="1800" i="1" dirty="0"/>
              <a:t>mining , construction</a:t>
            </a:r>
            <a:r>
              <a:rPr lang="en-US" sz="1800" dirty="0"/>
              <a:t>  and </a:t>
            </a:r>
            <a:r>
              <a:rPr lang="en-US" sz="1800" i="1" dirty="0"/>
              <a:t>production of building materials </a:t>
            </a:r>
            <a:r>
              <a:rPr lang="en-US" sz="1800" dirty="0"/>
              <a:t>are well </a:t>
            </a:r>
            <a:r>
              <a:rPr lang="en-US" sz="1800" dirty="0" err="1"/>
              <a:t>organised;I</a:t>
            </a:r>
            <a:r>
              <a:rPr lang="en-US" sz="1800" dirty="0"/>
              <a:t> n </a:t>
            </a:r>
            <a:r>
              <a:rPr lang="en-US" sz="1800" i="1" dirty="0"/>
              <a:t>chemical and pharmaceutical industries</a:t>
            </a:r>
            <a:r>
              <a:rPr lang="en-US" sz="1800" dirty="0"/>
              <a:t> there are many employers’ </a:t>
            </a:r>
            <a:r>
              <a:rPr lang="en-US" sz="1800" dirty="0" err="1"/>
              <a:t>organisations</a:t>
            </a:r>
            <a:r>
              <a:rPr lang="en-US" sz="1800" dirty="0"/>
              <a:t>, but the scope is </a:t>
            </a:r>
            <a:r>
              <a:rPr lang="en-US" sz="1800" dirty="0" smtClean="0"/>
              <a:t>lower;</a:t>
            </a:r>
          </a:p>
          <a:p>
            <a:pPr marL="596900" lvl="1" indent="0">
              <a:buNone/>
            </a:pPr>
            <a:r>
              <a:rPr lang="en-US" sz="1800" dirty="0" smtClean="0"/>
              <a:t>In </a:t>
            </a:r>
            <a:r>
              <a:rPr lang="en-US" sz="1800" dirty="0"/>
              <a:t>the </a:t>
            </a:r>
            <a:r>
              <a:rPr lang="en-US" sz="1800" i="1" dirty="0"/>
              <a:t>posts, telecommunications  and IT-s</a:t>
            </a:r>
            <a:r>
              <a:rPr lang="en-US" sz="1800" dirty="0"/>
              <a:t> there are several new associations, rather business </a:t>
            </a:r>
            <a:r>
              <a:rPr lang="en-US" sz="1800" dirty="0" err="1"/>
              <a:t>organisations</a:t>
            </a:r>
            <a:r>
              <a:rPr lang="en-US" sz="1800" dirty="0"/>
              <a:t>; trade unions exist mainly  in two big companies with national scope</a:t>
            </a:r>
            <a:r>
              <a:rPr lang="en-US" sz="1800" dirty="0" smtClean="0"/>
              <a:t>;</a:t>
            </a:r>
          </a:p>
          <a:p>
            <a:pPr marL="596900" lvl="1" indent="0">
              <a:buNone/>
            </a:pPr>
            <a:endParaRPr lang="en-US" sz="1800" dirty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8287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Sectoral</a:t>
            </a:r>
            <a:r>
              <a:rPr lang="en-US" sz="2800" dirty="0"/>
              <a:t> dimensions</a:t>
            </a: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829994"/>
            <a:ext cx="8520600" cy="3945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1"/>
            <a:r>
              <a:rPr lang="en-US" sz="1800" dirty="0"/>
              <a:t>Social dialogue exist in all the sectors; in the </a:t>
            </a:r>
            <a:r>
              <a:rPr lang="en-US" sz="1800" i="1" dirty="0"/>
              <a:t>communications </a:t>
            </a:r>
            <a:r>
              <a:rPr lang="en-US" sz="1800" dirty="0"/>
              <a:t>it is only at the company level;</a:t>
            </a:r>
          </a:p>
          <a:p>
            <a:pPr lvl="1"/>
            <a:r>
              <a:rPr lang="en-US" sz="1800" dirty="0"/>
              <a:t>In the </a:t>
            </a:r>
            <a:r>
              <a:rPr lang="en-US" sz="1800" i="1" dirty="0"/>
              <a:t>mining and construction</a:t>
            </a:r>
            <a:r>
              <a:rPr lang="en-US" sz="1800" dirty="0"/>
              <a:t> there is </a:t>
            </a:r>
            <a:r>
              <a:rPr lang="en-US" sz="1800" dirty="0" err="1"/>
              <a:t>sectoral</a:t>
            </a:r>
            <a:r>
              <a:rPr lang="en-US" sz="1800" dirty="0"/>
              <a:t> and company level collective bargaining; </a:t>
            </a:r>
          </a:p>
          <a:p>
            <a:pPr lvl="1"/>
            <a:r>
              <a:rPr lang="en-US" sz="1800" dirty="0"/>
              <a:t>In the </a:t>
            </a:r>
            <a:r>
              <a:rPr lang="en-US" sz="1800" i="1" dirty="0"/>
              <a:t>posts and telecommunications </a:t>
            </a:r>
            <a:r>
              <a:rPr lang="en-US" sz="1800" dirty="0"/>
              <a:t> there is collective bargaining in the companies with national scope;</a:t>
            </a:r>
          </a:p>
          <a:p>
            <a:pPr lvl="1"/>
            <a:r>
              <a:rPr lang="en-US" sz="1800" dirty="0"/>
              <a:t>In the </a:t>
            </a:r>
            <a:r>
              <a:rPr lang="en-US" sz="1800" i="1" dirty="0"/>
              <a:t>chemical and pharmaceutical industries</a:t>
            </a:r>
            <a:r>
              <a:rPr lang="en-US" sz="1800" dirty="0"/>
              <a:t> there is only company level collective bargaining</a:t>
            </a:r>
          </a:p>
          <a:p>
            <a:pPr marL="596900" lvl="1" indent="0">
              <a:buNone/>
            </a:pPr>
            <a:endParaRPr lang="en-US" sz="1800" dirty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7581131"/>
      </p:ext>
    </p:extLst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EB5F35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1A3C90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1098</Words>
  <Application>Microsoft Office PowerPoint</Application>
  <PresentationFormat>On-screen Show (16:9)</PresentationFormat>
  <Paragraphs>120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Roboto Condensed</vt:lpstr>
      <vt:lpstr>Playfair Display</vt:lpstr>
      <vt:lpstr>Lato</vt:lpstr>
      <vt:lpstr>Arial</vt:lpstr>
      <vt:lpstr>Coral</vt:lpstr>
      <vt:lpstr>National and Sectoral Dimensions of the digitalisation and direct workers’ participation in Bulgaria 27 April 2021</vt:lpstr>
      <vt:lpstr>Main resources of the survey data</vt:lpstr>
      <vt:lpstr>National dimensions</vt:lpstr>
      <vt:lpstr>COVID and the new technologies</vt:lpstr>
      <vt:lpstr>Direct  workers’ participation</vt:lpstr>
      <vt:lpstr>Direct workers’participation</vt:lpstr>
      <vt:lpstr>Sectoral dimensions</vt:lpstr>
      <vt:lpstr>Sectoral dimensions</vt:lpstr>
      <vt:lpstr>Sectoral dimensions</vt:lpstr>
      <vt:lpstr>Sectoral dimensions</vt:lpstr>
      <vt:lpstr>Sectoral dimensions</vt:lpstr>
      <vt:lpstr>Sectoral dimensions</vt:lpstr>
      <vt:lpstr>Sectoral dimensions</vt:lpstr>
      <vt:lpstr>Sectoral dimensions</vt:lpstr>
      <vt:lpstr>Sectoral dimensions</vt:lpstr>
      <vt:lpstr>Sectoral dimensions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Expanding and Improving Workplace Democracy as a Prerequisite for Humanising Labor and Work Environment DIRECT II Presentation of draft framework of the survey</dc:title>
  <dc:creator>vanko</dc:creator>
  <cp:lastModifiedBy>Windows User</cp:lastModifiedBy>
  <cp:revision>21</cp:revision>
  <dcterms:modified xsi:type="dcterms:W3CDTF">2021-04-27T17:02:58Z</dcterms:modified>
</cp:coreProperties>
</file>