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4" r:id="rId16"/>
    <p:sldId id="273" r:id="rId17"/>
    <p:sldId id="272" r:id="rId18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96" d="100"/>
          <a:sy n="96" d="100"/>
        </p:scale>
        <p:origin x="-96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McGann" userId="61dd1ecf-5cfd-4bd8-9c2d-7333c57dbab3" providerId="ADAL" clId="{91BFBB6C-BA93-481D-B760-B3A4074853E9}"/>
    <pc:docChg chg="custSel modSld">
      <pc:chgData name="Brian McGann" userId="61dd1ecf-5cfd-4bd8-9c2d-7333c57dbab3" providerId="ADAL" clId="{91BFBB6C-BA93-481D-B760-B3A4074853E9}" dt="2021-04-26T21:59:53.936" v="92" actId="20577"/>
      <pc:docMkLst>
        <pc:docMk/>
      </pc:docMkLst>
      <pc:sldChg chg="modSp mod">
        <pc:chgData name="Brian McGann" userId="61dd1ecf-5cfd-4bd8-9c2d-7333c57dbab3" providerId="ADAL" clId="{91BFBB6C-BA93-481D-B760-B3A4074853E9}" dt="2021-04-26T21:59:53.936" v="92" actId="20577"/>
        <pc:sldMkLst>
          <pc:docMk/>
          <pc:sldMk cId="1545106469" sldId="269"/>
        </pc:sldMkLst>
        <pc:spChg chg="mod">
          <ac:chgData name="Brian McGann" userId="61dd1ecf-5cfd-4bd8-9c2d-7333c57dbab3" providerId="ADAL" clId="{91BFBB6C-BA93-481D-B760-B3A4074853E9}" dt="2021-04-26T21:59:53.936" v="92" actId="20577"/>
          <ac:spMkLst>
            <pc:docMk/>
            <pc:sldMk cId="1545106469" sldId="269"/>
            <ac:spMk id="3" creationId="{5FAAEB70-FA7C-4B95-867A-DAF26628E562}"/>
          </ac:spMkLst>
        </pc:spChg>
      </pc:sldChg>
      <pc:sldChg chg="modSp mod">
        <pc:chgData name="Brian McGann" userId="61dd1ecf-5cfd-4bd8-9c2d-7333c57dbab3" providerId="ADAL" clId="{91BFBB6C-BA93-481D-B760-B3A4074853E9}" dt="2021-04-26T21:49:36.092" v="90" actId="313"/>
        <pc:sldMkLst>
          <pc:docMk/>
          <pc:sldMk cId="3392583557" sldId="271"/>
        </pc:sldMkLst>
        <pc:spChg chg="mod">
          <ac:chgData name="Brian McGann" userId="61dd1ecf-5cfd-4bd8-9c2d-7333c57dbab3" providerId="ADAL" clId="{91BFBB6C-BA93-481D-B760-B3A4074853E9}" dt="2021-04-26T21:49:36.092" v="90" actId="313"/>
          <ac:spMkLst>
            <pc:docMk/>
            <pc:sldMk cId="3392583557" sldId="271"/>
            <ac:spMk id="5" creationId="{75137893-43BE-45D1-8069-A7AA392602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1BC94-C977-41D0-B3B8-5244EDC0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614632-34A1-495A-A475-2478E9F75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85467-F4B7-47F8-B737-D084A95A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0372C1-7CCF-4461-8BE2-19340BC3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629C66-3F0F-43CC-9B75-687C0679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499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D4126-FEED-42AD-B06A-EF27F997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6C9915-E24B-4894-969D-0BB8DB246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D3882F-FCD6-4DDC-8CBE-C91ADD79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56FC61-FC0C-4E51-8BAD-1A52C7B8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93B2F4-7684-471E-A5D0-29CF0245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56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CC3F8-50E9-46BC-8378-BDCFF8BCC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7BB2C0-7A1B-4BC3-B7F7-AC7CBF274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5935B4-6FC1-4CDB-8C1C-4FFD3035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BEAF1-FD87-42B1-B629-7B6FD077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B69ABD-A98A-4A93-92FD-41622610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786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0B9B2-BF72-4F31-A046-2B76C9338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9AFBC-A867-4D18-8665-EBAB52F72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67516A-F2A9-405B-BB2A-56CED80A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3E0E7B-B2FF-4ED5-8706-EE1003ED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083AC1-7137-4C43-9609-A83DF88E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4845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55F4D4-5301-41C3-B841-0378A64E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B845E2-293C-4C75-A864-514318E39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CE7B9-17AE-414C-B4D5-0AEEC68D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7C05C6-D5A7-4F81-81E8-4C171F3C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604BC0-C7D6-4CFF-B190-B0462225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594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3B3A42-B8FB-4232-842B-C5E14245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C9A4DA-0F8E-440A-8961-10E668194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252A97-5667-4BBB-A16F-6EB2AF25F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9424F1-4B99-4275-87C4-8F20A5D7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C50F66-34D8-4222-A418-22FD7DF0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4FCCBC-8DCC-4016-8423-4CBC868C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549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61133-DA65-48C5-981A-3075FED13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37C91C-123E-4E2A-BD23-E70D19E40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BF0ADC-44D2-40BE-B5C7-E60D1BC45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8D1C665-F274-480D-B886-5FC7770CD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EC0A441-5BC2-4C2C-B814-92DAF5B37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AB7E9B-0E2E-40EE-822D-F971AE12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426532-7E9F-4FAA-ABF5-C2BAA0C9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670FBD-03D3-4719-8F48-730B504F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83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7B312-93EF-4412-85C8-8D42FE20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BE4C0B7-8581-4E90-B3AD-C026769C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25619B-4BE5-4ACF-A25D-39D09D0D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1957BE-A8A4-418C-9EEC-33076ED7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432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A4C8AAE-3418-4069-A3D3-EF02BC2DE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CCCA444-3373-4857-BFC2-AD55CAA85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3DC3FF-5D6B-45A3-8815-3FA8C31F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381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0CC22-7EC6-49A8-91CA-9D071C2E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A90994-2933-4CC2-AEB2-6F3F49F74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CDE2A3-BB8D-4A9E-92E8-A6418EE36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42B6FC-CA18-4733-94F8-151D0713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7C1596-035A-4A6F-8E23-42E27FED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4EB08D-2D0F-439C-9E7B-1562B760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00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8BC3F-33F2-424A-9318-6DE77A770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F4135FD-6819-44E4-B2A2-8B3324AB8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70D5E7-5C74-407D-9B66-E5FF2A63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52CEB-E082-4221-8FDE-19569369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C14A56-5A4F-4618-BC48-27F027A1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6D93D1-EA7C-42A8-A6AC-4D2DB2E7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3441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07D1E97-5930-4202-A8A9-51A89044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2CAE4A-F973-4F71-9E52-FB38E8F92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EA1E47-2846-4880-B2C4-BCEF27A25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92F2-BFF5-45CE-8F22-AA60547E158D}" type="datetimeFigureOut">
              <a:rPr lang="en-IE" smtClean="0"/>
              <a:t>27/04/2021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EA58F8-5800-4E42-AC4C-2A44775B1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C171A4-74F9-4D81-A3BA-3BBDA67D7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9E0B-17D9-4470-B447-056230400C3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24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83F9D7D-8B7D-49DF-AA94-0A9A8D6710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707F116-8EC0-4822-9067-186AC8C96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28268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49F1A7E4-819D-4D21-8E8B-32671A9F9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DE5B7-96BA-45B4-9A9C-4B24EEF1E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710" y="1838520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en-IE" sz="3600" i="1" dirty="0">
                <a:solidFill>
                  <a:srgbClr val="080808"/>
                </a:solidFill>
                <a:latin typeface="Arial Rounded MT Bold" panose="020F0704030504030204" pitchFamily="34" charset="0"/>
              </a:rPr>
              <a:t>DIRECT II</a:t>
            </a:r>
            <a:br>
              <a:rPr lang="en-IE" sz="3600" i="1" dirty="0">
                <a:solidFill>
                  <a:srgbClr val="080808"/>
                </a:solidFill>
                <a:latin typeface="Arial Rounded MT Bold" panose="020F0704030504030204" pitchFamily="34" charset="0"/>
              </a:rPr>
            </a:br>
            <a:r>
              <a:rPr lang="en-IE" sz="3600" i="1" dirty="0">
                <a:solidFill>
                  <a:srgbClr val="080808"/>
                </a:solidFill>
                <a:latin typeface="Arial Rounded MT Bold" panose="020F0704030504030204" pitchFamily="34" charset="0"/>
              </a:rPr>
              <a:t>April 27</a:t>
            </a:r>
            <a:r>
              <a:rPr lang="en-IE" sz="3600" i="1" baseline="30000" dirty="0">
                <a:solidFill>
                  <a:srgbClr val="080808"/>
                </a:solidFill>
                <a:latin typeface="Arial Rounded MT Bold" panose="020F0704030504030204" pitchFamily="34" charset="0"/>
              </a:rPr>
              <a:t>th</a:t>
            </a:r>
            <a:r>
              <a:rPr lang="en-IE" sz="3600" i="1" dirty="0">
                <a:solidFill>
                  <a:srgbClr val="080808"/>
                </a:solidFill>
                <a:latin typeface="Arial Rounded MT Bold" panose="020F0704030504030204" pitchFamily="34" charset="0"/>
              </a:rPr>
              <a:t>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8310C8-4912-4551-90DB-838CA136D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0347" y="3577523"/>
            <a:ext cx="2442690" cy="1826286"/>
          </a:xfrm>
          <a:noFill/>
        </p:spPr>
        <p:txBody>
          <a:bodyPr>
            <a:noAutofit/>
          </a:bodyPr>
          <a:lstStyle/>
          <a:p>
            <a:pPr algn="l"/>
            <a:r>
              <a:rPr lang="en-IE" sz="2000" dirty="0">
                <a:solidFill>
                  <a:srgbClr val="080808"/>
                </a:solidFill>
              </a:rPr>
              <a:t>Brian McGann Director of IDEAS</a:t>
            </a:r>
          </a:p>
          <a:p>
            <a:pPr algn="l"/>
            <a:r>
              <a:rPr lang="en-IE" sz="2000" dirty="0">
                <a:solidFill>
                  <a:srgbClr val="080808"/>
                </a:solidFill>
              </a:rPr>
              <a:t>Tony Murphy </a:t>
            </a:r>
          </a:p>
          <a:p>
            <a:pPr algn="l"/>
            <a:r>
              <a:rPr lang="en-IE" sz="2000" dirty="0">
                <a:solidFill>
                  <a:srgbClr val="080808"/>
                </a:solidFill>
              </a:rPr>
              <a:t>IDEAS Workplace Innovation Engineer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6D6E3EFD-925A-40CD-8E14-FDD4E6DDC6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2166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222850A-AC1C-4380-B218-2939AEBA5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858" y="736968"/>
            <a:ext cx="3887408" cy="169017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A91C067-F707-44D1-A9C2-9913E6ADC6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09280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C580C66-5435-4F00-873E-679D3D5049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6801243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B4AFD177-1A38-4FAE-87D4-840AE22C86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32383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2329D9A-3D48-4B69-939D-2A480F1478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574659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D5CC4CB-7B78-480A-A0AE-A8A35C08E1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49608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4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4DE4307-BDF3-4CB8-BB73-53E14EF990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2001" cy="2001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F2881-EC32-4551-83E3-3E609199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National-level / Sectoral-level Agreements?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A7B2F14F-9BAB-43A7-BC3B-9B96F8946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24807"/>
            <a:ext cx="10515599" cy="407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8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xmlns="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A5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E22FE-CD72-4180-96E3-2ECA84BD2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DP Introduced – Changes to Organisation of Work?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C70DE3D4-ADEB-448D-BD7D-ADF23FE30B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1225227"/>
            <a:ext cx="7347537" cy="44085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B824AD-5930-4E54-94E2-049CD428C75D}"/>
              </a:ext>
            </a:extLst>
          </p:cNvPr>
          <p:cNvSpPr txBox="1"/>
          <p:nvPr/>
        </p:nvSpPr>
        <p:spPr>
          <a:xfrm>
            <a:off x="330364" y="4156421"/>
            <a:ext cx="3638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50% of the category “Other – please specify stated that ‘all of the above’ applied while the other 50% stated ‘not applicable’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984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xmlns="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26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746A40-9B57-4F34-A6CC-4F5FCFDF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Adverse Impacts from Introduction of DP?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CB6B872E-CE9C-46CF-A754-A7534771E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1206858"/>
            <a:ext cx="7347537" cy="4445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E428B7-866F-4923-BE34-737F1A09C2F9}"/>
              </a:ext>
            </a:extLst>
          </p:cNvPr>
          <p:cNvSpPr txBox="1"/>
          <p:nvPr/>
        </p:nvSpPr>
        <p:spPr>
          <a:xfrm>
            <a:off x="271370" y="4451788"/>
            <a:ext cx="34070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50% of the category “Other – please specify stated that ‘all of the above’ applied while the other 50% stated ‘not applicable’</a:t>
            </a:r>
          </a:p>
        </p:txBody>
      </p:sp>
    </p:spTree>
    <p:extLst>
      <p:ext uri="{BB962C8B-B14F-4D97-AF65-F5344CB8AC3E}">
        <p14:creationId xmlns:p14="http://schemas.microsoft.com/office/powerpoint/2010/main" val="149634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444E5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ED06BB-66EB-4120-81D6-D4E95D2C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Technology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4575C7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33A87B69-D1B1-4DA7-B224-F220FC5235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4575C7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39F82201-AFF0-4817-B7E5-AF6A2BF2BCA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47385" y="2331973"/>
            <a:ext cx="6440883" cy="386453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6A4935B0-E3FA-43D0-99BB-57B7B79B4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9311" y="2393792"/>
            <a:ext cx="3360212" cy="37408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/>
              <a:t>Where there is a policy in place, the approach is that the introduction of new technology is by agreement and without any diminution of pay, terms or conditions.</a:t>
            </a:r>
          </a:p>
        </p:txBody>
      </p:sp>
    </p:spTree>
    <p:extLst>
      <p:ext uri="{BB962C8B-B14F-4D97-AF65-F5344CB8AC3E}">
        <p14:creationId xmlns:p14="http://schemas.microsoft.com/office/powerpoint/2010/main" val="314109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2">
            <a:extLst>
              <a:ext uri="{FF2B5EF4-FFF2-40B4-BE49-F238E27FC236}">
                <a16:creationId xmlns:a16="http://schemas.microsoft.com/office/drawing/2014/main" xmlns="" id="{EBF87945-A001-489F-9D9B-7D9435F0B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DFCF3D-56FF-42F5-A512-DB38BBC74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COVID-19 Use of Information Communications Technology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8D07EA5-42DC-410F-B13E-F0992FF77F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8293" r="3" b="3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AAEB70-FA7C-4B95-867A-DAF26628E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6848" y="2516777"/>
            <a:ext cx="3803904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/>
              <a:t>All respondents agreed that there was an increase in the use of ICT</a:t>
            </a:r>
          </a:p>
          <a:p>
            <a:r>
              <a:rPr lang="en-US" sz="2200" dirty="0"/>
              <a:t>While the types of ICT varied, all respondents reported using video-conferencing</a:t>
            </a:r>
          </a:p>
          <a:p>
            <a:r>
              <a:rPr lang="en-US" sz="1800" dirty="0"/>
              <a:t>Under the heading ‘Other – please specify’ the respondents stated that all of the above were being used</a:t>
            </a:r>
          </a:p>
        </p:txBody>
      </p:sp>
    </p:spTree>
    <p:extLst>
      <p:ext uri="{BB962C8B-B14F-4D97-AF65-F5344CB8AC3E}">
        <p14:creationId xmlns:p14="http://schemas.microsoft.com/office/powerpoint/2010/main" val="154510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EAE1BB-8306-4433-9BFD-C8DE34AB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Has COVID-19 impacted on how you communicate with members, employers &amp; managements?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618755-AAD9-44CE-B7B3-65FA780A1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502920">
              <a:spcAft>
                <a:spcPts val="800"/>
              </a:spcAft>
            </a:pPr>
            <a:r>
              <a:rPr lang="en-US" sz="1900">
                <a:effectLst/>
              </a:rPr>
              <a:t>In summary, 75% of the respondents specified that:</a:t>
            </a:r>
          </a:p>
          <a:p>
            <a:pPr marL="960120" lvl="1">
              <a:spcAft>
                <a:spcPts val="800"/>
              </a:spcAft>
            </a:pPr>
            <a:r>
              <a:rPr lang="en-US" sz="1900">
                <a:effectLst/>
              </a:rPr>
              <a:t>95% of their communications is done virtually.</a:t>
            </a:r>
          </a:p>
          <a:p>
            <a:pPr marL="960120" lvl="1">
              <a:spcAft>
                <a:spcPts val="800"/>
              </a:spcAft>
            </a:pPr>
            <a:r>
              <a:rPr lang="en-US" sz="1900">
                <a:effectLst/>
              </a:rPr>
              <a:t>The lack of face-to-face meetings has caused difficulties in communication with members and negotiation meetings are proving more difficult using video conferencing.  Members are not fully satisfied with non-physical meetings.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28A5161-06F1-46CF-8AD7-844680A59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xmlns="" id="{D3F51FEB-38FB-4F6C-9F7B-2F2AFAB654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E547BA6-BAE0-43BB-A7CA-60F69CE252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3D9CBC7-3EB1-4397-812A-F6969154E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080147"/>
            <a:ext cx="6253212" cy="376756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5995D10D-E9C9-47DB-AE7E-801FEF38F5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C1A72C6-3DE4-4EC3-9AD5-9E0D40D8CE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0B0DA1F1-C391-4EDF-9FE0-23E86E137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4963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BF87945-A001-489F-9D9B-7D9435F0B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9A4A1-9177-43F5-929F-D16CDEAF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Is there a role for H&amp;S Committees in implementation of COVID-19 regulations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604C630A-5990-4726-891C-B5D8130E0D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679" r="3" b="11327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8BB17F-1A57-43D4-B478-BD04DE313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6848" y="2516777"/>
            <a:ext cx="3803904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Aft>
                <a:spcPts val="800"/>
              </a:spcAft>
            </a:pPr>
            <a:r>
              <a:rPr lang="en-US" sz="1500">
                <a:effectLst/>
              </a:rPr>
              <a:t>In summary, 75% of the respondents stated that:</a:t>
            </a:r>
            <a:endParaRPr lang="en-US" sz="1500"/>
          </a:p>
          <a:p>
            <a:pPr lvl="1">
              <a:spcAft>
                <a:spcPts val="800"/>
              </a:spcAft>
            </a:pPr>
            <a:r>
              <a:rPr lang="en-US" sz="1500">
                <a:effectLst/>
              </a:rPr>
              <a:t>Health and safety committees are central in the industry they represent.</a:t>
            </a:r>
          </a:p>
          <a:p>
            <a:pPr lvl="1">
              <a:spcAft>
                <a:spcPts val="800"/>
              </a:spcAft>
            </a:pPr>
            <a:r>
              <a:rPr lang="en-US" sz="1500">
                <a:effectLst/>
              </a:rPr>
              <a:t>Agreements are reached on this in the meat industry.</a:t>
            </a:r>
          </a:p>
          <a:p>
            <a:pPr lvl="1">
              <a:spcAft>
                <a:spcPts val="800"/>
              </a:spcAft>
            </a:pPr>
            <a:r>
              <a:rPr lang="en-US" sz="1500">
                <a:effectLst/>
              </a:rPr>
              <a:t>It is important that H&amp;S monitor adherence to Covid-19 regulations in the workplace.</a:t>
            </a:r>
          </a:p>
          <a:p>
            <a:pPr>
              <a:spcAft>
                <a:spcPts val="800"/>
              </a:spcAft>
            </a:pPr>
            <a:r>
              <a:rPr lang="en-US" sz="1500"/>
              <a:t>Respondents stated that Direct Participation has never been more important since to onset of the pandemic</a:t>
            </a:r>
          </a:p>
        </p:txBody>
      </p:sp>
    </p:spTree>
    <p:extLst>
      <p:ext uri="{BB962C8B-B14F-4D97-AF65-F5344CB8AC3E}">
        <p14:creationId xmlns:p14="http://schemas.microsoft.com/office/powerpoint/2010/main" val="1993880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83F9D7D-8B7D-49DF-AA94-0A9A8D6710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707F116-8EC0-4822-9067-186AC8C96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28268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9F1A7E4-819D-4D21-8E8B-32671A9F9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42202E29-948C-4D84-897C-5EE8F1858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en-IE" sz="3600">
                <a:solidFill>
                  <a:srgbClr val="080808"/>
                </a:solidFill>
              </a:rPr>
              <a:t>Thank you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30CE873D-78A7-462E-8DA8-EBD775B8F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745" y="4557900"/>
            <a:ext cx="2442690" cy="915772"/>
          </a:xfrm>
          <a:noFill/>
        </p:spPr>
        <p:txBody>
          <a:bodyPr>
            <a:normAutofit/>
          </a:bodyPr>
          <a:lstStyle/>
          <a:p>
            <a:endParaRPr lang="en-IE" sz="2000">
              <a:solidFill>
                <a:srgbClr val="080808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6D6E3EFD-925A-40CD-8E14-FDD4E6DDC6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2166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E8C5440-65C5-4EA5-B4B0-B6B349E02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858" y="736968"/>
            <a:ext cx="3887408" cy="169017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91C067-F707-44D1-A9C2-9913E6ADC6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09280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C580C66-5435-4F00-873E-679D3D5049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6801243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B4AFD177-1A38-4FAE-87D4-840AE22C86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32383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2329D9A-3D48-4B69-939D-2A480F1478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574659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D5CC4CB-7B78-480A-A0AE-A8A35C08E1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49608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A6925-32C7-49A7-8158-DB456077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Research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5137893-43BE-45D1-8069-A7AA3926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464695"/>
            <a:ext cx="5391892" cy="5726243"/>
          </a:xfrm>
        </p:spPr>
        <p:txBody>
          <a:bodyPr anchor="ctr">
            <a:normAutofit lnSpcReduction="10000"/>
          </a:bodyPr>
          <a:lstStyle/>
          <a:p>
            <a:r>
              <a:rPr lang="en-IE" sz="2400" b="1" dirty="0">
                <a:solidFill>
                  <a:srgbClr val="000000"/>
                </a:solidFill>
              </a:rPr>
              <a:t>Federations structure doesn’t apply in Ireland</a:t>
            </a:r>
          </a:p>
          <a:p>
            <a:pPr lvl="1"/>
            <a:r>
              <a:rPr lang="en-IE" dirty="0">
                <a:solidFill>
                  <a:srgbClr val="000000"/>
                </a:solidFill>
              </a:rPr>
              <a:t>Little or no federal business organisations</a:t>
            </a:r>
          </a:p>
          <a:p>
            <a:r>
              <a:rPr lang="en-IE" sz="2400" b="1" dirty="0">
                <a:solidFill>
                  <a:srgbClr val="000000"/>
                </a:solidFill>
              </a:rPr>
              <a:t>For that reason we looked at SIPTU which operates in a number of sectors</a:t>
            </a:r>
          </a:p>
          <a:p>
            <a:pPr lvl="1"/>
            <a:r>
              <a:rPr lang="en-IE" dirty="0">
                <a:solidFill>
                  <a:srgbClr val="000000"/>
                </a:solidFill>
              </a:rPr>
              <a:t>Manufacturing (e.g. agri-foods, pharmaceuticals, electronic devices)</a:t>
            </a:r>
          </a:p>
          <a:p>
            <a:pPr lvl="1"/>
            <a:r>
              <a:rPr lang="en-IE" dirty="0">
                <a:solidFill>
                  <a:srgbClr val="000000"/>
                </a:solidFill>
              </a:rPr>
              <a:t>Health</a:t>
            </a:r>
          </a:p>
          <a:p>
            <a:pPr lvl="1"/>
            <a:r>
              <a:rPr lang="en-IE" dirty="0">
                <a:solidFill>
                  <a:srgbClr val="000000"/>
                </a:solidFill>
              </a:rPr>
              <a:t>Public Administration &amp; Community (e.g. Municipal, home help, childcare)</a:t>
            </a:r>
          </a:p>
          <a:p>
            <a:pPr lvl="1"/>
            <a:r>
              <a:rPr lang="en-IE" dirty="0">
                <a:solidFill>
                  <a:srgbClr val="000000"/>
                </a:solidFill>
              </a:rPr>
              <a:t>Services (e.g. retail, contract catering, security)</a:t>
            </a:r>
          </a:p>
          <a:p>
            <a:pPr lvl="1"/>
            <a:r>
              <a:rPr lang="en-IE" dirty="0">
                <a:solidFill>
                  <a:srgbClr val="000000"/>
                </a:solidFill>
              </a:rPr>
              <a:t>Transport, Energy, Aviation &amp; Communication</a:t>
            </a:r>
          </a:p>
          <a:p>
            <a:r>
              <a:rPr lang="en-IE" sz="22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258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B262AD-9023-4C20-9D00-01393B62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Policy on Direct Participation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F799D2-91EE-4B90-9874-16F6EF5F5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7290" y="3383121"/>
            <a:ext cx="3582072" cy="27932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25% reported that they did have a policy</a:t>
            </a:r>
          </a:p>
          <a:p>
            <a:r>
              <a:rPr lang="en-US" sz="2000">
                <a:solidFill>
                  <a:schemeClr val="bg1"/>
                </a:solidFill>
              </a:rPr>
              <a:t>25% reported that they did not have a policy</a:t>
            </a:r>
          </a:p>
          <a:p>
            <a:r>
              <a:rPr lang="en-US" sz="2000">
                <a:solidFill>
                  <a:schemeClr val="bg1"/>
                </a:solidFill>
              </a:rPr>
              <a:t>50% did not answer either way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20D46692-2147-4791-AAA0-BDA98D055C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6652" y="1147124"/>
            <a:ext cx="6642532" cy="398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6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2B0A2-00CD-4357-BB6C-8AC194D13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Have DP Arrangements been Introduced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xmlns="" id="{FC2C3315-229F-4896-B5F7-468BB249D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75% of respondents stated that DP arrangements had been introduced in sectors that they represented</a:t>
            </a:r>
          </a:p>
          <a:p>
            <a:r>
              <a:rPr lang="en-US" sz="2000"/>
              <a:t>25% of respondents stated that DP arrangements had not been introduced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828A5161-06F1-46CF-8AD7-844680A59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xmlns="" id="{D3F51FEB-38FB-4F6C-9F7B-2F2AFAB654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1E547BA6-BAE0-43BB-A7CA-60F69CE252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9E8E221-B91A-4EBF-A163-4474BBDDAC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5320" y="2111413"/>
            <a:ext cx="6253212" cy="3705028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5995D10D-E9C9-47DB-AE7E-801FEF38F5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CC1A72C6-3DE4-4EC3-9AD5-9E0D40D8CE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xmlns="" id="{0B0DA1F1-C391-4EDF-9FE0-23E86E137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204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AF5C66A-E8F2-4E13-98A3-FE96597C5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AC860275-E106-493A-8BF0-E0A91130EF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4F565-A49E-43D6-9725-5E18CB5C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Are Direct Participation Arrangements as a Result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4A37E4-11F9-4723-8887-605238364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827419"/>
            <a:ext cx="5126896" cy="3227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 Decision of Management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As a Result of Trade Union Initiative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 Request from the Workforce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Other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Part of a collective agreement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</a:rPr>
              <a:t>Not applicable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19C78387-56F3-4020-8286-E3C8BA035E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29378" y="2898037"/>
            <a:ext cx="4954693" cy="309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4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36A8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620D3-5069-4D18-83D7-E588EF8E1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Main Forms of Direct Participation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916A592E-1880-48A3-AF74-9740D1EC3B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286" r="1407" b="-3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30" name="Rectangle 26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448E8-5BF9-4F5B-86E3-19B9AC8C2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Individual Consultations</a:t>
            </a:r>
          </a:p>
          <a:p>
            <a:r>
              <a:rPr lang="en-US" sz="2000">
                <a:solidFill>
                  <a:srgbClr val="FFFFFF"/>
                </a:solidFill>
              </a:rPr>
              <a:t>Individual Delegation</a:t>
            </a:r>
          </a:p>
          <a:p>
            <a:r>
              <a:rPr lang="en-US" sz="2000">
                <a:solidFill>
                  <a:srgbClr val="FFFFFF"/>
                </a:solidFill>
              </a:rPr>
              <a:t>Consultation of Work Groups</a:t>
            </a:r>
          </a:p>
          <a:p>
            <a:r>
              <a:rPr lang="en-US" sz="2000">
                <a:solidFill>
                  <a:srgbClr val="FFFFFF"/>
                </a:solidFill>
              </a:rPr>
              <a:t>Delegation to Work Groups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1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5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8566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Chart, bar chart&#10;&#10;Description automatically generated">
            <a:extLst>
              <a:ext uri="{FF2B5EF4-FFF2-40B4-BE49-F238E27FC236}">
                <a16:creationId xmlns:a16="http://schemas.microsoft.com/office/drawing/2014/main" xmlns="" id="{CB57C448-35FF-43CC-8369-0F8AC0C237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20" r="1" b="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44" name="Rectangle 47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Content Placeholder 18">
            <a:extLst>
              <a:ext uri="{FF2B5EF4-FFF2-40B4-BE49-F238E27FC236}">
                <a16:creationId xmlns:a16="http://schemas.microsoft.com/office/drawing/2014/main" xmlns="" id="{FB7BCA41-636A-4ECA-8174-6A8BEAF1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trends/forms, if any, of the communications between the trade unions and management concerning the forms of Direct Participation</a:t>
            </a:r>
          </a:p>
          <a:p>
            <a:endParaRPr lang="en-US" sz="2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endParaRPr lang="en-US" sz="2000" b="1" kern="120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endParaRPr lang="en-US" sz="2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r>
              <a:rPr lang="en-US" sz="1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(Other – please specify)</a:t>
            </a:r>
            <a:r>
              <a:rPr lang="en-US" sz="20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- </a:t>
            </a:r>
            <a:r>
              <a:rPr lang="en-US" sz="1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25% stated that it was not applicable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9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owchart: Document 29">
            <a:extLst>
              <a:ext uri="{FF2B5EF4-FFF2-40B4-BE49-F238E27FC236}">
                <a16:creationId xmlns:a16="http://schemas.microsoft.com/office/drawing/2014/main" xmlns="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F65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4B98DB-4C6B-47D4-861F-3DBA4C67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trends/forms of communications between other workers representatives’ arrangements (e.g., works councils, health and safety committees, etc.) with management concerning the forms of Direct Participation</a:t>
            </a:r>
            <a:endParaRPr lang="en-US" sz="1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BA9FC94F-B45C-4397-905B-3B81C7EAE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843" y="1225227"/>
            <a:ext cx="7601627" cy="45609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3085D2A-B696-4253-B843-0E02131C7A3B}"/>
              </a:ext>
            </a:extLst>
          </p:cNvPr>
          <p:cNvSpPr txBox="1"/>
          <p:nvPr/>
        </p:nvSpPr>
        <p:spPr>
          <a:xfrm>
            <a:off x="572237" y="4990854"/>
            <a:ext cx="3026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rPr>
              <a:t>(Other – please specify) - 25% stated that it was not applicable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5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1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13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97F4A7-3D23-46F5-8CE7-7DFED57E1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05" y="2570813"/>
            <a:ext cx="5217583" cy="3458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51CC8F2-E0D5-49C6-A543-C70D0EFBA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049" y="2570813"/>
            <a:ext cx="5808617" cy="3458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AD6D8C-27EF-4B87-9155-749D196E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Participation in National-Level Social Dialogue</a:t>
            </a:r>
          </a:p>
        </p:txBody>
      </p:sp>
    </p:spTree>
    <p:extLst>
      <p:ext uri="{BB962C8B-B14F-4D97-AF65-F5344CB8AC3E}">
        <p14:creationId xmlns:p14="http://schemas.microsoft.com/office/powerpoint/2010/main" val="342488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592</Words>
  <Application>Microsoft Office PowerPoint</Application>
  <PresentationFormat>Custom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DIRECT II April 27th 2021</vt:lpstr>
      <vt:lpstr>Research Overview</vt:lpstr>
      <vt:lpstr>Policy on Direct Participation</vt:lpstr>
      <vt:lpstr>Have DP Arrangements been Introduced</vt:lpstr>
      <vt:lpstr>Are Direct Participation Arrangements as a Result of</vt:lpstr>
      <vt:lpstr>Main Forms of Direct Participation</vt:lpstr>
      <vt:lpstr>PowerPoint Presentation</vt:lpstr>
      <vt:lpstr>Main trends/forms of communications between other workers representatives’ arrangements (e.g., works councils, health and safety committees, etc.) with management concerning the forms of Direct Participation</vt:lpstr>
      <vt:lpstr>Participation in National-Level Social Dialogue</vt:lpstr>
      <vt:lpstr>National-level / Sectoral-level Agreements?</vt:lpstr>
      <vt:lpstr>Where DP Introduced – Changes to Organisation of Work?</vt:lpstr>
      <vt:lpstr>Adverse Impacts from Introduction of DP?</vt:lpstr>
      <vt:lpstr>New Technology </vt:lpstr>
      <vt:lpstr>COVID-19 Use of Information Communications Technology</vt:lpstr>
      <vt:lpstr>Has COVID-19 impacted on how you communicate with members, employers &amp; managements?</vt:lpstr>
      <vt:lpstr>Is there a role for H&amp;S Committees in implementation of COVID-19 regulations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II April 27th 2021</dc:title>
  <dc:creator>Brian McGann</dc:creator>
  <cp:lastModifiedBy>Ina Atanasova</cp:lastModifiedBy>
  <cp:revision>8</cp:revision>
  <cp:lastPrinted>2021-04-26T21:40:13Z</cp:lastPrinted>
  <dcterms:created xsi:type="dcterms:W3CDTF">2021-04-25T19:51:51Z</dcterms:created>
  <dcterms:modified xsi:type="dcterms:W3CDTF">2021-04-27T11:55:59Z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407fdd-18d3-4dbe-9af5-11ecd8aefe73_Enabled">
    <vt:lpwstr>true</vt:lpwstr>
  </property>
  <property fmtid="{D5CDD505-2E9C-101B-9397-08002B2CF9AE}" pid="3" name="MSIP_Label_b7407fdd-18d3-4dbe-9af5-11ecd8aefe73_SetDate">
    <vt:lpwstr>2021-04-25T20:35:00Z</vt:lpwstr>
  </property>
  <property fmtid="{D5CDD505-2E9C-101B-9397-08002B2CF9AE}" pid="4" name="MSIP_Label_b7407fdd-18d3-4dbe-9af5-11ecd8aefe73_Method">
    <vt:lpwstr>Privileged</vt:lpwstr>
  </property>
  <property fmtid="{D5CDD505-2E9C-101B-9397-08002B2CF9AE}" pid="5" name="MSIP_Label_b7407fdd-18d3-4dbe-9af5-11ecd8aefe73_Name">
    <vt:lpwstr>SIPTU - Confidential</vt:lpwstr>
  </property>
  <property fmtid="{D5CDD505-2E9C-101B-9397-08002B2CF9AE}" pid="6" name="MSIP_Label_b7407fdd-18d3-4dbe-9af5-11ecd8aefe73_SiteId">
    <vt:lpwstr>b47628df-374d-4176-b661-a9858753cbac</vt:lpwstr>
  </property>
  <property fmtid="{D5CDD505-2E9C-101B-9397-08002B2CF9AE}" pid="7" name="MSIP_Label_b7407fdd-18d3-4dbe-9af5-11ecd8aefe73_ActionId">
    <vt:lpwstr>d9611d2d-635c-46d0-ad98-d1effe1dd3d9</vt:lpwstr>
  </property>
  <property fmtid="{D5CDD505-2E9C-101B-9397-08002B2CF9AE}" pid="8" name="MSIP_Label_b7407fdd-18d3-4dbe-9af5-11ecd8aefe73_ContentBits">
    <vt:lpwstr>0</vt:lpwstr>
  </property>
</Properties>
</file>