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306" r:id="rId3"/>
    <p:sldId id="630" r:id="rId4"/>
    <p:sldId id="620" r:id="rId5"/>
    <p:sldId id="631" r:id="rId6"/>
    <p:sldId id="650" r:id="rId7"/>
    <p:sldId id="644" r:id="rId8"/>
    <p:sldId id="649" r:id="rId9"/>
    <p:sldId id="634" r:id="rId10"/>
    <p:sldId id="642" r:id="rId11"/>
    <p:sldId id="627" r:id="rId12"/>
    <p:sldId id="635" r:id="rId13"/>
    <p:sldId id="645" r:id="rId14"/>
    <p:sldId id="646" r:id="rId15"/>
    <p:sldId id="647" r:id="rId16"/>
    <p:sldId id="639" r:id="rId17"/>
    <p:sldId id="641" r:id="rId18"/>
    <p:sldId id="640" r:id="rId19"/>
    <p:sldId id="621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sia Napiorkowska" initials="BN" lastIdx="1" clrIdx="0">
    <p:extLst>
      <p:ext uri="{19B8F6BF-5375-455C-9EA6-DF929625EA0E}">
        <p15:presenceInfo xmlns:p15="http://schemas.microsoft.com/office/powerpoint/2012/main" userId="cf302522071681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0F4EEB-74E6-4A91-B9F0-7CEB4109CAF1}" v="28" dt="2022-05-26T12:11:59.361"/>
    <p1510:client id="{C592D1BF-4FC7-43D7-A05E-FA3915EF9DDA}" v="10" dt="2022-05-26T19:46:17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442" autoAdjust="0"/>
  </p:normalViewPr>
  <p:slideViewPr>
    <p:cSldViewPr snapToGrid="0">
      <p:cViewPr varScale="1">
        <p:scale>
          <a:sx n="60" d="100"/>
          <a:sy n="60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E978F-E02B-45C8-AB0D-D742F0CE2709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186D0-3D2F-478B-92EB-0616D8286A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5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7B5BD-70BB-4CDC-9FBD-5C74A76F877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441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551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083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4139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213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372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161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92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8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8808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746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6825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l-PL" sz="18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953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344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482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0186D0-3D2F-478B-92EB-0616D8286A6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309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0E4B0D-5583-41FD-BD92-4C71B4AA4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35982FD-6541-45D4-BD8A-84C904EF8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B4412D9-A265-49AE-A0CB-B6216F22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8899347-79C5-4DEF-8082-65F91EE0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EE45795-1D1B-492B-9B35-5B58B78A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002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091993-330E-4540-A625-CC131B82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347DB20-CA9B-4522-AA40-51807F18C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34745E-BEE3-4971-BF0C-DED993E6A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D312051-EB97-4AE0-95D1-BD37BDDD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2220E6-B3CA-4D3F-B1B3-04367463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152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469F15D-7357-4A6D-89A5-49410C2909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988873F-32C1-4E7A-97D3-9E2C28F5F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D38E0F9-0715-45C8-9F01-1FE62896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43547A0-3B96-4DAD-A586-8B12165A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6AEA1F-C3EE-49FA-8221-801BD62E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430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  <a:noFill/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grpFill/>
            <a:ln w="9525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 userDrawn="1"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674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46CCB228-02E4-404C-B985-AF7C3C02C409}" type="datetimeFigureOut">
              <a:rPr lang="pl-PL" smtClean="0"/>
              <a:pPr/>
              <a:t>27.05.2022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B989C2B7-2A6C-47DC-96D1-75F2F21BB84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3947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46CCB228-02E4-404C-B985-AF7C3C02C409}" type="datetimeFigureOut">
              <a:rPr lang="pl-PL" smtClean="0"/>
              <a:pPr/>
              <a:t>27.05.2022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B989C2B7-2A6C-47DC-96D1-75F2F21BB84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1528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46CCB228-02E4-404C-B985-AF7C3C02C409}" type="datetimeFigureOut">
              <a:rPr lang="pl-PL" smtClean="0"/>
              <a:pPr/>
              <a:t>27.05.2022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B989C2B7-2A6C-47DC-96D1-75F2F21BB84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0493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46CCB228-02E4-404C-B985-AF7C3C02C409}" type="datetimeFigureOut">
              <a:rPr lang="pl-PL" smtClean="0"/>
              <a:pPr/>
              <a:t>27.05.2022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B989C2B7-2A6C-47DC-96D1-75F2F21BB84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9563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042" y="1052736"/>
            <a:ext cx="900035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087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017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1312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F722AE-C7FE-4F26-86BA-DBF50CC6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1B61D1-86D3-4EE5-9D59-E4A1D0DF1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C85FBB-1A29-4777-ABCF-2A7FD6A39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0132A2-0BD1-407D-8339-91DEBA1BC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DB7419-7E06-47B8-BFFA-5528E4A3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182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08039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030744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475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05212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838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55792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08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99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279303"/>
            <a:ext cx="10972800" cy="4525963"/>
          </a:xfrm>
        </p:spPr>
        <p:txBody>
          <a:bodyPr/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62583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7297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197C99-E8B4-43EB-9233-AC23032A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4E971D0-6925-4A17-890F-BDD76D897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AC4BFD9-2116-49D4-B2EC-D5C1F8709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EB3523-3274-4956-A0A9-174E8A93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527119-197A-4CAC-BCB7-02DD6967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2982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C8E58B-CC3B-40C4-9731-63C0D783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4C071A2-F954-4F16-AC8A-E3468392E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fld id="{46CCB228-02E4-404C-B985-AF7C3C02C409}" type="datetimeFigureOut">
              <a:rPr lang="pl-PL" smtClean="0"/>
              <a:pPr/>
              <a:t>27.05.2022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689315E-BA41-4FF2-876A-1098D863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BA2709D-F40B-442F-A307-A520B1BE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/>
          <a:lstStyle/>
          <a:p>
            <a:fld id="{B989C2B7-2A6C-47DC-96D1-75F2F21BB84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80986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BE7856-7A71-4DB8-88DA-60672F9B3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39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Red Angle A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 userDrawn="1"/>
        </p:nvSpPr>
        <p:spPr>
          <a:xfrm rot="10800000">
            <a:off x="8616462" y="0"/>
            <a:ext cx="3575538" cy="6858000"/>
          </a:xfrm>
          <a:custGeom>
            <a:avLst/>
            <a:gdLst/>
            <a:ahLst/>
            <a:cxnLst/>
            <a:rect l="l" t="t" r="r" b="b"/>
            <a:pathLst>
              <a:path w="3575538" h="6858000">
                <a:moveTo>
                  <a:pt x="0" y="6858000"/>
                </a:moveTo>
                <a:lnTo>
                  <a:pt x="1268779" y="6858000"/>
                </a:lnTo>
                <a:lnTo>
                  <a:pt x="1270000" y="6858000"/>
                </a:lnTo>
                <a:lnTo>
                  <a:pt x="3575538" y="6858000"/>
                </a:lnTo>
                <a:lnTo>
                  <a:pt x="1270000" y="3630"/>
                </a:lnTo>
                <a:lnTo>
                  <a:pt x="1270000" y="0"/>
                </a:lnTo>
                <a:lnTo>
                  <a:pt x="1268779" y="0"/>
                </a:lnTo>
                <a:lnTo>
                  <a:pt x="0" y="0"/>
                </a:lnTo>
                <a:close/>
              </a:path>
            </a:pathLst>
          </a:custGeom>
          <a:solidFill>
            <a:srgbClr val="EC4E38"/>
          </a:solidFill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None/>
            </a:pPr>
            <a:endParaRPr lang="en-US" sz="2000">
              <a:solidFill>
                <a:srgbClr val="333333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085252" y="289141"/>
            <a:ext cx="2948538" cy="1475076"/>
          </a:xfrm>
        </p:spPr>
        <p:txBody>
          <a:bodyPr anchor="b">
            <a:noAutofit/>
          </a:bodyPr>
          <a:lstStyle>
            <a:lvl1pPr marL="0" indent="0" algn="l" defTabSz="1625559" rtl="0" eaLnBrk="1" fontAlgn="base" latinLnBrk="0" hangingPunct="1">
              <a:lnSpc>
                <a:spcPct val="80000"/>
              </a:lnSpc>
              <a:spcBef>
                <a:spcPts val="400"/>
              </a:spcBef>
              <a:spcAft>
                <a:spcPts val="400"/>
              </a:spcAft>
              <a:buFont typeface="Arial" charset="0"/>
              <a:buNone/>
              <a:defRPr lang="en-US" sz="2800" i="0" kern="1200" cap="all" spc="-150" baseline="0" dirty="0">
                <a:solidFill>
                  <a:srgbClr val="FFFFFF"/>
                </a:solidFill>
                <a:latin typeface="Arial Black" panose="020B0A04020102020204" pitchFamily="34" charset="0"/>
                <a:ea typeface="ＭＳ Ｐゴシック" charset="0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07735" y="406400"/>
            <a:ext cx="7644065" cy="5676900"/>
          </a:xfrm>
        </p:spPr>
        <p:txBody>
          <a:bodyPr vert="horz" lIns="0" tIns="45720" rIns="0" bIns="45720" rtlCol="0" anchor="b">
            <a:noAutofit/>
          </a:bodyPr>
          <a:lstStyle>
            <a:lvl1pPr>
              <a:defRPr lang="en-US" dirty="0" smtClean="0">
                <a:latin typeface="+mn-lt"/>
              </a:defRPr>
            </a:lvl1pPr>
            <a:lvl2pPr>
              <a:defRPr lang="en-US" dirty="0" smtClean="0">
                <a:latin typeface="+mn-lt"/>
              </a:defRPr>
            </a:lvl2pPr>
            <a:lvl3pPr>
              <a:defRPr lang="en-US" dirty="0" smtClean="0">
                <a:latin typeface="+mn-lt"/>
              </a:defRPr>
            </a:lvl3pPr>
            <a:lvl4pPr>
              <a:defRPr lang="en-US" dirty="0" smtClean="0">
                <a:latin typeface="+mn-lt"/>
              </a:defRPr>
            </a:lvl4pPr>
            <a:lvl5pPr>
              <a:defRPr lang="en-US" dirty="0">
                <a:latin typeface="+mn-lt"/>
              </a:defRPr>
            </a:lvl5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text styles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lvl="4">
              <a:buClr>
                <a:schemeClr val="tx1"/>
              </a:buClr>
            </a:pPr>
            <a:r>
              <a:rPr lang="en-US" dirty="0"/>
              <a:t>Fifth level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504497" y="6403175"/>
            <a:ext cx="609600" cy="3661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defTabSz="1219170"/>
            <a:fld id="{BBE961DD-B3E3-4719-9E69-135D36C612E9}" type="slidenum">
              <a:rPr lang="en-US" smtClean="0">
                <a:solidFill>
                  <a:prstClr val="white"/>
                </a:solidFill>
              </a:rPr>
              <a:pPr defTabSz="121917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4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702714-0334-4642-BB06-D508700F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EA85C5-9CCA-46B4-9C9B-68DD6CC30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C12E707-04E3-4384-8B51-31A8D1F42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822527-9B5A-4161-BD74-A64FEADD7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90ECB61-26F5-412D-8E3D-B7C57075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1F5D3BC-EE3B-4877-834D-4AF6DD19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80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272C4D-C75D-4A72-BFC7-1A0696E99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097E2A5-D5BB-4534-B59D-1033BCF77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96CAF1-1226-4871-B5F4-D05BE7FDA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085DBFA-39EB-4C4B-93A7-13FA139C7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A3D740C-0185-437A-B95D-0C59E9426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14F6626-1269-4587-966A-C1582165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FA0D184-0C81-4CE1-B419-E70F577E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D459155-0675-47CE-A5B6-E57A4433D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09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1F883E-0A21-4463-8906-FFA004EFB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6ADDE5C-B549-415E-8B83-9FEE128A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E826145-04B6-44E1-A4F7-63D600B0F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C64F8E2-BDBB-40DC-9D56-461DEE13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9741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2201676-F5F8-417A-8063-1C203518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958C121-74AC-4D60-A6D9-2D10F9061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C81AAB3-81B3-47BB-94F5-4100A88E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991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9F5019-67D0-4736-8483-09A73957A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96686D-3912-4C94-98D8-BBC4F8001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707AF09-8AB1-43C5-8F59-5EEA62712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954D9B-B35D-4D00-88A9-0AF0E92B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DD0EB97-76E0-4E38-A769-32C188E1D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A313C6E-7488-45B1-AF8B-DA0EEC00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567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4C3274-0D47-4E4C-99C8-7FEAA174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BA03022-7228-40FF-9937-355B72D988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D8F38F1-CD36-460D-8D7D-C6138D8C6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15FFBBB-658C-43A7-8A83-62C52722E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D6813DF-0D43-494A-8B6D-8EB67531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5168E15-4E8B-48D0-BACC-2321C5E2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619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E54356-0568-4EDD-8EA3-C781B30F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20A3D3E-9DEE-49F7-B6A5-62BB6A531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D778A0D-8380-427A-B632-4E76E02B66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E762E-0E92-4190-9F9D-4A305059F40F}" type="datetimeFigureOut">
              <a:rPr lang="pl-PL" smtClean="0"/>
              <a:t>27.05.2022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95EC74-E31E-4983-9508-33D8F9283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DD1CF4-0104-49A3-AEAA-8FA9E4E6E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3947A-B7BC-4F4A-96F3-D60C6353016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34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2487" y="102102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Koalicja Bezpieczni w Pracy</a:t>
            </a:r>
            <a:br>
              <a:rPr lang="pl-PL" dirty="0"/>
            </a:br>
            <a:r>
              <a:rPr lang="pl-PL" dirty="0"/>
              <a:t>Oferta współpracy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72" y="2564919"/>
            <a:ext cx="8596668" cy="388077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pic>
        <p:nvPicPr>
          <p:cNvPr id="9" name="Obraz 8" descr="Obraz zawierający obiekt&#10;&#10;Opis wygenerowany przy wysokim poziomie pewności">
            <a:extLst>
              <a:ext uri="{FF2B5EF4-FFF2-40B4-BE49-F238E27FC236}">
                <a16:creationId xmlns:a16="http://schemas.microsoft.com/office/drawing/2014/main" id="{271A8268-B8AA-4D41-8008-81354AC5EC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557" y="6326763"/>
            <a:ext cx="1461721" cy="372115"/>
          </a:xfrm>
          <a:prstGeom prst="rect">
            <a:avLst/>
          </a:prstGeom>
        </p:spPr>
      </p:pic>
      <p:pic>
        <p:nvPicPr>
          <p:cNvPr id="32" name="Obraz 31" descr="Obraz zawierający obiekt&#10;&#10;Opis wygenerowany przy bardzo wysokim poziomie pewności">
            <a:extLst>
              <a:ext uri="{FF2B5EF4-FFF2-40B4-BE49-F238E27FC236}">
                <a16:creationId xmlns:a16="http://schemas.microsoft.com/office/drawing/2014/main" id="{056B1FF2-578D-4368-9D61-42990C9A612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66" y="288606"/>
            <a:ext cx="2007519" cy="5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6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  <p:sldLayoutId id="2147483679" r:id="rId18"/>
    <p:sldLayoutId id="2147483680" r:id="rId19"/>
    <p:sldLayoutId id="2147483681" r:id="rId20"/>
    <p:sldLayoutId id="2147483683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bezpieczniwpracy.pl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6" name="Obraz 5" descr="logo rg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650" y="2321181"/>
            <a:ext cx="5912989" cy="17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7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D99260-53DB-427B-A73B-9A446D43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322" y="316409"/>
            <a:ext cx="8596668" cy="918502"/>
          </a:xfrm>
        </p:spPr>
        <p:txBody>
          <a:bodyPr>
            <a:noAutofit/>
          </a:bodyPr>
          <a:lstStyle/>
          <a:p>
            <a:r>
              <a:rPr lang="pl-PL" sz="2800" dirty="0"/>
              <a:t>Warunki pracy przeciwdziałanie </a:t>
            </a:r>
            <a:r>
              <a:rPr lang="pl-PL" sz="2800" dirty="0" err="1"/>
              <a:t>mobbingowi</a:t>
            </a:r>
            <a:r>
              <a:rPr lang="pl-PL" sz="2800" dirty="0"/>
              <a:t> i wpływ czynników psychospołecznych na chęć zmiany pracy</a:t>
            </a:r>
            <a:endParaRPr lang="en-US" sz="28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8B06343-10AE-4F3D-8E81-217BE57E2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0" y="1417409"/>
            <a:ext cx="5862560" cy="2523749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085C1250-1CC0-450D-9EBD-95071B822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70" y="3975736"/>
            <a:ext cx="6080772" cy="267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3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48EB8A-11E1-472B-9A4C-B0E8D0C5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40" y="177879"/>
            <a:ext cx="6830531" cy="1320800"/>
          </a:xfrm>
        </p:spPr>
        <p:txBody>
          <a:bodyPr>
            <a:normAutofit/>
          </a:bodyPr>
          <a:lstStyle/>
          <a:p>
            <a:r>
              <a:rPr lang="pl-PL" sz="2800" dirty="0"/>
              <a:t>Wypadkowość – Warunki psychospołeczne w miejscu pracy</a:t>
            </a:r>
            <a:endParaRPr lang="en-US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F658C57-B914-4FB7-9E49-DE7B6D8F1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5" y="1335457"/>
            <a:ext cx="8916022" cy="264871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413650E-6C72-44C5-8A10-414C1051A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5" y="4086931"/>
            <a:ext cx="8916022" cy="271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94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48EB8A-11E1-472B-9A4C-B0E8D0C5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40" y="177879"/>
            <a:ext cx="6765217" cy="1320800"/>
          </a:xfrm>
        </p:spPr>
        <p:txBody>
          <a:bodyPr>
            <a:normAutofit/>
          </a:bodyPr>
          <a:lstStyle/>
          <a:p>
            <a:r>
              <a:rPr lang="pl-PL" sz="2800" dirty="0"/>
              <a:t>Wypadkowość – Warunki psychospołeczne w miejscu pracy</a:t>
            </a:r>
            <a:endParaRPr lang="en-US" sz="28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DD5395A-0FB1-49DA-A457-09A1EC9BE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9" y="1633508"/>
            <a:ext cx="8938738" cy="3590983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820CA4A1-9B71-4475-BB64-43396650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924" y="2783393"/>
            <a:ext cx="3671253" cy="244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48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48EB8A-11E1-472B-9A4C-B0E8D0C5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40" y="177879"/>
            <a:ext cx="8596668" cy="1096444"/>
          </a:xfrm>
        </p:spPr>
        <p:txBody>
          <a:bodyPr>
            <a:normAutofit/>
          </a:bodyPr>
          <a:lstStyle/>
          <a:p>
            <a:r>
              <a:rPr lang="pl-PL" sz="2800" dirty="0"/>
              <a:t>Zdrowie – Warunki psychospołeczne w </a:t>
            </a:r>
            <a:br>
              <a:rPr lang="pl-PL" sz="2800" dirty="0"/>
            </a:br>
            <a:r>
              <a:rPr lang="pl-PL" sz="2800" dirty="0"/>
              <a:t>miejscu pracy</a:t>
            </a:r>
            <a:endParaRPr lang="en-US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13C55D1-568D-45EC-8C87-6AFBCA6D7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0" y="1083404"/>
            <a:ext cx="5471171" cy="538773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782B5B4-FF3D-4A14-805C-F029703EB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448" y="2179848"/>
            <a:ext cx="4716785" cy="353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65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48EB8A-11E1-472B-9A4C-B0E8D0C5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040" y="177879"/>
            <a:ext cx="8596668" cy="1096444"/>
          </a:xfrm>
        </p:spPr>
        <p:txBody>
          <a:bodyPr>
            <a:normAutofit/>
          </a:bodyPr>
          <a:lstStyle/>
          <a:p>
            <a:r>
              <a:rPr lang="pl-PL" dirty="0"/>
              <a:t>Zdrowie – Programy prewencyjne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3D782A-EC67-46E8-B21B-1B5FF50EC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6" y="1496313"/>
            <a:ext cx="8205323" cy="216212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E64E8D6-EA3D-48DC-82BA-1CF4A1445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28" y="3910573"/>
            <a:ext cx="6984497" cy="193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22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Wykres w dokumencie z piórem">
            <a:extLst>
              <a:ext uri="{FF2B5EF4-FFF2-40B4-BE49-F238E27FC236}">
                <a16:creationId xmlns:a16="http://schemas.microsoft.com/office/drawing/2014/main" id="{D2DE4BBF-0B38-9181-546C-2D0D7211D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26066" r="5165" b="-2"/>
          <a:stretch/>
        </p:blipFill>
        <p:spPr>
          <a:xfrm>
            <a:off x="5100109" y="-8467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7" name="Tytuł 6">
            <a:extLst>
              <a:ext uri="{FF2B5EF4-FFF2-40B4-BE49-F238E27FC236}">
                <a16:creationId xmlns:a16="http://schemas.microsoft.com/office/drawing/2014/main" id="{6EA51CD9-7322-45E9-8D71-8C7004823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6" y="1678666"/>
            <a:ext cx="5123515" cy="2369093"/>
          </a:xfrm>
        </p:spPr>
        <p:txBody>
          <a:bodyPr>
            <a:normAutofit/>
          </a:bodyPr>
          <a:lstStyle/>
          <a:p>
            <a:r>
              <a:rPr lang="pl-PL" sz="4800" dirty="0"/>
              <a:t>Podsumowanie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736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EDD483-C3A0-4216-AEDF-E5B6D91AA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080" y="180200"/>
            <a:ext cx="2649803" cy="713179"/>
          </a:xfrm>
        </p:spPr>
        <p:txBody>
          <a:bodyPr/>
          <a:lstStyle/>
          <a:p>
            <a:pPr algn="ctr"/>
            <a:r>
              <a:rPr lang="pl-PL" dirty="0"/>
              <a:t>Wnioski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57B063E-2BE9-4079-BC29-D34E68F07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3" y="989725"/>
            <a:ext cx="8360458" cy="499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43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EDD483-C3A0-4216-AEDF-E5B6D91AA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080" y="180200"/>
            <a:ext cx="2649803" cy="713179"/>
          </a:xfrm>
        </p:spPr>
        <p:txBody>
          <a:bodyPr/>
          <a:lstStyle/>
          <a:p>
            <a:r>
              <a:rPr lang="pl-PL" dirty="0"/>
              <a:t>Wnioski</a:t>
            </a:r>
            <a:endParaRPr lang="en-US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290FEF9B-DC74-513B-F26B-1B511F2FF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672" y="1492898"/>
            <a:ext cx="7358871" cy="4952795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dirty="0"/>
              <a:t>Pracodawcy w większym stopniu koncentruje się na tzw. fizycznych warunkach pracy, niż na zagrożeniach psychospołecznych,</a:t>
            </a:r>
          </a:p>
          <a:p>
            <a:pPr algn="just"/>
            <a:r>
              <a:rPr lang="pl-PL" dirty="0"/>
              <a:t>Duża skala występowania zjawisk psychospołecznych, takich jak nieodpowiednie traktowanie przez przełożonego, przemoc słowna, </a:t>
            </a:r>
            <a:r>
              <a:rPr lang="pl-PL" dirty="0" err="1"/>
              <a:t>mobbing</a:t>
            </a:r>
            <a:r>
              <a:rPr lang="pl-PL" dirty="0"/>
              <a:t>, dyskryminacja czy wykluczenie przez innych pracowników.</a:t>
            </a:r>
          </a:p>
          <a:p>
            <a:pPr algn="just"/>
            <a:r>
              <a:rPr lang="pl-PL" dirty="0"/>
              <a:t>Niewystarczające działania regulacyjne mające na celu wyposażenie służb BHP w narzędzia do przeciwdziałania zagrożeniom psychospołecznym na rynku pracy.</a:t>
            </a:r>
          </a:p>
          <a:p>
            <a:pPr algn="just"/>
            <a:r>
              <a:rPr lang="pl-PL" dirty="0"/>
              <a:t>W opinii respondentów pracownicy częściej mogą liczyć na pomoc koleżanek i kolegów niż przełożonych, mimo że przepisy KP wyraźnie nakładają na pracodawcę obowiązki dot. przeciwdziałaniu </a:t>
            </a:r>
            <a:r>
              <a:rPr lang="pl-PL" dirty="0" err="1"/>
              <a:t>mobbingowi</a:t>
            </a:r>
            <a:r>
              <a:rPr lang="pl-PL" dirty="0"/>
              <a:t>,</a:t>
            </a:r>
          </a:p>
          <a:p>
            <a:pPr algn="just"/>
            <a:r>
              <a:rPr lang="pl-PL" dirty="0"/>
              <a:t>Prawo pracy i przepisy BHP nie nadążają nad dynamicznie zmieniającymi się warunkami rynku pracy,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E180137-39BB-4F93-B141-015DADC6B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201" y="1416493"/>
            <a:ext cx="3418127" cy="483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804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2">
            <a:extLst>
              <a:ext uri="{FF2B5EF4-FFF2-40B4-BE49-F238E27FC236}">
                <a16:creationId xmlns:a16="http://schemas.microsoft.com/office/drawing/2014/main" id="{9B8A5A16-7BE9-4AA1-9B5E-00FAFA5C8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7" name="Group 14">
            <a:extLst>
              <a:ext uri="{FF2B5EF4-FFF2-40B4-BE49-F238E27FC236}">
                <a16:creationId xmlns:a16="http://schemas.microsoft.com/office/drawing/2014/main" id="{C55D27F9-7623-4A6E-89FF-87E6C4E0D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B7CFC0-1E17-41C5-BF93-16E99B1F8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8640594F-E37B-4D91-8E95-9DA62A9B9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93C9D004-5359-4937-9D4B-EC89888063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DE8B4BF-A71A-4324-A033-7886CF70A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697F627-1058-435C-96D4-98AB552C6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2EF457-D744-4C61-8670-518EC1D2D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645924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49E61018-BC96-47DC-B47F-FFBA96BAD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3CA434EC-618C-4787-86BA-1BF47478EE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3">
              <a:extLst>
                <a:ext uri="{FF2B5EF4-FFF2-40B4-BE49-F238E27FC236}">
                  <a16:creationId xmlns:a16="http://schemas.microsoft.com/office/drawing/2014/main" id="{97378863-CDB3-4B0F-A65C-98A1252DD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Podtytuł 7">
            <a:extLst>
              <a:ext uri="{FF2B5EF4-FFF2-40B4-BE49-F238E27FC236}">
                <a16:creationId xmlns:a16="http://schemas.microsoft.com/office/drawing/2014/main" id="{F4E01C32-12F5-4978-B535-12AA52BE5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597" y="3012547"/>
            <a:ext cx="8308631" cy="1096899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Anna Sikorska, Koalicja Bezpieczni w Pracy, Dyrektor HR w PW Krystian sp. z o.o.</a:t>
            </a: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6EA51CD9-7322-45E9-8D71-8C7004823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267012"/>
            <a:ext cx="7766936" cy="154015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Dziękuję!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190B9D5-A56D-449E-BE8D-9F25BE272D6F}"/>
              </a:ext>
            </a:extLst>
          </p:cNvPr>
          <p:cNvSpPr txBox="1">
            <a:spLocks/>
          </p:cNvSpPr>
          <p:nvPr/>
        </p:nvSpPr>
        <p:spPr>
          <a:xfrm>
            <a:off x="2649926" y="5685017"/>
            <a:ext cx="7848871" cy="1637415"/>
          </a:xfrm>
          <a:prstGeom prst="rect">
            <a:avLst/>
          </a:prstGeom>
        </p:spPr>
        <p:txBody>
          <a:bodyPr numCol="1" spcCol="457200"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 algn="r">
              <a:lnSpc>
                <a:spcPct val="100000"/>
              </a:lnSpc>
            </a:pPr>
            <a:r>
              <a:rPr lang="pl-PL" sz="1400" b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Kontakt w sprawie współpracy: Adrian Żebrowski</a:t>
            </a:r>
          </a:p>
          <a:p>
            <a:pPr lvl="0" algn="r">
              <a:lnSpc>
                <a:spcPct val="100000"/>
              </a:lnSpc>
            </a:pPr>
            <a:r>
              <a:rPr lang="pl-PL" sz="1400" b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Koalicja Bezpieczni w Pracy</a:t>
            </a:r>
          </a:p>
          <a:p>
            <a:pPr lvl="0" algn="r">
              <a:lnSpc>
                <a:spcPct val="100000"/>
              </a:lnSpc>
            </a:pPr>
            <a:r>
              <a:rPr lang="pl-PL" sz="1400" b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tel. +48 721 549 528</a:t>
            </a:r>
          </a:p>
          <a:p>
            <a:pPr lvl="0" algn="r">
              <a:lnSpc>
                <a:spcPct val="100000"/>
              </a:lnSpc>
            </a:pPr>
            <a:r>
              <a:rPr lang="pl-PL" sz="1400" b="0" dirty="0">
                <a:solidFill>
                  <a:schemeClr val="bg1"/>
                </a:solidFill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pr@bezpieczniwpracy.pl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1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22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Obraz 3" descr="logo rgb.jpg">
            <a:extLst>
              <a:ext uri="{FF2B5EF4-FFF2-40B4-BE49-F238E27FC236}">
                <a16:creationId xmlns:a16="http://schemas.microsoft.com/office/drawing/2014/main" id="{CC5E33C7-9C59-4DF1-8BFC-04744D32B6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64" y="1670026"/>
            <a:ext cx="4902575" cy="1434004"/>
          </a:xfrm>
          <a:prstGeom prst="rect">
            <a:avLst/>
          </a:prstGeom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282309" y="273515"/>
            <a:ext cx="4485961" cy="5705901"/>
          </a:xfrm>
          <a:ln>
            <a:noFill/>
          </a:ln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2000" dirty="0">
                <a:solidFill>
                  <a:schemeClr val="bg1"/>
                </a:solidFill>
              </a:rPr>
              <a:t>Koalicja Bezpieczni w Pracy to </a:t>
            </a:r>
            <a:r>
              <a:rPr lang="pl-PL" sz="2000" b="1" dirty="0">
                <a:solidFill>
                  <a:schemeClr val="bg1"/>
                </a:solidFill>
              </a:rPr>
              <a:t>projekt edukacyjny w obszarze bhp </a:t>
            </a:r>
            <a:r>
              <a:rPr lang="pl-PL" sz="2000" dirty="0">
                <a:solidFill>
                  <a:schemeClr val="bg1"/>
                </a:solidFill>
              </a:rPr>
              <a:t>dla popularyzacji kultury bezpieczeństwa pracy wśród pracowników i pracodawców.</a:t>
            </a:r>
          </a:p>
          <a:p>
            <a:pPr marL="0" indent="0">
              <a:lnSpc>
                <a:spcPct val="90000"/>
              </a:lnSpc>
              <a:buNone/>
            </a:pPr>
            <a:endParaRPr lang="pl-PL" sz="20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2000" b="1" dirty="0">
                <a:solidFill>
                  <a:schemeClr val="bg1"/>
                </a:solidFill>
              </a:rPr>
              <a:t>Działalność edukacyjna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000" b="1" dirty="0">
                <a:solidFill>
                  <a:schemeClr val="bg1"/>
                </a:solidFill>
              </a:rPr>
              <a:t>Prezentowanie dobrych praktyk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>
                <a:solidFill>
                  <a:schemeClr val="bg1"/>
                </a:solidFill>
              </a:rPr>
              <a:t>I</a:t>
            </a:r>
            <a:r>
              <a:rPr lang="pl-PL" sz="2000" b="1" dirty="0">
                <a:solidFill>
                  <a:schemeClr val="bg1"/>
                </a:solidFill>
              </a:rPr>
              <a:t>nformowanie o korzyściach wynikających z wdrażania wysokich standardów bezpieczeństwa</a:t>
            </a:r>
            <a:r>
              <a:rPr lang="pl-PL" sz="2000" dirty="0">
                <a:solidFill>
                  <a:schemeClr val="bg1"/>
                </a:solidFill>
              </a:rPr>
              <a:t> w miejscu pracy.</a:t>
            </a:r>
          </a:p>
          <a:p>
            <a:pPr marL="0" indent="0">
              <a:lnSpc>
                <a:spcPct val="90000"/>
              </a:lnSpc>
              <a:buNone/>
            </a:pPr>
            <a:endParaRPr lang="pl-PL" sz="20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>
                <a:solidFill>
                  <a:schemeClr val="bg1"/>
                </a:solidFill>
              </a:rPr>
              <a:t>Budujemy społeczność skupioną wokół służb bhp i instytucji zajmujących się kwestiami bezpieczeństwa i higieny pracy w Polsce.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2000" dirty="0">
                <a:solidFill>
                  <a:schemeClr val="bg1"/>
                </a:solidFill>
              </a:rPr>
              <a:t>Więcej informacji: </a:t>
            </a:r>
            <a:r>
              <a:rPr lang="pl-PL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www.bezpieczniwpracy.pl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49E8C96-AFB1-4761-9996-A740379EC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23" y="5048666"/>
            <a:ext cx="3794581" cy="54523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BAB0464-5A91-CC11-1F9D-1F46FFAF93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3258" y="5821077"/>
            <a:ext cx="2075183" cy="80974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872191C-77AE-EE0B-EB89-6F62F4F2E4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73" y="5676096"/>
            <a:ext cx="3323287" cy="106615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A4C296E-B480-93D0-1E15-DCEE84AFF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044" y="4235788"/>
            <a:ext cx="1900247" cy="132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88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4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" name="Tytuł 6">
            <a:extLst>
              <a:ext uri="{FF2B5EF4-FFF2-40B4-BE49-F238E27FC236}">
                <a16:creationId xmlns:a16="http://schemas.microsoft.com/office/drawing/2014/main" id="{6EA51CD9-7322-45E9-8D71-8C7004823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5" y="1003855"/>
            <a:ext cx="5096060" cy="2663687"/>
          </a:xfrm>
        </p:spPr>
        <p:txBody>
          <a:bodyPr anchor="ctr">
            <a:normAutofit/>
          </a:bodyPr>
          <a:lstStyle/>
          <a:p>
            <a:r>
              <a:rPr lang="pl-PL" dirty="0"/>
              <a:t>Bezpieczeństwo pracy w Polsce</a:t>
            </a:r>
          </a:p>
        </p:txBody>
      </p:sp>
      <p:sp>
        <p:nvSpPr>
          <p:cNvPr id="32" name="Freeform: Shape 43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Podtytuł 7">
            <a:extLst>
              <a:ext uri="{FF2B5EF4-FFF2-40B4-BE49-F238E27FC236}">
                <a16:creationId xmlns:a16="http://schemas.microsoft.com/office/drawing/2014/main" id="{F4E01C32-12F5-4978-B535-12AA52BE5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384" y="3508513"/>
            <a:ext cx="5453401" cy="1411356"/>
          </a:xfrm>
          <a:ln>
            <a:noFill/>
          </a:ln>
        </p:spPr>
        <p:txBody>
          <a:bodyPr anchor="ctr">
            <a:noAutofit/>
          </a:bodyPr>
          <a:lstStyle/>
          <a:p>
            <a:pPr algn="ctr"/>
            <a:r>
              <a:rPr lang="pl-PL" sz="2800" dirty="0">
                <a:solidFill>
                  <a:schemeClr val="accent1">
                    <a:lumMod val="75000"/>
                  </a:schemeClr>
                </a:solidFill>
              </a:rPr>
              <a:t>Cykliczne raporty Koalicji Bezpieczni w Pracy od 2014 roku</a:t>
            </a:r>
          </a:p>
          <a:p>
            <a:pPr algn="ctr"/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Symbol zastępczy zawartości 2">
            <a:extLst>
              <a:ext uri="{FF2B5EF4-FFF2-40B4-BE49-F238E27FC236}">
                <a16:creationId xmlns:a16="http://schemas.microsoft.com/office/drawing/2014/main" id="{BCE86F19-BBED-884E-7BA5-B3CFA7A2C9F4}"/>
              </a:ext>
            </a:extLst>
          </p:cNvPr>
          <p:cNvSpPr txBox="1">
            <a:spLocks/>
          </p:cNvSpPr>
          <p:nvPr/>
        </p:nvSpPr>
        <p:spPr>
          <a:xfrm>
            <a:off x="7433043" y="257661"/>
            <a:ext cx="4389454" cy="48868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</a:rPr>
              <a:t>Celem projektu było zbadanie świadomości pracowników na temat wpływu czynników psychospołecznych w miejscu pracy na bezpieczeństwo pracy,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</a:rPr>
              <a:t>Dane w podziale na wielkość firmy i branże,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</a:rPr>
              <a:t>Badanie zostało zrealizowane w dniach 29.07-09.08.2019r,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chemeClr val="tx1"/>
                </a:solidFill>
              </a:rPr>
              <a:t>W badaniu wzięło udział 1517 pracowników.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4DDC5A-EA9F-A2C6-E20D-CC093C68BA81}"/>
              </a:ext>
            </a:extLst>
          </p:cNvPr>
          <p:cNvSpPr txBox="1"/>
          <p:nvPr/>
        </p:nvSpPr>
        <p:spPr>
          <a:xfrm>
            <a:off x="677335" y="4919869"/>
            <a:ext cx="5630834" cy="83099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Raport „</a:t>
            </a:r>
            <a:r>
              <a:rPr lang="pl-PL" sz="2400" b="1" dirty="0" err="1">
                <a:solidFill>
                  <a:schemeClr val="accent1">
                    <a:lumMod val="75000"/>
                  </a:schemeClr>
                </a:solidFill>
              </a:rPr>
              <a:t>Mobbing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, depresja, stres w miejscu pracy”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B71CCF7-2E95-7762-4E2C-7F98A4711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006" y="4166960"/>
            <a:ext cx="4460126" cy="24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0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D99260-53DB-427B-A73B-9A446D43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255" y="131387"/>
            <a:ext cx="9155706" cy="1089959"/>
          </a:xfrm>
        </p:spPr>
        <p:txBody>
          <a:bodyPr>
            <a:normAutofit/>
          </a:bodyPr>
          <a:lstStyle/>
          <a:p>
            <a:r>
              <a:rPr lang="pl-PL" sz="2800" dirty="0"/>
              <a:t>Przygotowanie do pracy</a:t>
            </a:r>
            <a:br>
              <a:rPr lang="pl-PL" sz="2800" dirty="0"/>
            </a:br>
            <a:r>
              <a:rPr lang="pl-PL" sz="2800" dirty="0"/>
              <a:t>Czynniki psychospołeczne – rozumienie pojęcia</a:t>
            </a:r>
            <a:endParaRPr lang="en-US" sz="28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7BD8A4A-722A-6930-FD1B-8F0AA596C338}"/>
              </a:ext>
            </a:extLst>
          </p:cNvPr>
          <p:cNvSpPr txBox="1"/>
          <p:nvPr/>
        </p:nvSpPr>
        <p:spPr>
          <a:xfrm>
            <a:off x="6096000" y="2254356"/>
            <a:ext cx="41614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Wyniki badania potwierdzają, że pracownicy trafnie identyfikują czynniki psychospołeczne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Tylko dla 3% czynniki te wpływają na zdrowie fizyczne, natomiast 10% respondentów wskazało że wypływają na zdrowie psychiczne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/>
              <a:t>1/3 respondentów wskazuje relacje ze współpracownikami (27%) czy z szefem (9%) jako te, które dotyczą pojęcia czynników psychospołecznych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248E5B4-7190-4F08-B413-0D897B52D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0" y="1164397"/>
            <a:ext cx="5294387" cy="53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D99260-53DB-427B-A73B-9A446D43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109" y="134427"/>
            <a:ext cx="8596668" cy="986676"/>
          </a:xfrm>
        </p:spPr>
        <p:txBody>
          <a:bodyPr>
            <a:normAutofit/>
          </a:bodyPr>
          <a:lstStyle/>
          <a:p>
            <a:r>
              <a:rPr lang="pl-PL" sz="2800" dirty="0"/>
              <a:t>Przygotowanie do pracy </a:t>
            </a:r>
            <a:br>
              <a:rPr lang="pl-PL" sz="2800" dirty="0"/>
            </a:br>
            <a:r>
              <a:rPr lang="pl-PL" sz="2800" dirty="0"/>
              <a:t>Wizyta u lekarza medycyny pracy</a:t>
            </a:r>
            <a:endParaRPr lang="en-US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F77EFFC-6EBE-44A0-A853-BEA68324A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8" y="1121103"/>
            <a:ext cx="5308932" cy="206958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16E6091-4B65-473C-8DF5-A930B24F5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3" y="3135086"/>
            <a:ext cx="5416181" cy="3588487"/>
          </a:xfrm>
          <a:prstGeom prst="rect">
            <a:avLst/>
          </a:prstGeom>
        </p:spPr>
      </p:pic>
      <p:pic>
        <p:nvPicPr>
          <p:cNvPr id="6148" name="Picture 4" descr="Free Zbliżenie Zdjęcia Stetoskopu Stock Photo">
            <a:extLst>
              <a:ext uri="{FF2B5EF4-FFF2-40B4-BE49-F238E27FC236}">
                <a16:creationId xmlns:a16="http://schemas.microsoft.com/office/drawing/2014/main" id="{F9BF1121-2F11-4888-B71A-92331BE28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32" b="13717"/>
          <a:stretch/>
        </p:blipFill>
        <p:spPr bwMode="auto">
          <a:xfrm>
            <a:off x="6886335" y="1506515"/>
            <a:ext cx="4420573" cy="32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327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D99260-53DB-427B-A73B-9A446D43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109" y="134427"/>
            <a:ext cx="8596668" cy="986676"/>
          </a:xfrm>
        </p:spPr>
        <p:txBody>
          <a:bodyPr>
            <a:normAutofit/>
          </a:bodyPr>
          <a:lstStyle/>
          <a:p>
            <a:r>
              <a:rPr lang="pl-PL" sz="2800" dirty="0"/>
              <a:t>Przygotowanie do pracy </a:t>
            </a:r>
            <a:br>
              <a:rPr lang="pl-PL" sz="2800" dirty="0"/>
            </a:br>
            <a:r>
              <a:rPr lang="pl-PL" sz="2800" dirty="0"/>
              <a:t>Szkolenie wstępne BHP </a:t>
            </a:r>
            <a:endParaRPr lang="en-US" sz="2800" dirty="0"/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86698BF0-8A07-4E08-89E5-A560EA61B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t="-11509" r="-392" b="11509"/>
          <a:stretch/>
        </p:blipFill>
        <p:spPr>
          <a:xfrm>
            <a:off x="856040" y="968702"/>
            <a:ext cx="5550419" cy="293218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55C0C0A-4456-4CE8-AF06-84692AD02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1" y="1591609"/>
            <a:ext cx="6188579" cy="444745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D3D089C-BE71-4901-A8B8-A55F42F8E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" y="4220148"/>
            <a:ext cx="3323908" cy="227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323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D99260-53DB-427B-A73B-9A446D43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109" y="134427"/>
            <a:ext cx="8596668" cy="986676"/>
          </a:xfrm>
        </p:spPr>
        <p:txBody>
          <a:bodyPr>
            <a:normAutofit/>
          </a:bodyPr>
          <a:lstStyle/>
          <a:p>
            <a:r>
              <a:rPr lang="pl-PL" sz="2800" dirty="0"/>
              <a:t>Przygotowanie do pracy </a:t>
            </a:r>
            <a:br>
              <a:rPr lang="pl-PL" sz="2800" dirty="0"/>
            </a:br>
            <a:r>
              <a:rPr lang="pl-PL" sz="2800" dirty="0"/>
              <a:t>Rozmowa z przełożonym</a:t>
            </a:r>
            <a:endParaRPr lang="en-US" sz="28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C8C49C9-B27D-4A64-9B7E-A955B2573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3" y="1596059"/>
            <a:ext cx="5827486" cy="309982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9A61545-0396-4739-A8D8-A51399F30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6238"/>
            <a:ext cx="5992380" cy="490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8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09C9F8-112C-4F11-9C70-E3FE0081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579" y="260219"/>
            <a:ext cx="9681328" cy="923330"/>
          </a:xfrm>
        </p:spPr>
        <p:txBody>
          <a:bodyPr>
            <a:normAutofit/>
          </a:bodyPr>
          <a:lstStyle/>
          <a:p>
            <a:r>
              <a:rPr lang="pl-PL" sz="3200" dirty="0"/>
              <a:t>Warunki pracy – efektywność pracy</a:t>
            </a:r>
            <a:endParaRPr lang="en-US" sz="32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93CD927-AD6C-4EA9-A1DD-5A7A780D13D8}"/>
              </a:ext>
            </a:extLst>
          </p:cNvPr>
          <p:cNvSpPr txBox="1"/>
          <p:nvPr/>
        </p:nvSpPr>
        <p:spPr>
          <a:xfrm>
            <a:off x="5834743" y="1063829"/>
            <a:ext cx="43080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ea typeface="Calibri" panose="020F0502020204030204" pitchFamily="34" charset="0"/>
                <a:cs typeface="Times New Roman" panose="02020603050405020304" pitchFamily="18" charset="0"/>
              </a:rPr>
              <a:t>Respondenci wskazali atmosferę pracy jako ten czynnik, który ma największy wpływ na ich pracę 53%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ea typeface="Calibri" panose="020F0502020204030204" pitchFamily="34" charset="0"/>
                <a:cs typeface="Times New Roman" panose="02020603050405020304" pitchFamily="18" charset="0"/>
              </a:rPr>
              <a:t>Stres był czynnikiem wskazywanym przez 49% respondentów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ea typeface="Calibri" panose="020F0502020204030204" pitchFamily="34" charset="0"/>
                <a:cs typeface="Times New Roman" panose="02020603050405020304" pitchFamily="18" charset="0"/>
              </a:rPr>
              <a:t>47% respondentów wskazało również ilość obowiązków i przepracowanie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ea typeface="Calibri" panose="020F0502020204030204" pitchFamily="34" charset="0"/>
                <a:cs typeface="Times New Roman" panose="02020603050405020304" pitchFamily="18" charset="0"/>
              </a:rPr>
              <a:t>Czynniki wywołujące stres w miejscu pracy – presja czasu(39%), nadmiar obowiązków (37%), niewystarczające wynagrodzenie (31%),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>
                <a:ea typeface="Calibri" panose="020F0502020204030204" pitchFamily="34" charset="0"/>
                <a:cs typeface="Times New Roman" panose="02020603050405020304" pitchFamily="18" charset="0"/>
              </a:rPr>
              <a:t>Stres w miejscu pracy odczuwa 85% respondentów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l-PL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0439D54-5AC9-4D9A-ACA7-6F12E6A06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4" y="1063829"/>
            <a:ext cx="4928064" cy="5440233"/>
          </a:xfrm>
          <a:prstGeom prst="rect">
            <a:avLst/>
          </a:prstGeom>
        </p:spPr>
      </p:pic>
      <p:pic>
        <p:nvPicPr>
          <p:cNvPr id="5122" name="Picture 2" descr="Free Człowiek Z Ręką W świątyni Patrząc Na Laptopa Stock Photo">
            <a:extLst>
              <a:ext uri="{FF2B5EF4-FFF2-40B4-BE49-F238E27FC236}">
                <a16:creationId xmlns:a16="http://schemas.microsoft.com/office/drawing/2014/main" id="{BCDC536C-E736-459C-A5EC-0EB1E756F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33" y="3143452"/>
            <a:ext cx="4928063" cy="32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489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D99260-53DB-427B-A73B-9A446D433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322" y="316409"/>
            <a:ext cx="8596668" cy="663305"/>
          </a:xfrm>
        </p:spPr>
        <p:txBody>
          <a:bodyPr>
            <a:normAutofit fontScale="90000"/>
          </a:bodyPr>
          <a:lstStyle/>
          <a:p>
            <a:r>
              <a:rPr lang="pl-PL" dirty="0"/>
              <a:t>Warunki pracy - Negatywne zjawiska w miejscu pracy</a:t>
            </a:r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472E240-F3EE-46D0-9AEE-4A123A2D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4" y="1396721"/>
            <a:ext cx="8870536" cy="50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947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seta">
  <a:themeElements>
    <a:clrScheme name="Niestandardowy 6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51C3F9"/>
      </a:accent2>
      <a:accent3>
        <a:srgbClr val="08A5EF"/>
      </a:accent3>
      <a:accent4>
        <a:srgbClr val="08A5EF"/>
      </a:accent4>
      <a:accent5>
        <a:srgbClr val="00B050"/>
      </a:accent5>
      <a:accent6>
        <a:srgbClr val="08A5EF"/>
      </a:accent6>
      <a:hlink>
        <a:srgbClr val="EE7B08"/>
      </a:hlink>
      <a:folHlink>
        <a:srgbClr val="977B2D"/>
      </a:folHlink>
    </a:clrScheme>
    <a:fontScheme name="Niestandardowy 1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elne kształt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502</Words>
  <Application>Microsoft Office PowerPoint</Application>
  <PresentationFormat>Panoramiczny</PresentationFormat>
  <Paragraphs>66</Paragraphs>
  <Slides>18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18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Candara</vt:lpstr>
      <vt:lpstr>Trebuchet MS</vt:lpstr>
      <vt:lpstr>Wingdings</vt:lpstr>
      <vt:lpstr>Wingdings 3</vt:lpstr>
      <vt:lpstr>Motyw pakietu Office</vt:lpstr>
      <vt:lpstr>Faseta</vt:lpstr>
      <vt:lpstr>Prezentacja programu PowerPoint</vt:lpstr>
      <vt:lpstr>Prezentacja programu PowerPoint</vt:lpstr>
      <vt:lpstr>Bezpieczeństwo pracy w Polsce</vt:lpstr>
      <vt:lpstr>Przygotowanie do pracy Czynniki psychospołeczne – rozumienie pojęcia</vt:lpstr>
      <vt:lpstr>Przygotowanie do pracy  Wizyta u lekarza medycyny pracy</vt:lpstr>
      <vt:lpstr>Przygotowanie do pracy  Szkolenie wstępne BHP </vt:lpstr>
      <vt:lpstr>Przygotowanie do pracy  Rozmowa z przełożonym</vt:lpstr>
      <vt:lpstr>Warunki pracy – efektywność pracy</vt:lpstr>
      <vt:lpstr>Warunki pracy - Negatywne zjawiska w miejscu pracy</vt:lpstr>
      <vt:lpstr>Warunki pracy przeciwdziałanie mobbingowi i wpływ czynników psychospołecznych na chęć zmiany pracy</vt:lpstr>
      <vt:lpstr>Wypadkowość – Warunki psychospołeczne w miejscu pracy</vt:lpstr>
      <vt:lpstr>Wypadkowość – Warunki psychospołeczne w miejscu pracy</vt:lpstr>
      <vt:lpstr>Zdrowie – Warunki psychospołeczne w  miejscu pracy</vt:lpstr>
      <vt:lpstr>Zdrowie – Programy prewencyjne</vt:lpstr>
      <vt:lpstr>Podsumowanie</vt:lpstr>
      <vt:lpstr>Wnioski</vt:lpstr>
      <vt:lpstr>Wnioski</vt:lpstr>
      <vt:lpstr>Dziękuję!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Adrian Zebrowski (FleishmanHillard)</dc:creator>
  <cp:lastModifiedBy>Andrzej Zybała</cp:lastModifiedBy>
  <cp:revision>11</cp:revision>
  <dcterms:created xsi:type="dcterms:W3CDTF">2020-10-13T08:51:11Z</dcterms:created>
  <dcterms:modified xsi:type="dcterms:W3CDTF">2022-05-27T06:34:16Z</dcterms:modified>
</cp:coreProperties>
</file>