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8" r:id="rId3"/>
    <p:sldId id="257" r:id="rId4"/>
    <p:sldId id="265" r:id="rId5"/>
    <p:sldId id="266" r:id="rId6"/>
    <p:sldId id="268" r:id="rId7"/>
    <p:sldId id="269" r:id="rId8"/>
    <p:sldId id="270" r:id="rId9"/>
    <p:sldId id="283" r:id="rId10"/>
    <p:sldId id="284" r:id="rId11"/>
    <p:sldId id="261" r:id="rId12"/>
    <p:sldId id="271" r:id="rId13"/>
    <p:sldId id="285" r:id="rId14"/>
    <p:sldId id="275" r:id="rId15"/>
    <p:sldId id="286" r:id="rId16"/>
    <p:sldId id="287" r:id="rId17"/>
    <p:sldId id="288" r:id="rId18"/>
    <p:sldId id="260" r:id="rId19"/>
    <p:sldId id="289" r:id="rId20"/>
    <p:sldId id="290" r:id="rId21"/>
    <p:sldId id="264" r:id="rId22"/>
  </p:sldIdLst>
  <p:sldSz cx="9144000" cy="5143500" type="screen16x9"/>
  <p:notesSz cx="6858000" cy="9144000"/>
  <p:embeddedFontLst>
    <p:embeddedFont>
      <p:font typeface="Roboto Condensed" charset="0"/>
      <p:regular r:id="rId24"/>
      <p:bold r:id="rId25"/>
      <p:italic r:id="rId26"/>
      <p:boldItalic r:id="rId27"/>
    </p:embeddedFont>
    <p:embeddedFont>
      <p:font typeface="Playfair Display" charset="-52"/>
      <p:regular r:id="rId28"/>
      <p:bold r:id="rId29"/>
      <p:italic r:id="rId30"/>
      <p:boldItalic r:id="rId31"/>
    </p:embeddedFont>
    <p:embeddedFont>
      <p:font typeface="Lato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35" d="100"/>
          <a:sy n="135" d="100"/>
        </p:scale>
        <p:origin x="-84" y="-6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93755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e2cc1a20e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e2cc1a20e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e2cc1a20e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e2cc1a20e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e2cc1a20e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e2cc1a20e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e2cc1a20e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e2cc1a20e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e2cc1a20e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e2cc1a20e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e2cc1a20e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e2cc1a20e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e2cc1a20e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e2cc1a20e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e2cc1a20e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e2cc1a20e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e2cc1a20e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e2cc1a20e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rect2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Condensed"/>
              <a:buChar char="●"/>
              <a:defRPr sz="1800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○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■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●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○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■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●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○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 Condensed"/>
              <a:buChar char="■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102850"/>
            <a:ext cx="2951400" cy="213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Expanding and Improving Workplace Democracy as a Prerequisite for Humanising Labor and Work Environment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DIRECT II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Presentation of </a:t>
            </a:r>
            <a:r>
              <a:rPr lang="en" sz="1800" dirty="0" smtClean="0"/>
              <a:t>the Bulgarian case-studies</a:t>
            </a:r>
            <a:endParaRPr sz="1800"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dirty="0"/>
              <a:t/>
            </a:r>
            <a:br>
              <a:rPr lang="en" sz="1400" b="0" dirty="0"/>
            </a:br>
            <a:r>
              <a:rPr lang="en" sz="1400" b="0" dirty="0" smtClean="0"/>
              <a:t>30 September 2021</a:t>
            </a:r>
            <a:endParaRPr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89210"/>
            <a:ext cx="8520600" cy="9282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2800" dirty="0"/>
              <a:t>Digitalization </a:t>
            </a:r>
            <a:r>
              <a:rPr lang="en-GB" sz="2800" dirty="0" smtClean="0"/>
              <a:t>and </a:t>
            </a:r>
            <a:r>
              <a:rPr lang="en-GB" sz="2800" dirty="0"/>
              <a:t>other new technologies and their consequences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" y="914400"/>
            <a:ext cx="9010184" cy="36544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GB" sz="2800" dirty="0" smtClean="0"/>
              <a:t>       Humanization </a:t>
            </a:r>
            <a:r>
              <a:rPr lang="en-GB" sz="2800" dirty="0"/>
              <a:t>of work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Good working environment for the physical and mental health of the </a:t>
            </a:r>
            <a:r>
              <a:rPr lang="en-GB" sz="2400" dirty="0" smtClean="0"/>
              <a:t>employees - </a:t>
            </a:r>
            <a:r>
              <a:rPr lang="en-GB" sz="2400" dirty="0" err="1" smtClean="0"/>
              <a:t>Sopharma</a:t>
            </a:r>
            <a:r>
              <a:rPr lang="en-GB" sz="2400" dirty="0" smtClean="0"/>
              <a:t>; </a:t>
            </a:r>
            <a:r>
              <a:rPr lang="en-GB" sz="2400" dirty="0" err="1" smtClean="0"/>
              <a:t>Vivacom</a:t>
            </a:r>
            <a:r>
              <a:rPr lang="en-GB" sz="2400" dirty="0" smtClean="0"/>
              <a:t> </a:t>
            </a:r>
            <a:r>
              <a:rPr lang="en-GB" sz="2400" dirty="0"/>
              <a:t>(managers); </a:t>
            </a:r>
            <a:endParaRPr lang="en-GB" sz="2400" dirty="0" smtClean="0"/>
          </a:p>
          <a:p>
            <a:pPr marL="596900" lvl="1" indent="0">
              <a:lnSpc>
                <a:spcPct val="90000"/>
              </a:lnSpc>
              <a:buNone/>
            </a:pPr>
            <a:r>
              <a:rPr lang="en-GB" sz="2400" dirty="0" smtClean="0"/>
              <a:t>! </a:t>
            </a:r>
            <a:r>
              <a:rPr lang="en-GB" sz="2000" dirty="0" smtClean="0"/>
              <a:t>But</a:t>
            </a:r>
            <a:r>
              <a:rPr lang="en-GB" sz="2000" dirty="0"/>
              <a:t>: Increasing of occupational stress(trade unions)- </a:t>
            </a:r>
            <a:r>
              <a:rPr lang="en-GB" sz="2000" dirty="0" err="1"/>
              <a:t>Vivacom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Good and friendly workplace relations among the workers: </a:t>
            </a:r>
            <a:r>
              <a:rPr lang="en-GB" sz="2400" dirty="0" err="1" smtClean="0"/>
              <a:t>Sopharma</a:t>
            </a:r>
            <a:r>
              <a:rPr lang="en-GB" sz="2400" dirty="0" smtClean="0"/>
              <a:t>; </a:t>
            </a:r>
            <a:r>
              <a:rPr lang="en-GB" sz="2400" dirty="0" err="1" smtClean="0"/>
              <a:t>Vivacom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Trust between the </a:t>
            </a:r>
            <a:r>
              <a:rPr lang="en-GB" sz="2400" dirty="0" smtClean="0"/>
              <a:t>workers/employees </a:t>
            </a:r>
            <a:r>
              <a:rPr lang="en-GB" sz="2400" dirty="0"/>
              <a:t>from various jobs and </a:t>
            </a:r>
            <a:r>
              <a:rPr lang="en-GB" sz="2400" dirty="0" smtClean="0"/>
              <a:t>managers - </a:t>
            </a:r>
            <a:r>
              <a:rPr lang="en-GB" sz="2400" dirty="0" err="1" smtClean="0"/>
              <a:t>Sopharma</a:t>
            </a:r>
            <a:r>
              <a:rPr lang="en-GB" sz="2400" dirty="0" smtClean="0"/>
              <a:t>; </a:t>
            </a:r>
            <a:r>
              <a:rPr lang="en-GB" sz="2400" dirty="0" err="1" smtClean="0"/>
              <a:t>Vivacom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No  conflicts, based on values and rules</a:t>
            </a:r>
            <a:r>
              <a:rPr lang="en-GB" sz="2400" dirty="0" smtClean="0"/>
              <a:t>: </a:t>
            </a:r>
            <a:r>
              <a:rPr lang="en-GB" sz="2400" dirty="0" err="1" smtClean="0"/>
              <a:t>Sopharma</a:t>
            </a:r>
            <a:r>
              <a:rPr lang="en-GB" sz="2400" dirty="0" smtClean="0"/>
              <a:t>; </a:t>
            </a:r>
            <a:r>
              <a:rPr lang="en-GB" sz="2400" dirty="0" err="1"/>
              <a:t>Vivacom</a:t>
            </a:r>
            <a:endParaRPr lang="bg-BG" sz="2400" dirty="0"/>
          </a:p>
          <a:p>
            <a:pPr marL="0" indent="0">
              <a:spcAft>
                <a:spcPts val="600"/>
              </a:spcAft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3609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542238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Industrial relations and </a:t>
            </a:r>
            <a:r>
              <a:rPr lang="en-GB" dirty="0" smtClean="0"/>
              <a:t>workers’ </a:t>
            </a:r>
            <a:r>
              <a:rPr lang="en-GB" dirty="0"/>
              <a:t>representation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2800" dirty="0"/>
              <a:t>Industrial relations and workers representation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en-GB" sz="2400" dirty="0"/>
              <a:t>In both </a:t>
            </a:r>
            <a:r>
              <a:rPr lang="en-GB" sz="2400" dirty="0" smtClean="0"/>
              <a:t>companies </a:t>
            </a:r>
            <a:r>
              <a:rPr lang="en-GB" sz="2400" dirty="0"/>
              <a:t>there are trade </a:t>
            </a:r>
            <a:r>
              <a:rPr lang="en-GB" sz="2400" dirty="0" smtClean="0"/>
              <a:t>unions, </a:t>
            </a:r>
            <a:r>
              <a:rPr lang="en-GB" sz="2400" dirty="0"/>
              <a:t>but the trade union density is rather low to average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GB" sz="2400" dirty="0"/>
              <a:t>In </a:t>
            </a:r>
            <a:r>
              <a:rPr lang="en-GB" sz="2400" dirty="0" err="1" smtClean="0"/>
              <a:t>Sopharma</a:t>
            </a:r>
            <a:r>
              <a:rPr lang="en-GB" sz="2400" dirty="0" smtClean="0"/>
              <a:t> </a:t>
            </a:r>
            <a:r>
              <a:rPr lang="en-GB" sz="2400" dirty="0"/>
              <a:t>there are two trade unions and in </a:t>
            </a:r>
            <a:r>
              <a:rPr lang="en-GB" sz="2400" dirty="0" err="1" smtClean="0"/>
              <a:t>Vivacom</a:t>
            </a:r>
            <a:r>
              <a:rPr lang="en-GB" sz="2400" dirty="0" smtClean="0"/>
              <a:t> </a:t>
            </a:r>
            <a:r>
              <a:rPr lang="en-GB" sz="2400" dirty="0"/>
              <a:t>six trade unions</a:t>
            </a:r>
          </a:p>
          <a:p>
            <a:pPr marL="114300" indent="0">
              <a:lnSpc>
                <a:spcPct val="80000"/>
              </a:lnSpc>
              <a:buNone/>
            </a:pPr>
            <a:endParaRPr lang="en-GB" sz="2400" dirty="0" smtClean="0"/>
          </a:p>
          <a:p>
            <a:pPr marL="114300" indent="0">
              <a:lnSpc>
                <a:spcPct val="80000"/>
              </a:lnSpc>
              <a:buNone/>
            </a:pPr>
            <a:r>
              <a:rPr lang="en-GB" sz="2400" dirty="0" smtClean="0"/>
              <a:t>Main </a:t>
            </a:r>
            <a:r>
              <a:rPr lang="en-GB" sz="2400" dirty="0"/>
              <a:t>forms of interaction between trade unions and </a:t>
            </a:r>
            <a:r>
              <a:rPr lang="en-GB" sz="2400" dirty="0" smtClean="0"/>
              <a:t>management: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Social </a:t>
            </a:r>
            <a:r>
              <a:rPr lang="en-GB" sz="2000" dirty="0"/>
              <a:t>partnership committee: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pPr>
              <a:lnSpc>
                <a:spcPct val="80000"/>
              </a:lnSpc>
            </a:pPr>
            <a:r>
              <a:rPr lang="en-GB" sz="2000" dirty="0" smtClean="0"/>
              <a:t>Consultations </a:t>
            </a:r>
            <a:r>
              <a:rPr lang="en-GB" sz="2000" dirty="0"/>
              <a:t>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pPr>
              <a:lnSpc>
                <a:spcPct val="80000"/>
              </a:lnSpc>
            </a:pPr>
            <a:r>
              <a:rPr lang="en-GB" sz="2000" dirty="0" smtClean="0"/>
              <a:t>Collective </a:t>
            </a:r>
            <a:r>
              <a:rPr lang="en-GB" sz="2000" dirty="0"/>
              <a:t>bargaining: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r>
              <a:rPr lang="en-GB" sz="20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Procedures </a:t>
            </a:r>
            <a:r>
              <a:rPr lang="en-GB" sz="2000" dirty="0"/>
              <a:t>for resolving the collective labour disputes: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pPr marL="114300" indent="0">
              <a:lnSpc>
                <a:spcPct val="80000"/>
              </a:lnSpc>
              <a:buNone/>
            </a:pPr>
            <a:endParaRPr lang="en-GB" sz="2400" dirty="0" smtClean="0"/>
          </a:p>
          <a:p>
            <a:pPr marL="114300" indent="0">
              <a:lnSpc>
                <a:spcPct val="80000"/>
              </a:lnSpc>
              <a:buNone/>
            </a:pPr>
            <a:r>
              <a:rPr lang="en-GB" sz="2400" dirty="0" smtClean="0"/>
              <a:t>Other </a:t>
            </a:r>
            <a:r>
              <a:rPr lang="en-GB" sz="2400" dirty="0"/>
              <a:t>workers’ </a:t>
            </a:r>
            <a:r>
              <a:rPr lang="en-GB" sz="2400" dirty="0" smtClean="0"/>
              <a:t>representatives</a:t>
            </a:r>
            <a:r>
              <a:rPr lang="en-GB" sz="20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Health </a:t>
            </a:r>
            <a:r>
              <a:rPr lang="en-GB" sz="2000" dirty="0"/>
              <a:t>and safety committees: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pPr>
              <a:lnSpc>
                <a:spcPct val="80000"/>
              </a:lnSpc>
            </a:pPr>
            <a:r>
              <a:rPr lang="en-GB" sz="2000" dirty="0" smtClean="0"/>
              <a:t>Information </a:t>
            </a:r>
            <a:r>
              <a:rPr lang="en-GB" sz="2000" dirty="0"/>
              <a:t>and consultation representatives: </a:t>
            </a:r>
            <a:r>
              <a:rPr lang="en-GB" sz="2000" dirty="0" err="1"/>
              <a:t>Vivacom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4478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542238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Main forms of communications at workplace and direct workers’ participation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1827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100361"/>
            <a:ext cx="8520600" cy="917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/>
              <a:t>Main forms of communications at workplace and direct workers’ participation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081668"/>
            <a:ext cx="8520600" cy="36687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000" dirty="0" smtClean="0"/>
              <a:t>Leaflets </a:t>
            </a:r>
            <a:r>
              <a:rPr lang="en-GB" sz="2000" dirty="0"/>
              <a:t>/ brochures / memos / notice boards: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r>
              <a:rPr lang="en-GB" sz="2000" dirty="0" smtClean="0"/>
              <a:t>Videos</a:t>
            </a:r>
            <a:r>
              <a:rPr lang="en-GB" sz="2000" dirty="0"/>
              <a:t>: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r>
              <a:rPr lang="en-GB" sz="2000" dirty="0" smtClean="0"/>
              <a:t>Pre-shift </a:t>
            </a:r>
            <a:r>
              <a:rPr lang="en-GB" sz="2000" dirty="0"/>
              <a:t>‘tool-box’ meetings: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r>
              <a:rPr lang="en-GB" sz="2000" dirty="0" smtClean="0"/>
              <a:t>Instructions </a:t>
            </a:r>
            <a:r>
              <a:rPr lang="en-GB" sz="2000" dirty="0"/>
              <a:t>for H&amp;S at work 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Viavacom</a:t>
            </a:r>
            <a:endParaRPr lang="en-GB" sz="2000" dirty="0" smtClean="0"/>
          </a:p>
          <a:p>
            <a:r>
              <a:rPr lang="en-GB" sz="2000" dirty="0" smtClean="0"/>
              <a:t>On-line </a:t>
            </a:r>
            <a:r>
              <a:rPr lang="en-GB" sz="2000" dirty="0"/>
              <a:t>/Intranet communications: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r>
              <a:rPr lang="en-GB" sz="2000" dirty="0" smtClean="0"/>
              <a:t>Senior </a:t>
            </a:r>
            <a:r>
              <a:rPr lang="en-GB" sz="2000" dirty="0"/>
              <a:t>management meetings with workforce (‘town hall’ style meetings</a:t>
            </a:r>
            <a:r>
              <a:rPr lang="en-GB" sz="2000" dirty="0" smtClean="0"/>
              <a:t>):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r>
              <a:rPr lang="en-GB" sz="2000" dirty="0" smtClean="0"/>
              <a:t>Middle </a:t>
            </a:r>
            <a:r>
              <a:rPr lang="en-GB" sz="2000" dirty="0"/>
              <a:t>managers ’ meetings with </a:t>
            </a:r>
            <a:r>
              <a:rPr lang="en-GB" sz="2000" dirty="0" err="1" smtClean="0"/>
              <a:t>workforce:Sopharma</a:t>
            </a:r>
            <a:r>
              <a:rPr lang="en-GB" sz="2000" dirty="0" smtClean="0"/>
              <a:t>; </a:t>
            </a:r>
            <a:r>
              <a:rPr lang="en-GB" sz="2000" dirty="0" err="1" smtClean="0"/>
              <a:t>Vivacom</a:t>
            </a:r>
            <a:endParaRPr lang="en-GB" sz="2000" dirty="0" smtClean="0"/>
          </a:p>
          <a:p>
            <a:r>
              <a:rPr lang="en-GB" sz="2000" dirty="0" smtClean="0"/>
              <a:t>Trade </a:t>
            </a:r>
            <a:r>
              <a:rPr lang="en-GB" sz="2000" dirty="0"/>
              <a:t>Union channels: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/>
              <a:t>Vivacom</a:t>
            </a:r>
            <a:r>
              <a:rPr lang="en-GB" sz="2000" dirty="0"/>
              <a:t> </a:t>
            </a:r>
            <a:endParaRPr lang="en-GB" sz="2000" dirty="0" smtClean="0"/>
          </a:p>
          <a:p>
            <a:r>
              <a:rPr lang="en-GB" sz="2000" dirty="0" smtClean="0"/>
              <a:t>Other - Q </a:t>
            </a:r>
            <a:r>
              <a:rPr lang="en-GB" sz="2000" dirty="0"/>
              <a:t>&amp;A sessions: </a:t>
            </a:r>
            <a:r>
              <a:rPr lang="en-GB" sz="2000" dirty="0" err="1"/>
              <a:t>Vivacom</a:t>
            </a:r>
            <a:r>
              <a:rPr lang="en-GB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64178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100361"/>
            <a:ext cx="8520600" cy="917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/>
              <a:t>Main forms of communications at workplace and direct workers’ participation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081668"/>
            <a:ext cx="8520600" cy="36687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2400" dirty="0" smtClean="0"/>
              <a:t>Main </a:t>
            </a:r>
            <a:r>
              <a:rPr lang="en-US" sz="2400" dirty="0"/>
              <a:t>subject of </a:t>
            </a:r>
            <a:r>
              <a:rPr lang="en-US" sz="2400" dirty="0" smtClean="0"/>
              <a:t>communications:</a:t>
            </a:r>
          </a:p>
          <a:p>
            <a:r>
              <a:rPr lang="en-US" sz="2200" dirty="0" smtClean="0"/>
              <a:t>Production </a:t>
            </a:r>
            <a:r>
              <a:rPr lang="en-US" sz="2200" dirty="0"/>
              <a:t>and marketing issues</a:t>
            </a:r>
            <a:r>
              <a:rPr lang="en-US" sz="2200" dirty="0" smtClean="0"/>
              <a:t>: </a:t>
            </a:r>
            <a:r>
              <a:rPr lang="en-US" sz="2200" dirty="0" err="1" smtClean="0"/>
              <a:t>Sopharma</a:t>
            </a:r>
            <a:r>
              <a:rPr lang="en-US" sz="2200" dirty="0" smtClean="0"/>
              <a:t>; </a:t>
            </a:r>
            <a:r>
              <a:rPr lang="en-US" sz="2200" dirty="0" err="1" smtClean="0"/>
              <a:t>Vivacom</a:t>
            </a:r>
            <a:endParaRPr lang="en-US" sz="2200" dirty="0" smtClean="0"/>
          </a:p>
          <a:p>
            <a:r>
              <a:rPr lang="en-US" sz="2200" dirty="0" smtClean="0"/>
              <a:t>Financial </a:t>
            </a:r>
            <a:r>
              <a:rPr lang="en-US" sz="2200" dirty="0"/>
              <a:t>and economic issues</a:t>
            </a:r>
            <a:r>
              <a:rPr lang="en-US" sz="2200" dirty="0" smtClean="0"/>
              <a:t>: </a:t>
            </a:r>
            <a:r>
              <a:rPr lang="en-US" sz="2200" dirty="0" err="1" smtClean="0"/>
              <a:t>Sopharma</a:t>
            </a:r>
            <a:r>
              <a:rPr lang="en-US" sz="2200" dirty="0" smtClean="0"/>
              <a:t>; </a:t>
            </a:r>
            <a:r>
              <a:rPr lang="en-US" sz="2200" dirty="0" err="1" smtClean="0"/>
              <a:t>Vivacom</a:t>
            </a:r>
            <a:endParaRPr lang="en-US" sz="2200" dirty="0" smtClean="0"/>
          </a:p>
          <a:p>
            <a:r>
              <a:rPr lang="en-US" sz="2200" dirty="0" smtClean="0"/>
              <a:t>Business </a:t>
            </a:r>
            <a:r>
              <a:rPr lang="en-US" sz="2200" dirty="0"/>
              <a:t>plan</a:t>
            </a:r>
            <a:r>
              <a:rPr lang="en-US" sz="2200" dirty="0" smtClean="0"/>
              <a:t>: </a:t>
            </a:r>
            <a:r>
              <a:rPr lang="en-US" sz="2200" dirty="0" err="1" smtClean="0"/>
              <a:t>Sopharma</a:t>
            </a:r>
            <a:r>
              <a:rPr lang="en-US" sz="2200" dirty="0" smtClean="0"/>
              <a:t>; </a:t>
            </a:r>
            <a:r>
              <a:rPr lang="en-US" sz="2200" dirty="0" err="1" smtClean="0"/>
              <a:t>Vivacom</a:t>
            </a:r>
            <a:endParaRPr lang="en-US" sz="2200" dirty="0" smtClean="0"/>
          </a:p>
          <a:p>
            <a:r>
              <a:rPr lang="en-US" sz="2200" dirty="0" smtClean="0"/>
              <a:t>Technologies: </a:t>
            </a:r>
            <a:r>
              <a:rPr lang="en-US" sz="2200" dirty="0" err="1" smtClean="0"/>
              <a:t>Sopharma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Restructuring </a:t>
            </a:r>
            <a:r>
              <a:rPr lang="en-US" sz="2200" dirty="0"/>
              <a:t>and work </a:t>
            </a:r>
            <a:r>
              <a:rPr lang="en-US" sz="2200" dirty="0" err="1" smtClean="0"/>
              <a:t>organisation</a:t>
            </a:r>
            <a:r>
              <a:rPr lang="en-US" sz="2200" dirty="0" smtClean="0"/>
              <a:t>: </a:t>
            </a:r>
            <a:r>
              <a:rPr lang="en-US" sz="2200" dirty="0" err="1" smtClean="0"/>
              <a:t>Sopharma</a:t>
            </a:r>
            <a:endParaRPr lang="en-US" sz="2200" dirty="0" smtClean="0"/>
          </a:p>
          <a:p>
            <a:r>
              <a:rPr lang="en-US" sz="2200" dirty="0" smtClean="0"/>
              <a:t>Employment trends: </a:t>
            </a:r>
            <a:r>
              <a:rPr lang="en-US" sz="2200" dirty="0" err="1" smtClean="0"/>
              <a:t>Vivacom</a:t>
            </a:r>
            <a:endParaRPr lang="en-US" sz="2200" dirty="0" smtClean="0"/>
          </a:p>
          <a:p>
            <a:r>
              <a:rPr lang="en-US" sz="2200" dirty="0" smtClean="0"/>
              <a:t>Employee </a:t>
            </a:r>
            <a:r>
              <a:rPr lang="en-US" sz="2200" dirty="0"/>
              <a:t>education, qualifications and development: </a:t>
            </a:r>
            <a:r>
              <a:rPr lang="en-US" sz="2200" dirty="0" err="1" smtClean="0"/>
              <a:t>Vivacom</a:t>
            </a:r>
            <a:endParaRPr lang="en-US" sz="2200" dirty="0" smtClean="0"/>
          </a:p>
          <a:p>
            <a:r>
              <a:rPr lang="en-US" sz="2200" dirty="0" smtClean="0"/>
              <a:t>Others</a:t>
            </a:r>
            <a:r>
              <a:rPr lang="en-US" sz="2200" dirty="0"/>
              <a:t>: wages and social benefits: </a:t>
            </a:r>
            <a:r>
              <a:rPr lang="en-US" sz="2200" dirty="0" err="1"/>
              <a:t>Vivacom</a:t>
            </a:r>
            <a:endParaRPr lang="en-US" sz="22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6401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100361"/>
            <a:ext cx="8520600" cy="917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/>
              <a:t>Main forms of communications at workplace and direct workers’ participation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081668"/>
            <a:ext cx="8520600" cy="36687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There are no particular forms of direct workers’ participation in both </a:t>
            </a:r>
            <a:r>
              <a:rPr lang="en-US" sz="2800" dirty="0" smtClean="0"/>
              <a:t>companies;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In </a:t>
            </a:r>
            <a:r>
              <a:rPr lang="en-US" sz="2800" dirty="0" err="1"/>
              <a:t>Vivacom</a:t>
            </a:r>
            <a:r>
              <a:rPr lang="en-US" sz="2800" dirty="0"/>
              <a:t> the trade union representative (</a:t>
            </a:r>
            <a:r>
              <a:rPr lang="en-US" sz="2800" dirty="0" smtClean="0"/>
              <a:t>TUF-Communications, CITUB</a:t>
            </a:r>
            <a:r>
              <a:rPr lang="en-US" sz="2800" dirty="0"/>
              <a:t>) indicated </a:t>
            </a:r>
            <a:r>
              <a:rPr lang="en-US" sz="2800" dirty="0" smtClean="0"/>
              <a:t>that </a:t>
            </a:r>
            <a:r>
              <a:rPr lang="en-US" sz="2800" dirty="0"/>
              <a:t>they support the direct participation;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trade union leadership also provides chances of better information and consultations to the trade union members, including on the issues </a:t>
            </a:r>
            <a:r>
              <a:rPr lang="en-US" sz="2800" dirty="0" smtClean="0"/>
              <a:t>of: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US" sz="2400" dirty="0" smtClean="0"/>
              <a:t>- work organization;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US" sz="2400" dirty="0" smtClean="0"/>
              <a:t>- working time;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US" sz="2400" dirty="0" smtClean="0"/>
              <a:t>- health </a:t>
            </a:r>
            <a:r>
              <a:rPr lang="en-US" sz="2400" dirty="0"/>
              <a:t>and safety at work/ working environment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78276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68351" y="1767501"/>
            <a:ext cx="9467385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en-GB" dirty="0"/>
              <a:t>COVID and changes in </a:t>
            </a:r>
            <a:r>
              <a:rPr lang="en-GB" dirty="0" smtClean="0"/>
              <a:t>the technologies</a:t>
            </a:r>
            <a:r>
              <a:rPr lang="en-GB" dirty="0"/>
              <a:t>, work organisation, working conditions and industrial relations</a:t>
            </a:r>
            <a:br>
              <a:rPr lang="en-GB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653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233641" y="299122"/>
            <a:ext cx="8508915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/>
              <a:t>COVID and changes in the technologies, work organisation, working conditions and industrial relations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22663" y="936702"/>
            <a:ext cx="8817655" cy="36557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both companies some changes have been made, </a:t>
            </a:r>
            <a:r>
              <a:rPr lang="en-US" sz="2800" dirty="0" smtClean="0"/>
              <a:t>including</a:t>
            </a:r>
          </a:p>
          <a:p>
            <a:pPr marL="152400" indent="0">
              <a:buNone/>
            </a:pPr>
            <a:r>
              <a:rPr lang="en-US" sz="2400" dirty="0" smtClean="0"/>
              <a:t>- Telework</a:t>
            </a:r>
            <a:r>
              <a:rPr lang="en-US" sz="2400" dirty="0"/>
              <a:t>: </a:t>
            </a:r>
            <a:r>
              <a:rPr lang="en-US" sz="2400" dirty="0" err="1" smtClean="0"/>
              <a:t>Sopharma</a:t>
            </a:r>
            <a:r>
              <a:rPr lang="en-US" sz="2400" dirty="0" smtClean="0"/>
              <a:t>(for </a:t>
            </a:r>
            <a:r>
              <a:rPr lang="en-US" sz="2400" dirty="0"/>
              <a:t>particular employees);</a:t>
            </a:r>
            <a:r>
              <a:rPr lang="en-US" sz="2400" dirty="0" err="1" smtClean="0"/>
              <a:t>Vivacom</a:t>
            </a:r>
            <a:endParaRPr lang="en-US" sz="2400" dirty="0" smtClean="0"/>
          </a:p>
          <a:p>
            <a:pPr marL="152400" indent="0">
              <a:buNone/>
            </a:pPr>
            <a:r>
              <a:rPr lang="en-US" sz="2400" dirty="0" smtClean="0"/>
              <a:t>- Increasing </a:t>
            </a:r>
            <a:r>
              <a:rPr lang="en-US" sz="2400" dirty="0"/>
              <a:t>of electronic communications:	</a:t>
            </a:r>
            <a:endParaRPr lang="en-US" sz="2400" dirty="0" smtClean="0"/>
          </a:p>
          <a:p>
            <a:r>
              <a:rPr lang="en-US" sz="2000" dirty="0" smtClean="0"/>
              <a:t>Intranet</a:t>
            </a:r>
            <a:r>
              <a:rPr lang="en-US" sz="2000" dirty="0"/>
              <a:t>: </a:t>
            </a:r>
            <a:r>
              <a:rPr lang="en-US" sz="2000" dirty="0" err="1" smtClean="0"/>
              <a:t>Sopharma</a:t>
            </a:r>
            <a:r>
              <a:rPr lang="en-US" sz="2000" dirty="0" smtClean="0"/>
              <a:t>; </a:t>
            </a:r>
            <a:r>
              <a:rPr lang="en-US" sz="2000" dirty="0" err="1" smtClean="0"/>
              <a:t>Vivacom</a:t>
            </a:r>
            <a:endParaRPr lang="en-US" sz="2000" dirty="0" smtClean="0"/>
          </a:p>
          <a:p>
            <a:r>
              <a:rPr lang="en-US" sz="2000" dirty="0" smtClean="0"/>
              <a:t>Mobile </a:t>
            </a:r>
            <a:r>
              <a:rPr lang="en-US" sz="2000" dirty="0"/>
              <a:t>phones: </a:t>
            </a:r>
            <a:r>
              <a:rPr lang="en-US" sz="2000" dirty="0" err="1" smtClean="0"/>
              <a:t>Sopharma</a:t>
            </a:r>
            <a:r>
              <a:rPr lang="en-US" sz="2000" dirty="0" smtClean="0"/>
              <a:t>; </a:t>
            </a:r>
            <a:r>
              <a:rPr lang="en-US" sz="2000" dirty="0" err="1" smtClean="0"/>
              <a:t>Vivacom</a:t>
            </a:r>
            <a:endParaRPr lang="en-US" sz="2000" dirty="0" smtClean="0"/>
          </a:p>
          <a:p>
            <a:r>
              <a:rPr lang="en-US" sz="2000" dirty="0" smtClean="0"/>
              <a:t>SMS: </a:t>
            </a:r>
            <a:r>
              <a:rPr lang="en-US" sz="2000" dirty="0" err="1" smtClean="0"/>
              <a:t>Vivacom</a:t>
            </a:r>
            <a:endParaRPr lang="en-US" sz="2000" dirty="0" smtClean="0"/>
          </a:p>
          <a:p>
            <a:r>
              <a:rPr lang="en-US" sz="2000" dirty="0" smtClean="0"/>
              <a:t>E-mails</a:t>
            </a:r>
            <a:r>
              <a:rPr lang="en-US" sz="2000" dirty="0"/>
              <a:t>: </a:t>
            </a:r>
            <a:r>
              <a:rPr lang="en-US" sz="2000" dirty="0" err="1" smtClean="0"/>
              <a:t>Sopharma</a:t>
            </a:r>
            <a:r>
              <a:rPr lang="en-US" sz="2000" dirty="0" smtClean="0"/>
              <a:t>; </a:t>
            </a:r>
            <a:r>
              <a:rPr lang="en-US" sz="2000" dirty="0" err="1" smtClean="0"/>
              <a:t>Vivacocm</a:t>
            </a:r>
            <a:endParaRPr lang="en-US" sz="2000" dirty="0" smtClean="0"/>
          </a:p>
          <a:p>
            <a:r>
              <a:rPr lang="en-US" sz="2000" dirty="0" smtClean="0"/>
              <a:t>Video-conferences </a:t>
            </a:r>
            <a:r>
              <a:rPr lang="en-US" sz="2000" dirty="0"/>
              <a:t>and meetings: </a:t>
            </a:r>
            <a:r>
              <a:rPr lang="en-US" sz="2000" dirty="0" err="1" smtClean="0"/>
              <a:t>Sopharma</a:t>
            </a:r>
            <a:r>
              <a:rPr lang="en-US" sz="2000" dirty="0" smtClean="0"/>
              <a:t>; </a:t>
            </a:r>
            <a:r>
              <a:rPr lang="en-US" sz="2000" dirty="0" err="1" smtClean="0"/>
              <a:t>Vivacom</a:t>
            </a:r>
            <a:endParaRPr lang="en-US" sz="2000" dirty="0" smtClean="0"/>
          </a:p>
          <a:p>
            <a:r>
              <a:rPr lang="en-US" sz="2000" dirty="0" smtClean="0"/>
              <a:t>Social </a:t>
            </a:r>
            <a:r>
              <a:rPr lang="en-US" sz="2000" dirty="0"/>
              <a:t>networks : </a:t>
            </a:r>
            <a:r>
              <a:rPr lang="en-US" sz="2000" dirty="0" err="1" smtClean="0"/>
              <a:t>Vivacom</a:t>
            </a:r>
            <a:r>
              <a:rPr lang="en-US" sz="2000" dirty="0" smtClean="0"/>
              <a:t> (</a:t>
            </a:r>
            <a:r>
              <a:rPr lang="en-US" sz="2000" dirty="0"/>
              <a:t>trade unions)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233641" y="299122"/>
            <a:ext cx="8508915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/>
              <a:t>COVID and changes in the technologies, work organisation, working conditions and industrial relations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22663" y="936702"/>
            <a:ext cx="9144000" cy="36557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None/>
            </a:pPr>
            <a:r>
              <a:rPr lang="en-US" sz="1800" dirty="0" smtClean="0"/>
              <a:t>Most </a:t>
            </a:r>
            <a:r>
              <a:rPr lang="en-US" sz="1800" dirty="0"/>
              <a:t>important </a:t>
            </a:r>
            <a:r>
              <a:rPr lang="en-US" sz="1800" dirty="0" smtClean="0"/>
              <a:t>measures:</a:t>
            </a:r>
            <a:endParaRPr lang="en-US" sz="1800" dirty="0"/>
          </a:p>
          <a:p>
            <a:pPr marL="152400" indent="0">
              <a:buNone/>
            </a:pPr>
            <a:r>
              <a:rPr lang="en-US" sz="1800" dirty="0" smtClean="0"/>
              <a:t>Managers:</a:t>
            </a:r>
            <a:endParaRPr lang="en-US" sz="1800" dirty="0"/>
          </a:p>
          <a:p>
            <a:r>
              <a:rPr lang="en-US" sz="1800" dirty="0"/>
              <a:t>Prevention of possible infections at work-place: </a:t>
            </a:r>
            <a:r>
              <a:rPr lang="en-US" sz="1800" dirty="0" err="1" smtClean="0"/>
              <a:t>Sopharma</a:t>
            </a:r>
            <a:r>
              <a:rPr lang="en-US" sz="1800" dirty="0" smtClean="0"/>
              <a:t>; </a:t>
            </a:r>
            <a:r>
              <a:rPr lang="en-US" sz="1800" dirty="0" err="1"/>
              <a:t>Vivacom</a:t>
            </a:r>
            <a:endParaRPr lang="en-US" sz="1800" dirty="0"/>
          </a:p>
          <a:p>
            <a:r>
              <a:rPr lang="en-US" sz="1800" dirty="0"/>
              <a:t>Implementing of smart work: </a:t>
            </a:r>
            <a:r>
              <a:rPr lang="en-US" sz="1800" dirty="0" err="1"/>
              <a:t>Vivacom</a:t>
            </a:r>
            <a:r>
              <a:rPr lang="en-US" sz="1800" dirty="0"/>
              <a:t>;</a:t>
            </a:r>
          </a:p>
          <a:p>
            <a:r>
              <a:rPr lang="en-US" sz="1800" dirty="0"/>
              <a:t>Short-time </a:t>
            </a:r>
            <a:r>
              <a:rPr lang="en-US" sz="1800" dirty="0" smtClean="0"/>
              <a:t>schemes </a:t>
            </a:r>
            <a:r>
              <a:rPr lang="en-US" sz="1800" dirty="0"/>
              <a:t>for avoiding redundancies: </a:t>
            </a:r>
            <a:r>
              <a:rPr lang="en-US" sz="1800" dirty="0" err="1"/>
              <a:t>Vivacom</a:t>
            </a:r>
            <a:endParaRPr lang="en-US" sz="1800" dirty="0"/>
          </a:p>
          <a:p>
            <a:pPr marL="152400" indent="0">
              <a:buNone/>
            </a:pPr>
            <a:r>
              <a:rPr lang="en-US" sz="1800" dirty="0"/>
              <a:t>Trade union representatives:</a:t>
            </a:r>
          </a:p>
          <a:p>
            <a:r>
              <a:rPr lang="en-US" sz="1800" dirty="0"/>
              <a:t>Prevention of infections at work-place: </a:t>
            </a:r>
            <a:r>
              <a:rPr lang="en-US" sz="1800" dirty="0" err="1" smtClean="0"/>
              <a:t>Sopharma</a:t>
            </a:r>
            <a:r>
              <a:rPr lang="en-US" sz="1800" dirty="0" smtClean="0"/>
              <a:t>; </a:t>
            </a:r>
            <a:r>
              <a:rPr lang="en-US" sz="1800" dirty="0" err="1"/>
              <a:t>Vivacom</a:t>
            </a:r>
            <a:r>
              <a:rPr lang="en-US" sz="1800" dirty="0"/>
              <a:t>;</a:t>
            </a:r>
          </a:p>
          <a:p>
            <a:r>
              <a:rPr lang="en-US" sz="1800" dirty="0"/>
              <a:t>Short-time </a:t>
            </a:r>
            <a:r>
              <a:rPr lang="en-US" sz="1800" dirty="0" smtClean="0"/>
              <a:t>schemes </a:t>
            </a:r>
            <a:r>
              <a:rPr lang="en-US" sz="1800" dirty="0"/>
              <a:t>for avoiding redundancies: </a:t>
            </a:r>
            <a:r>
              <a:rPr lang="en-US" sz="1800" dirty="0" err="1"/>
              <a:t>Vivacom</a:t>
            </a:r>
            <a:r>
              <a:rPr lang="en-US" sz="1800" dirty="0"/>
              <a:t>;</a:t>
            </a:r>
          </a:p>
          <a:p>
            <a:r>
              <a:rPr lang="en-US" sz="1800" dirty="0"/>
              <a:t>Distribution of information on the prevention and on the </a:t>
            </a:r>
            <a:r>
              <a:rPr lang="en-US" sz="1800" dirty="0" smtClean="0"/>
              <a:t>vaccinations: </a:t>
            </a:r>
            <a:r>
              <a:rPr lang="en-US" sz="1800" dirty="0" err="1"/>
              <a:t>Vivacom</a:t>
            </a:r>
            <a:endParaRPr lang="en-US" sz="1800" dirty="0"/>
          </a:p>
          <a:p>
            <a:pPr marL="152400" indent="0">
              <a:buNone/>
            </a:pPr>
            <a:r>
              <a:rPr lang="en-US" sz="1800" dirty="0"/>
              <a:t>Role of the H&amp;S committees:</a:t>
            </a:r>
          </a:p>
          <a:p>
            <a:r>
              <a:rPr lang="en-US" sz="1800" dirty="0" smtClean="0"/>
              <a:t>Policies</a:t>
            </a:r>
            <a:r>
              <a:rPr lang="en-US" sz="1800" dirty="0"/>
              <a:t>; instructions, distribution of information</a:t>
            </a:r>
            <a:r>
              <a:rPr lang="en-US" sz="1800" dirty="0" smtClean="0"/>
              <a:t>: </a:t>
            </a:r>
            <a:r>
              <a:rPr lang="en-US" sz="1800" dirty="0" err="1" smtClean="0"/>
              <a:t>Vivacom</a:t>
            </a:r>
            <a:endParaRPr lang="en-US" sz="1800" dirty="0"/>
          </a:p>
          <a:p>
            <a:r>
              <a:rPr lang="en-US" sz="1800" dirty="0" smtClean="0"/>
              <a:t>Implementing </a:t>
            </a:r>
            <a:r>
              <a:rPr lang="en-US" sz="1800" dirty="0"/>
              <a:t>measures for prevention: </a:t>
            </a:r>
            <a:r>
              <a:rPr lang="en-US" sz="1800" dirty="0" err="1" smtClean="0"/>
              <a:t>Sopharma</a:t>
            </a:r>
            <a:r>
              <a:rPr lang="en-US" sz="1800" dirty="0" smtClean="0"/>
              <a:t>; </a:t>
            </a:r>
            <a:r>
              <a:rPr lang="en-US" sz="1800" dirty="0" err="1"/>
              <a:t>Vivacom</a:t>
            </a:r>
            <a:endParaRPr lang="en-US" sz="1800" dirty="0"/>
          </a:p>
          <a:p>
            <a:r>
              <a:rPr lang="en-US" sz="1800" dirty="0" smtClean="0"/>
              <a:t>Controlling</a:t>
            </a:r>
            <a:r>
              <a:rPr lang="en-US" sz="1800" dirty="0"/>
              <a:t>: </a:t>
            </a:r>
            <a:r>
              <a:rPr lang="en-US" sz="1800" dirty="0" err="1" smtClean="0"/>
              <a:t>Sopharma</a:t>
            </a:r>
            <a:endParaRPr lang="en-US" sz="1800" dirty="0"/>
          </a:p>
          <a:p>
            <a:pPr marL="152400" indent="0">
              <a:buNone/>
            </a:pPr>
            <a:endParaRPr lang="en-US" sz="28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3123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Content</a:t>
            </a:r>
            <a:endParaRPr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Selected companies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Digitalization and other new technologies and their consequences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Industrial relations and </a:t>
            </a:r>
            <a:r>
              <a:rPr lang="en-US" dirty="0" smtClean="0"/>
              <a:t>workers’ </a:t>
            </a:r>
            <a:r>
              <a:rPr lang="en-US" dirty="0"/>
              <a:t>representation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Main forms of communications at work place and direct forms of </a:t>
            </a:r>
            <a:r>
              <a:rPr lang="en-US" dirty="0" smtClean="0"/>
              <a:t>workers’ </a:t>
            </a:r>
            <a:r>
              <a:rPr lang="en-US" dirty="0"/>
              <a:t>participation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COVID and changes in the technologies, work </a:t>
            </a:r>
            <a:r>
              <a:rPr lang="en-US" dirty="0" err="1"/>
              <a:t>organisation</a:t>
            </a:r>
            <a:r>
              <a:rPr lang="en-US" dirty="0"/>
              <a:t>, working conditions and industrial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233641" y="299122"/>
            <a:ext cx="8508915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/>
              <a:t>COVID and changes in the technologies, work organisation, working conditions and industrial relations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22663" y="936702"/>
            <a:ext cx="9144000" cy="36557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Further </a:t>
            </a:r>
            <a:r>
              <a:rPr lang="en-US" sz="2000" dirty="0" smtClean="0"/>
              <a:t>developments:</a:t>
            </a:r>
            <a:endParaRPr lang="en-US" sz="2000" dirty="0"/>
          </a:p>
          <a:p>
            <a:pPr marL="152400" indent="0">
              <a:buNone/>
            </a:pPr>
            <a:endParaRPr lang="en-US" sz="2000" dirty="0" smtClean="0"/>
          </a:p>
          <a:p>
            <a:pPr marL="152400" indent="0">
              <a:buNone/>
            </a:pPr>
            <a:r>
              <a:rPr lang="en-US" sz="2000" dirty="0" smtClean="0"/>
              <a:t>COVID </a:t>
            </a:r>
            <a:r>
              <a:rPr lang="en-US" sz="2000" dirty="0"/>
              <a:t>and its’ consequences could enforce:</a:t>
            </a:r>
          </a:p>
          <a:p>
            <a:pPr lvl="1"/>
            <a:r>
              <a:rPr lang="en-US" sz="2000" dirty="0"/>
              <a:t>Implementing and improvement of the </a:t>
            </a:r>
            <a:r>
              <a:rPr lang="en-US" sz="2000" dirty="0" smtClean="0"/>
              <a:t>IT communications </a:t>
            </a:r>
            <a:r>
              <a:rPr lang="en-US" sz="2000" dirty="0"/>
              <a:t>and digitalization at </a:t>
            </a:r>
            <a:r>
              <a:rPr lang="en-US" sz="2000" dirty="0" smtClean="0"/>
              <a:t>work: </a:t>
            </a:r>
            <a:r>
              <a:rPr lang="en-US" sz="2000" dirty="0" err="1" smtClean="0"/>
              <a:t>Sopharma;Vivacom</a:t>
            </a:r>
            <a:endParaRPr lang="en-US" sz="2000" dirty="0" smtClean="0"/>
          </a:p>
          <a:p>
            <a:pPr lvl="1"/>
            <a:r>
              <a:rPr lang="en-US" sz="2000" dirty="0" smtClean="0"/>
              <a:t>Implementing </a:t>
            </a:r>
            <a:r>
              <a:rPr lang="en-US" sz="2000" dirty="0"/>
              <a:t>of the forms of direct workers’ participation: </a:t>
            </a:r>
            <a:r>
              <a:rPr lang="en-US" sz="2000" dirty="0" err="1" smtClean="0"/>
              <a:t>Sopharma</a:t>
            </a:r>
            <a:endParaRPr lang="bg-BG" sz="2000" dirty="0"/>
          </a:p>
          <a:p>
            <a:pPr marL="152400" indent="0">
              <a:buNone/>
            </a:pPr>
            <a:endParaRPr lang="en-US" sz="28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91353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411373" y="1345775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4000"/>
              <a:t>Thank </a:t>
            </a:r>
            <a:r>
              <a:rPr lang="en-GB" sz="4000" smtClean="0"/>
              <a:t>you </a:t>
            </a:r>
            <a:r>
              <a:rPr lang="en-GB" sz="4000"/>
              <a:t>for </a:t>
            </a:r>
            <a:r>
              <a:rPr lang="en-GB" sz="4000" smtClean="0"/>
              <a:t>your </a:t>
            </a:r>
            <a:r>
              <a:rPr lang="en-GB" sz="4000" dirty="0"/>
              <a:t>attention</a:t>
            </a:r>
            <a:endParaRPr lang="bg-BG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Selected companies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45154" y="78059"/>
            <a:ext cx="8520600" cy="6133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dirty="0"/>
              <a:t>Selected companies</a:t>
            </a:r>
            <a:endParaRPr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680224"/>
            <a:ext cx="8520600" cy="38886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en-GB" sz="2400" b="1" dirty="0" err="1" smtClean="0"/>
              <a:t>Sopharma</a:t>
            </a:r>
            <a:endParaRPr lang="en-GB" sz="2400" b="1" dirty="0" smtClean="0"/>
          </a:p>
          <a:p>
            <a:pPr marL="114300" indent="0">
              <a:lnSpc>
                <a:spcPct val="80000"/>
              </a:lnSpc>
              <a:buNone/>
            </a:pPr>
            <a:endParaRPr lang="en-GB" sz="1900" dirty="0" smtClean="0"/>
          </a:p>
          <a:p>
            <a:pPr>
              <a:lnSpc>
                <a:spcPct val="80000"/>
              </a:lnSpc>
            </a:pPr>
            <a:r>
              <a:rPr lang="en-GB" sz="1900" dirty="0" smtClean="0"/>
              <a:t>Main </a:t>
            </a:r>
            <a:r>
              <a:rPr lang="en-GB" sz="1900" dirty="0"/>
              <a:t>activity: pharmaceutical </a:t>
            </a:r>
            <a:r>
              <a:rPr lang="en-GB" sz="1900" dirty="0" smtClean="0"/>
              <a:t>production;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Established </a:t>
            </a:r>
            <a:r>
              <a:rPr lang="en-GB" sz="1900" dirty="0"/>
              <a:t>in </a:t>
            </a:r>
            <a:r>
              <a:rPr lang="en-GB" sz="1900" dirty="0" smtClean="0"/>
              <a:t>1933.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In 2000 was privatized;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In </a:t>
            </a:r>
            <a:r>
              <a:rPr lang="en-GB" sz="1900" dirty="0"/>
              <a:t>2004 it is certified with  GMP standard and in 2005-with GDP </a:t>
            </a:r>
            <a:r>
              <a:rPr lang="en-GB" sz="1900" dirty="0" smtClean="0"/>
              <a:t>standard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Currently </a:t>
            </a:r>
            <a:r>
              <a:rPr lang="en-GB" sz="1900" dirty="0"/>
              <a:t>is a part of a group of seven companies, owned by Bulgarian group of </a:t>
            </a:r>
            <a:r>
              <a:rPr lang="en-GB" sz="1900" dirty="0" smtClean="0"/>
              <a:t>investors;</a:t>
            </a:r>
          </a:p>
          <a:p>
            <a:pPr>
              <a:lnSpc>
                <a:spcPct val="80000"/>
              </a:lnSpc>
            </a:pPr>
            <a:r>
              <a:rPr lang="en-GB" sz="1900" dirty="0" err="1" smtClean="0"/>
              <a:t>Sopharma</a:t>
            </a:r>
            <a:r>
              <a:rPr lang="en-GB" sz="1900" dirty="0" smtClean="0"/>
              <a:t> </a:t>
            </a:r>
            <a:r>
              <a:rPr lang="en-GB" sz="1900" dirty="0"/>
              <a:t>is a company, which sells its’ stocks at the Bulgarian </a:t>
            </a:r>
            <a:r>
              <a:rPr lang="en-GB" sz="1900" dirty="0" smtClean="0"/>
              <a:t>stock market,  </a:t>
            </a:r>
            <a:r>
              <a:rPr lang="en-GB" sz="1900" dirty="0"/>
              <a:t>and </a:t>
            </a:r>
            <a:r>
              <a:rPr lang="en-GB" sz="1900" dirty="0" smtClean="0"/>
              <a:t>its </a:t>
            </a:r>
            <a:r>
              <a:rPr lang="en-GB" sz="1900" dirty="0"/>
              <a:t>management team joined the Code of good corporate governance of the Bulgarian Stock Exchange; it has  prepared non-financial reports since more than 10 years </a:t>
            </a:r>
            <a:endParaRPr lang="en-GB" sz="1900" dirty="0" smtClean="0"/>
          </a:p>
          <a:p>
            <a:pPr>
              <a:lnSpc>
                <a:spcPct val="80000"/>
              </a:lnSpc>
            </a:pPr>
            <a:r>
              <a:rPr lang="en-GB" sz="1900" dirty="0" smtClean="0"/>
              <a:t>The </a:t>
            </a:r>
            <a:r>
              <a:rPr lang="en-GB" sz="1900" dirty="0"/>
              <a:t>company also sells its’ stocks at the Stock Exchange in Warsaw, </a:t>
            </a:r>
            <a:r>
              <a:rPr lang="en-GB" sz="1900" dirty="0" smtClean="0"/>
              <a:t>Poland;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The </a:t>
            </a:r>
            <a:r>
              <a:rPr lang="en-GB" sz="1900" dirty="0"/>
              <a:t>company has CSR </a:t>
            </a:r>
            <a:r>
              <a:rPr lang="en-GB" sz="1900" dirty="0" smtClean="0"/>
              <a:t>policy;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1830 employees;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The </a:t>
            </a:r>
            <a:r>
              <a:rPr lang="en-GB" sz="1900" dirty="0"/>
              <a:t>headquarter </a:t>
            </a:r>
            <a:r>
              <a:rPr lang="en-GB" sz="1900" dirty="0" smtClean="0"/>
              <a:t>is in Sofia and there are production </a:t>
            </a:r>
            <a:r>
              <a:rPr lang="en-GB" sz="1900" dirty="0"/>
              <a:t>units </a:t>
            </a:r>
            <a:r>
              <a:rPr lang="en-GB" sz="1900" dirty="0" smtClean="0"/>
              <a:t>in Sofia, </a:t>
            </a:r>
            <a:r>
              <a:rPr lang="en-GB" sz="1900" dirty="0" err="1" smtClean="0"/>
              <a:t>Kzanlak</a:t>
            </a:r>
            <a:r>
              <a:rPr lang="en-GB" sz="1900" dirty="0"/>
              <a:t> </a:t>
            </a:r>
            <a:r>
              <a:rPr lang="en-GB" sz="1900" dirty="0" smtClean="0"/>
              <a:t>and Lovech Region;</a:t>
            </a:r>
          </a:p>
          <a:p>
            <a:pPr>
              <a:lnSpc>
                <a:spcPct val="80000"/>
              </a:lnSpc>
            </a:pPr>
            <a:r>
              <a:rPr lang="en-GB" sz="1900" dirty="0" smtClean="0"/>
              <a:t>Member </a:t>
            </a:r>
            <a:r>
              <a:rPr lang="en-GB" sz="1900" dirty="0"/>
              <a:t>of the Bulgarian generic pharmaceutical </a:t>
            </a:r>
            <a:r>
              <a:rPr lang="en-GB" sz="1900" dirty="0" smtClean="0"/>
              <a:t>association and KRIB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4095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575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dirty="0"/>
              <a:t>Selected companies</a:t>
            </a:r>
            <a:endParaRPr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-345688" y="223025"/>
            <a:ext cx="9578898" cy="4345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96900" lvl="1" indent="0">
              <a:lnSpc>
                <a:spcPct val="80000"/>
              </a:lnSpc>
              <a:buNone/>
            </a:pPr>
            <a:r>
              <a:rPr lang="en-GB" sz="2000" b="1" dirty="0"/>
              <a:t>Bulgarian </a:t>
            </a:r>
            <a:r>
              <a:rPr lang="en-GB" sz="2000" b="1" dirty="0" smtClean="0"/>
              <a:t>Telecom-</a:t>
            </a:r>
            <a:r>
              <a:rPr lang="en-GB" sz="2000" b="1" dirty="0" err="1" smtClean="0"/>
              <a:t>Vivacom</a:t>
            </a:r>
            <a:endParaRPr lang="en-GB" sz="2000" b="1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Subject</a:t>
            </a:r>
            <a:r>
              <a:rPr lang="en-GB" sz="1800" dirty="0"/>
              <a:t>: stationary and mobile telecommunications, also provides Internet and </a:t>
            </a:r>
            <a:r>
              <a:rPr lang="en-GB" sz="1800" dirty="0" err="1"/>
              <a:t>cabel</a:t>
            </a:r>
            <a:r>
              <a:rPr lang="en-GB" sz="1800" dirty="0"/>
              <a:t>  TV </a:t>
            </a:r>
            <a:r>
              <a:rPr lang="en-GB" sz="1800" dirty="0" smtClean="0"/>
              <a:t>services 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Established </a:t>
            </a:r>
            <a:r>
              <a:rPr lang="en-GB" sz="1800" dirty="0"/>
              <a:t>in 1879 </a:t>
            </a:r>
            <a:r>
              <a:rPr lang="en-GB" sz="1800" dirty="0" smtClean="0"/>
              <a:t>In </a:t>
            </a:r>
            <a:r>
              <a:rPr lang="en-GB" sz="1800" dirty="0"/>
              <a:t>2004 it was  privatized by investment fund Advent, via its’ company  “</a:t>
            </a:r>
            <a:r>
              <a:rPr lang="en-GB" sz="1800" dirty="0" err="1"/>
              <a:t>Vivaventures</a:t>
            </a:r>
            <a:r>
              <a:rPr lang="en-GB" sz="1800" dirty="0"/>
              <a:t>”;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In 2005 the company obtained licence for mobile telephone services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In 2004 -2020 the  property was changed several time;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Currently is a part of United Group;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5200 employees;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Operating in all the regions of the country;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It has CSR policy and policy for sustainable development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Member of </a:t>
            </a:r>
            <a:r>
              <a:rPr lang="en-GB" sz="1800" dirty="0" smtClean="0"/>
              <a:t>KRIB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895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18217" y="1722897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/>
              <a:t>Digitalization </a:t>
            </a:r>
            <a:r>
              <a:rPr lang="en-GB" dirty="0" smtClean="0"/>
              <a:t>and </a:t>
            </a:r>
            <a:r>
              <a:rPr lang="en-GB" dirty="0"/>
              <a:t>other new technologies and their consequences</a:t>
            </a:r>
            <a:br>
              <a:rPr lang="en-GB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665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189571"/>
            <a:ext cx="8520600" cy="8278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2800" dirty="0"/>
              <a:t>Digitalization </a:t>
            </a:r>
            <a:r>
              <a:rPr lang="en-GB" sz="2800" dirty="0" smtClean="0"/>
              <a:t>and </a:t>
            </a:r>
            <a:r>
              <a:rPr lang="en-GB" sz="2800" dirty="0"/>
              <a:t>other new technologies and their consequences</a:t>
            </a:r>
            <a:br>
              <a:rPr lang="en-GB" sz="2800" dirty="0"/>
            </a:b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GB" sz="2000" dirty="0"/>
              <a:t>In both </a:t>
            </a:r>
            <a:r>
              <a:rPr lang="en-GB" sz="2000" dirty="0" smtClean="0"/>
              <a:t>companies </a:t>
            </a:r>
            <a:r>
              <a:rPr lang="en-GB" sz="2000" dirty="0"/>
              <a:t>changes in the technology have been implemented:</a:t>
            </a:r>
          </a:p>
          <a:p>
            <a:pPr lvl="1"/>
            <a:r>
              <a:rPr lang="en-GB" sz="2000" dirty="0" err="1"/>
              <a:t>Automatisation</a:t>
            </a:r>
            <a:r>
              <a:rPr lang="en-GB" sz="2000" dirty="0"/>
              <a:t>: </a:t>
            </a:r>
            <a:r>
              <a:rPr lang="en-GB" sz="2000" dirty="0" err="1" smtClean="0"/>
              <a:t>Sopharma;Vivacom</a:t>
            </a:r>
            <a:endParaRPr lang="en-GB" sz="2000" dirty="0"/>
          </a:p>
          <a:p>
            <a:pPr lvl="1"/>
            <a:r>
              <a:rPr lang="en-GB" sz="2000" dirty="0"/>
              <a:t>Electronic communications</a:t>
            </a:r>
            <a:r>
              <a:rPr lang="en-GB" sz="2000" dirty="0" smtClean="0"/>
              <a:t>: </a:t>
            </a:r>
            <a:r>
              <a:rPr lang="en-GB" sz="2000" dirty="0" err="1" smtClean="0"/>
              <a:t>Sopharma;Vivacom</a:t>
            </a:r>
            <a:r>
              <a:rPr lang="en-GB" sz="2000" dirty="0"/>
              <a:t>;</a:t>
            </a:r>
          </a:p>
          <a:p>
            <a:pPr lvl="1"/>
            <a:r>
              <a:rPr lang="en-GB" sz="2000" dirty="0"/>
              <a:t>New Computers : </a:t>
            </a:r>
            <a:r>
              <a:rPr lang="en-GB" sz="2000" dirty="0" err="1"/>
              <a:t>Vivacom</a:t>
            </a:r>
            <a:r>
              <a:rPr lang="en-GB" sz="2000" dirty="0"/>
              <a:t>;</a:t>
            </a:r>
          </a:p>
          <a:p>
            <a:pPr lvl="1"/>
            <a:r>
              <a:rPr lang="en-GB" sz="2000" dirty="0"/>
              <a:t>Intranet: </a:t>
            </a:r>
            <a:r>
              <a:rPr lang="en-GB" sz="2000" dirty="0" err="1" smtClean="0"/>
              <a:t>Sopharma;Vivacom</a:t>
            </a:r>
            <a:r>
              <a:rPr lang="en-GB" sz="2000" dirty="0"/>
              <a:t>;</a:t>
            </a:r>
          </a:p>
          <a:p>
            <a:pPr lvl="1"/>
            <a:r>
              <a:rPr lang="en-GB" sz="2000" dirty="0"/>
              <a:t>Platform services </a:t>
            </a:r>
            <a:r>
              <a:rPr lang="en-GB" sz="2000" dirty="0" smtClean="0"/>
              <a:t>/algorithm: </a:t>
            </a:r>
            <a:r>
              <a:rPr lang="en-GB" sz="2000" dirty="0" err="1"/>
              <a:t>Vivacom</a:t>
            </a:r>
            <a:r>
              <a:rPr lang="en-GB" sz="2000" dirty="0"/>
              <a:t>;</a:t>
            </a:r>
          </a:p>
          <a:p>
            <a:pPr lvl="1"/>
            <a:r>
              <a:rPr lang="en-GB" sz="2000" dirty="0"/>
              <a:t>Software: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/>
              <a:t>Vivacom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11765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89210"/>
            <a:ext cx="8520600" cy="9282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2800" dirty="0"/>
              <a:t>Digitalization </a:t>
            </a:r>
            <a:r>
              <a:rPr lang="en-GB" sz="2800" dirty="0" smtClean="0"/>
              <a:t>and </a:t>
            </a:r>
            <a:r>
              <a:rPr lang="en-GB" sz="2800" dirty="0"/>
              <a:t>other new technologies and their consequences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GB" sz="2000" dirty="0"/>
              <a:t>In both </a:t>
            </a:r>
            <a:r>
              <a:rPr lang="en-GB" sz="2000" dirty="0" smtClean="0"/>
              <a:t>companies </a:t>
            </a:r>
            <a:r>
              <a:rPr lang="en-GB" sz="2000" dirty="0"/>
              <a:t>no new production systems have been implemented in recent years</a:t>
            </a:r>
          </a:p>
          <a:p>
            <a:pPr marL="114300" indent="0">
              <a:lnSpc>
                <a:spcPct val="90000"/>
              </a:lnSpc>
              <a:buNone/>
            </a:pPr>
            <a:endParaRPr lang="en-GB" sz="20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en-GB" sz="2000" dirty="0" smtClean="0"/>
              <a:t>New </a:t>
            </a:r>
            <a:r>
              <a:rPr lang="en-GB" sz="2000" dirty="0"/>
              <a:t>forms of work organisation: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Working groups/team work: </a:t>
            </a:r>
            <a:r>
              <a:rPr lang="en-GB" sz="2000" dirty="0" err="1" smtClean="0"/>
              <a:t>Sopharma;Vivacom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Job enrichment</a:t>
            </a:r>
            <a:r>
              <a:rPr lang="en-GB" sz="2000" dirty="0" smtClean="0"/>
              <a:t>: </a:t>
            </a:r>
            <a:r>
              <a:rPr lang="en-GB" sz="2000" dirty="0" err="1" smtClean="0"/>
              <a:t>Vivacom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Job </a:t>
            </a:r>
            <a:r>
              <a:rPr lang="en-GB" sz="2000" dirty="0" smtClean="0"/>
              <a:t>rotation: </a:t>
            </a:r>
            <a:r>
              <a:rPr lang="en-GB" sz="2000" dirty="0" err="1" smtClean="0"/>
              <a:t>Sopharma</a:t>
            </a:r>
            <a:endParaRPr lang="en-GB" sz="2000" dirty="0" smtClean="0"/>
          </a:p>
          <a:p>
            <a:pPr marL="596900" lvl="1" indent="0">
              <a:lnSpc>
                <a:spcPct val="90000"/>
              </a:lnSpc>
              <a:buNone/>
            </a:pPr>
            <a:r>
              <a:rPr lang="en-GB" sz="2000" dirty="0" smtClean="0"/>
              <a:t>New </a:t>
            </a:r>
            <a:r>
              <a:rPr lang="en-GB" sz="2000" dirty="0"/>
              <a:t>forms of administration of workforce : </a:t>
            </a:r>
            <a:r>
              <a:rPr lang="en-GB" sz="2000" dirty="0" smtClean="0"/>
              <a:t>on-line self-service </a:t>
            </a:r>
            <a:r>
              <a:rPr lang="en-GB" sz="2000" dirty="0"/>
              <a:t>: </a:t>
            </a:r>
            <a:r>
              <a:rPr lang="en-GB" sz="2000" dirty="0" err="1"/>
              <a:t>Vivacom</a:t>
            </a:r>
            <a:endParaRPr lang="en-GB" sz="2000" dirty="0"/>
          </a:p>
          <a:p>
            <a:pPr marL="0" indent="0">
              <a:spcAft>
                <a:spcPts val="600"/>
              </a:spcAft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065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89210"/>
            <a:ext cx="8520600" cy="9282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2800" dirty="0"/>
              <a:t>Digitalization </a:t>
            </a:r>
            <a:r>
              <a:rPr lang="en-GB" sz="2800" dirty="0" smtClean="0"/>
              <a:t>and </a:t>
            </a:r>
            <a:r>
              <a:rPr lang="en-GB" sz="2800" dirty="0"/>
              <a:t>other new technologies and their consequences</a:t>
            </a:r>
            <a:endParaRPr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GB" sz="2000" dirty="0"/>
              <a:t>Changes in the working conditions:</a:t>
            </a:r>
          </a:p>
          <a:p>
            <a:pPr lvl="1"/>
            <a:r>
              <a:rPr lang="en-GB" sz="2000" dirty="0"/>
              <a:t>Changes in the employment : </a:t>
            </a:r>
            <a:r>
              <a:rPr lang="en-GB" sz="2000" dirty="0" err="1" smtClean="0"/>
              <a:t>Sopharma;Vivacom</a:t>
            </a:r>
            <a:endParaRPr lang="en-GB" sz="2000" dirty="0"/>
          </a:p>
          <a:p>
            <a:pPr lvl="1"/>
            <a:r>
              <a:rPr lang="en-GB" sz="2000" dirty="0"/>
              <a:t>Changes in the qualification/skills: </a:t>
            </a:r>
            <a:r>
              <a:rPr lang="en-GB" sz="2000" dirty="0" err="1"/>
              <a:t>Vivacom</a:t>
            </a:r>
            <a:endParaRPr lang="en-GB" sz="2000" dirty="0"/>
          </a:p>
          <a:p>
            <a:pPr lvl="1"/>
            <a:r>
              <a:rPr lang="en-GB" sz="2000" dirty="0"/>
              <a:t>Changes in the H&amp;S rules</a:t>
            </a:r>
            <a:r>
              <a:rPr lang="en-GB" sz="2000" dirty="0" smtClean="0"/>
              <a:t>: </a:t>
            </a:r>
            <a:r>
              <a:rPr lang="en-GB" sz="2000" dirty="0" err="1" smtClean="0"/>
              <a:t>Sopharma</a:t>
            </a:r>
            <a:r>
              <a:rPr lang="en-GB" sz="2000" dirty="0" smtClean="0"/>
              <a:t>; </a:t>
            </a:r>
            <a:r>
              <a:rPr lang="en-GB" sz="2000" dirty="0" err="1"/>
              <a:t>Vivacom</a:t>
            </a:r>
            <a:endParaRPr lang="en-GB" sz="2000" dirty="0"/>
          </a:p>
          <a:p>
            <a:pPr lvl="1"/>
            <a:r>
              <a:rPr lang="en-GB" sz="2000" dirty="0"/>
              <a:t>Changes in working time: </a:t>
            </a:r>
            <a:r>
              <a:rPr lang="en-GB" sz="2000" dirty="0" err="1"/>
              <a:t>Vivacom</a:t>
            </a:r>
            <a:endParaRPr lang="en-GB" sz="2000" dirty="0"/>
          </a:p>
          <a:p>
            <a:pPr marL="0" indent="0">
              <a:spcAft>
                <a:spcPts val="600"/>
              </a:spcAft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4760868"/>
      </p:ext>
    </p:extLst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EB5F35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1A3C90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1095</Words>
  <Application>Microsoft Office PowerPoint</Application>
  <PresentationFormat>On-screen Show (16:9)</PresentationFormat>
  <Paragraphs>144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Roboto Condensed</vt:lpstr>
      <vt:lpstr>Playfair Display</vt:lpstr>
      <vt:lpstr>Lato</vt:lpstr>
      <vt:lpstr>Coral</vt:lpstr>
      <vt:lpstr>Expanding and Improving Workplace Democracy as a Prerequisite for Humanising Labor and Work Environment DIRECT II Presentation of the Bulgarian case-studies</vt:lpstr>
      <vt:lpstr>Content</vt:lpstr>
      <vt:lpstr>Selected companies</vt:lpstr>
      <vt:lpstr>Selected companies</vt:lpstr>
      <vt:lpstr>Selected companies</vt:lpstr>
      <vt:lpstr>Digitalization and other new technologies and their consequences </vt:lpstr>
      <vt:lpstr>Digitalization and other new technologies and their consequences </vt:lpstr>
      <vt:lpstr>Digitalization and other new technologies and their consequences</vt:lpstr>
      <vt:lpstr>Digitalization and other new technologies and their consequences</vt:lpstr>
      <vt:lpstr>Digitalization and other new technologies and their consequences</vt:lpstr>
      <vt:lpstr>Industrial relations and workers’ representation</vt:lpstr>
      <vt:lpstr>Industrial relations and workers representation</vt:lpstr>
      <vt:lpstr>Main forms of communications at workplace and direct workers’ participation</vt:lpstr>
      <vt:lpstr>Main forms of communications at workplace and direct workers’ participation</vt:lpstr>
      <vt:lpstr>Main forms of communications at workplace and direct workers’ participation</vt:lpstr>
      <vt:lpstr>Main forms of communications at workplace and direct workers’ participation</vt:lpstr>
      <vt:lpstr>COVID and changes in the technologies, work organisation, working conditions and industrial relations </vt:lpstr>
      <vt:lpstr>COVID and changes in the technologies, work organisation, working conditions and industrial relations</vt:lpstr>
      <vt:lpstr>COVID and changes in the technologies, work organisation, working conditions and industrial relations</vt:lpstr>
      <vt:lpstr>COVID and changes in the technologies, work organisation, working conditions and industrial relations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and Improving Workplace Democracy as a Prerequisite for Humanising Labor and Work Environment DIRECT II Presentation of draft framework of the survey</dc:title>
  <dc:creator>vanko</dc:creator>
  <cp:lastModifiedBy>Ina Atanasova</cp:lastModifiedBy>
  <cp:revision>27</cp:revision>
  <dcterms:modified xsi:type="dcterms:W3CDTF">2021-10-13T10:26:51Z</dcterms:modified>
</cp:coreProperties>
</file>